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7BBD211-0BF2-2235-CCEA-4A90C12749A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68313" y="2967990"/>
            <a:ext cx="9755187" cy="55086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</a:pPr>
            <a:r>
              <a:rPr lang="en-US" sz="2400" b="1" dirty="0">
                <a:ln w="41275">
                  <a:noFill/>
                </a:ln>
                <a:solidFill>
                  <a:schemeClr val="accent1"/>
                </a:solidFill>
                <a:ea typeface="Source Sans Pro Black" panose="020B0503030403020204" pitchFamily="34" charset="0"/>
              </a:rPr>
              <a:t>Oleh :</a:t>
            </a:r>
          </a:p>
          <a:p>
            <a:pPr>
              <a:lnSpc>
                <a:spcPct val="75000"/>
              </a:lnSpc>
            </a:pPr>
            <a:r>
              <a:rPr lang="en-US" sz="2400" b="1" dirty="0">
                <a:ln w="41275">
                  <a:noFill/>
                </a:ln>
                <a:solidFill>
                  <a:schemeClr val="accent1"/>
                </a:solidFill>
                <a:ea typeface="Source Sans Pro Black" panose="020B0503030403020204" pitchFamily="34" charset="0"/>
              </a:rPr>
              <a:t>DEDI IRAWAN, </a:t>
            </a:r>
            <a:r>
              <a:rPr lang="en-US" sz="2400" b="1" dirty="0" err="1">
                <a:ln w="41275">
                  <a:noFill/>
                </a:ln>
                <a:solidFill>
                  <a:schemeClr val="accent1"/>
                </a:solidFill>
                <a:ea typeface="Source Sans Pro Black" panose="020B0503030403020204" pitchFamily="34" charset="0"/>
              </a:rPr>
              <a:t>S.Pt</a:t>
            </a:r>
            <a:endParaRPr lang="en-US" sz="2400" b="1" dirty="0">
              <a:ln w="41275">
                <a:noFill/>
              </a:ln>
              <a:solidFill>
                <a:schemeClr val="accent1"/>
              </a:solidFill>
              <a:ea typeface="Source Sans Pro Black" panose="020B0503030403020204" pitchFamily="34" charset="0"/>
            </a:endParaRPr>
          </a:p>
          <a:p>
            <a:pPr>
              <a:lnSpc>
                <a:spcPct val="75000"/>
              </a:lnSpc>
            </a:pPr>
            <a:r>
              <a:rPr lang="en-US" sz="2400" b="1" dirty="0">
                <a:ln w="41275">
                  <a:noFill/>
                </a:ln>
                <a:solidFill>
                  <a:schemeClr val="accent1"/>
                </a:solidFill>
                <a:ea typeface="Source Sans Pro Black" panose="020B0503030403020204" pitchFamily="34" charset="0"/>
              </a:rPr>
              <a:t>NDH : 27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2B92CC-8BDD-2814-D9EF-86B6FF77F95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68314" y="661988"/>
            <a:ext cx="10177462" cy="1166812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75000"/>
              </a:lnSpc>
            </a:pPr>
            <a:r>
              <a:rPr lang="en-US" sz="3200" b="1" dirty="0">
                <a:ln w="41275">
                  <a:noFill/>
                </a:ln>
                <a:solidFill>
                  <a:schemeClr val="accent1"/>
                </a:solidFill>
                <a:ea typeface="Source Sans Pro Black" panose="020B0503030403020204" pitchFamily="34" charset="0"/>
              </a:rPr>
              <a:t>SERTIFIKASI PRODUK PERIKANAN DI KABUPATEN OKU TIMUR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B981FE4-F827-6EC9-57BA-CC7EBD8B1A10}"/>
              </a:ext>
            </a:extLst>
          </p:cNvPr>
          <p:cNvSpPr txBox="1">
            <a:spLocks/>
          </p:cNvSpPr>
          <p:nvPr/>
        </p:nvSpPr>
        <p:spPr>
          <a:xfrm>
            <a:off x="602116" y="5034198"/>
            <a:ext cx="9296264" cy="8848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</a:pPr>
            <a:r>
              <a:rPr lang="en-US" sz="2400" b="1" dirty="0">
                <a:ln w="41275">
                  <a:noFill/>
                </a:ln>
                <a:solidFill>
                  <a:schemeClr val="bg1"/>
                </a:solidFill>
                <a:ea typeface="Source Sans Pro Black" panose="020B0503030403020204" pitchFamily="34" charset="0"/>
              </a:rPr>
              <a:t>PELATIHAN KEPEMIMPINAN ADMINISTRATOR ANGKATAN IV</a:t>
            </a:r>
          </a:p>
          <a:p>
            <a:pPr>
              <a:lnSpc>
                <a:spcPct val="75000"/>
              </a:lnSpc>
            </a:pPr>
            <a:r>
              <a:rPr lang="en-US" sz="2400" b="1" dirty="0">
                <a:ln w="41275">
                  <a:noFill/>
                </a:ln>
                <a:solidFill>
                  <a:schemeClr val="bg1"/>
                </a:solidFill>
                <a:ea typeface="Source Sans Pro Black" panose="020B0503030403020204" pitchFamily="34" charset="0"/>
              </a:rPr>
              <a:t>PROVINSI SUMATERA SELATAN</a:t>
            </a:r>
          </a:p>
          <a:p>
            <a:pPr>
              <a:lnSpc>
                <a:spcPct val="75000"/>
              </a:lnSpc>
            </a:pPr>
            <a:r>
              <a:rPr lang="en-US" sz="2400" b="1" dirty="0">
                <a:ln w="41275">
                  <a:noFill/>
                </a:ln>
                <a:solidFill>
                  <a:schemeClr val="bg1"/>
                </a:solidFill>
                <a:ea typeface="Source Sans Pro Black" panose="020B0503030403020204" pitchFamily="34" charset="0"/>
              </a:rPr>
              <a:t>TAHUN 2024</a:t>
            </a:r>
          </a:p>
        </p:txBody>
      </p:sp>
    </p:spTree>
    <p:extLst>
      <p:ext uri="{BB962C8B-B14F-4D97-AF65-F5344CB8AC3E}">
        <p14:creationId xmlns:p14="http://schemas.microsoft.com/office/powerpoint/2010/main" val="3275489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95B7DDD-6CFD-FBDB-3D19-708E279F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538" cy="115252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A.</a:t>
            </a:r>
            <a:r>
              <a:rPr lang="en-US" b="1" dirty="0"/>
              <a:t> </a:t>
            </a:r>
            <a:r>
              <a:rPr lang="en-US" b="1" dirty="0" err="1">
                <a:solidFill>
                  <a:schemeClr val="tx1"/>
                </a:solidFill>
              </a:rPr>
              <a:t>Latar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belakang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19A5EAC-D624-8106-6C1C-EFDD335DEF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750"/>
            <a:ext cx="10394950" cy="3311525"/>
          </a:xfrm>
        </p:spPr>
        <p:txBody>
          <a:bodyPr/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Peraturan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Pemerintah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nomor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57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tahun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2015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sistem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jaminan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mutu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keamanan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hasil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perikanan dan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peningkatan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nilai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tambah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produk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hasil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perikanan </a:t>
            </a:r>
            <a:endParaRPr lang="en-US" sz="2400" b="1" dirty="0">
              <a:solidFill>
                <a:schemeClr val="tx1"/>
              </a:solidFill>
            </a:endParaRPr>
          </a:p>
          <a:p>
            <a:pPr algn="just"/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Peraturan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Menteri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Kelautan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Perikanan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Nomor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17/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Permen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-KP/2019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tentang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persyaratan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dan tata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cara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penerbitan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sertifikat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kelayakan</a:t>
            </a: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pengolahan</a:t>
            </a:r>
            <a:endParaRPr 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6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4EE69D-91C2-9BF2-DC54-061BAF382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538" cy="1152525"/>
          </a:xfrm>
        </p:spPr>
        <p:txBody>
          <a:bodyPr/>
          <a:lstStyle/>
          <a:p>
            <a:r>
              <a:rPr lang="en-US" b="1" dirty="0"/>
              <a:t>B</a:t>
            </a:r>
            <a:r>
              <a:rPr lang="en-US" dirty="0"/>
              <a:t>. </a:t>
            </a:r>
            <a:r>
              <a:rPr lang="en-US" b="1" dirty="0" err="1"/>
              <a:t>Tujuan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BFE7EDF-2215-5F74-F502-F54378CF2325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685800" y="2063750"/>
            <a:ext cx="10394950" cy="33115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Font typeface="+mj-lt"/>
              <a:buAutoNum type="alphaLcPeriod"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Terlaksananya sosialisasi pentingnya SERTIFIKASI PRODUK HASIL perikanan</a:t>
            </a:r>
            <a:endParaRPr lang="en-US" sz="2000" dirty="0">
              <a:highlight>
                <a:srgbClr val="FFFFFF"/>
              </a:highlight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Font typeface="+mj-lt"/>
              <a:buAutoNum type="alphaLcPeriod"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Pendampingan pengurusan sertifikat kelayakan pengolahan bagi kelompok pengolah dan pemasar (Poklahsar) hasil perikanan.</a:t>
            </a: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Font typeface="+mj-lt"/>
              <a:buAutoNum type="alphaLcPeriod"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Pemasaran produk olahan ikan secara kontinue</a:t>
            </a:r>
            <a:endParaRPr lang="en-US" sz="2000" dirty="0"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Font typeface="+mj-lt"/>
              <a:buAutoNum type="alphaLcPeriod"/>
            </a:pPr>
            <a:r>
              <a:rPr lang="it-IT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Meningkatnya diversifikasi pangan olahan yang beredar di masyarakat</a:t>
            </a:r>
            <a:endParaRPr lang="en-US" sz="2000" dirty="0"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Font typeface="+mj-lt"/>
              <a:buAutoNum type="alphaLcPeriod"/>
            </a:pP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Adanya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kelompok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pengolahan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yang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memiliki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sertifikat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standar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kelayakan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penggolahan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2000" dirty="0"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Berjalanya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usaha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-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usaha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produktif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yang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dapat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menambah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income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bagi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anggota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Poklahsar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kern="100" dirty="0" err="1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tersebut</a:t>
            </a: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  <a:endParaRPr lang="en-US" sz="2000" kern="1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4741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4663A-FBCF-A0FD-2879-94307D7B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725525"/>
          </a:xfrm>
        </p:spPr>
        <p:txBody>
          <a:bodyPr>
            <a:normAutofit/>
          </a:bodyPr>
          <a:lstStyle/>
          <a:p>
            <a:r>
              <a:rPr lang="en-US" sz="2400" dirty="0"/>
              <a:t>Milestone </a:t>
            </a:r>
            <a:r>
              <a:rPr lang="en-US" sz="2400" dirty="0" err="1"/>
              <a:t>Kegiatan</a:t>
            </a:r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B4901C-CC6E-0E0C-75ED-E59983EAE4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700635"/>
            <a:ext cx="10234687" cy="7255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1.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Jangka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Pendek</a:t>
            </a:r>
            <a:endParaRPr lang="en-US" b="1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228600">
              <a:buNone/>
            </a:pPr>
            <a:r>
              <a:rPr lang="it-IT" sz="2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Melapor Ke Mentor tanggal 9 Agustus 2024</a:t>
            </a:r>
            <a:endParaRPr lang="en-US" sz="21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6D620-6874-0310-7915-18F9FF4DEC66}"/>
              </a:ext>
            </a:extLst>
          </p:cNvPr>
          <p:cNvSpPr txBox="1"/>
          <p:nvPr/>
        </p:nvSpPr>
        <p:spPr>
          <a:xfrm>
            <a:off x="685801" y="2543457"/>
            <a:ext cx="378904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 </a:t>
            </a:r>
            <a:r>
              <a:rPr lang="en-ID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tahapan</a:t>
            </a:r>
            <a:r>
              <a:rPr lang="en-ID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en-ID" sz="24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kegiatan</a:t>
            </a:r>
            <a:endParaRPr lang="en-ID" sz="24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-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Menjelaskan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teknis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rencana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aksi</a:t>
            </a:r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pPr indent="-44450"/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-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Memohon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Dukungan</a:t>
            </a:r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Mendapatkan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Arahan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147EAC-53EE-84E5-0FB8-3CB8A5D56CEB}"/>
              </a:ext>
            </a:extLst>
          </p:cNvPr>
          <p:cNvSpPr txBox="1"/>
          <p:nvPr/>
        </p:nvSpPr>
        <p:spPr>
          <a:xfrm>
            <a:off x="782955" y="4098435"/>
            <a:ext cx="61379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715"/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Out Put</a:t>
            </a:r>
          </a:p>
          <a:p>
            <a:pPr marR="5715"/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- </a:t>
            </a:r>
            <a:r>
              <a:rPr lang="id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Surat dukungan</a:t>
            </a:r>
            <a:endParaRPr lang="en-US" sz="24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Cordia New" panose="020B0304020202020204" pitchFamily="34" charset="-34"/>
            </a:endParaRPr>
          </a:p>
          <a:p>
            <a:r>
              <a:rPr lang="id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Dokumentasi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39CB2BB-DF7E-C966-7B1F-1716D7E81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88" y="1263972"/>
            <a:ext cx="3728962" cy="2351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1A74453-47BC-B77E-F9E7-8698BBD3A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588" y="3582996"/>
            <a:ext cx="3728962" cy="218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7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FBE9C-641B-74C3-E48C-41A29E79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Melaksanakan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Rapat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Pembentukan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Tim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Efektif</a:t>
            </a:r>
            <a:b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tanggal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14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Agustus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35ACB-51DE-1186-10FE-59D9762AE20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63397"/>
            <a:ext cx="3486149" cy="85125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Tahapan Kegiatan</a:t>
            </a:r>
          </a:p>
          <a:p>
            <a:pPr marL="285750" indent="-114300">
              <a:lnSpc>
                <a:spcPct val="100000"/>
              </a:lnSpc>
              <a:spcBef>
                <a:spcPts val="0"/>
              </a:spcBef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Membentuk Tim Efektif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B8080-D418-E4AB-6032-EC6569334ECA}"/>
              </a:ext>
            </a:extLst>
          </p:cNvPr>
          <p:cNvSpPr txBox="1"/>
          <p:nvPr/>
        </p:nvSpPr>
        <p:spPr>
          <a:xfrm>
            <a:off x="-41910" y="2914650"/>
            <a:ext cx="6137910" cy="1595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15000"/>
              </a:lnSpc>
              <a:spcAft>
                <a:spcPts val="600"/>
              </a:spcAft>
              <a:buSzPts val="1000"/>
            </a:pPr>
            <a:r>
              <a:rPr lang="it-I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Out Put</a:t>
            </a:r>
          </a:p>
          <a:p>
            <a:pPr marL="1143000" lvl="2" indent="-228600">
              <a:buSzPts val="1000"/>
              <a:buFont typeface="Arial" panose="020B0604020202020204" pitchFamily="34" charset="0"/>
              <a:buChar char="-"/>
            </a:pPr>
            <a:r>
              <a:rPr lang="it-I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Membuat undangan</a:t>
            </a:r>
            <a:endParaRPr lang="en-US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143000" lvl="2" indent="-228600">
              <a:buSzPts val="1000"/>
              <a:buFont typeface="Arial" panose="020B0604020202020204" pitchFamily="34" charset="0"/>
              <a:buChar char="-"/>
            </a:pPr>
            <a:r>
              <a:rPr lang="it-I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Menentukan tim efektif</a:t>
            </a:r>
            <a:endParaRPr lang="en-US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143000" marR="171450" lvl="2" indent="-228600">
              <a:buSzPts val="1000"/>
              <a:buFont typeface="Arial" panose="020B0604020202020204" pitchFamily="34" charset="0"/>
              <a:buChar char="-"/>
            </a:pPr>
            <a:r>
              <a:rPr lang="it-IT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Membuat SK tim efektif</a:t>
            </a:r>
            <a:endParaRPr lang="en-US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143000" marR="171450" lvl="2" indent="-228600">
              <a:buSzPts val="1000"/>
              <a:buFont typeface="Arial" panose="020B0604020202020204" pitchFamily="34" charset="0"/>
              <a:buChar char="-"/>
            </a:pPr>
            <a:r>
              <a:rPr lang="it-IT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Dokumentasi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n 5">
            <a:extLst>
              <a:ext uri="{FF2B5EF4-FFF2-40B4-BE49-F238E27FC236}">
                <a16:creationId xmlns:a16="http://schemas.microsoft.com/office/drawing/2014/main" id="{9F1057B3-9BFD-23FB-A74B-3A14FC1C393D}"/>
              </a:ext>
            </a:extLst>
          </p:cNvPr>
          <p:cNvSpPr/>
          <p:nvPr/>
        </p:nvSpPr>
        <p:spPr>
          <a:xfrm>
            <a:off x="685801" y="2934542"/>
            <a:ext cx="228600" cy="288718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2B8174-535A-46BD-4749-A6EFDF555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510" y="2063396"/>
            <a:ext cx="3211831" cy="29568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B623F1-C2A3-AD1F-E1C9-74D77C231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499" y="2063397"/>
            <a:ext cx="3653184" cy="296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1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4926C-7564-06CA-6707-93719259A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/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3.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Melaksanakan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Rapat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denganTim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Efektif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b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tanggal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19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agustus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D2120-6E74-3CD1-11E5-C9E79C537E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709066"/>
            <a:ext cx="4286249" cy="3311189"/>
          </a:xfrm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marL="171450" indent="57150">
              <a:buNone/>
            </a:pP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Menjelaskan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Tugas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masing-Masing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tim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efektif</a:t>
            </a:r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1800" b="1" dirty="0">
                <a:latin typeface="Arial" panose="020B0604020202020204" pitchFamily="34" charset="0"/>
              </a:rPr>
              <a:t>Out Put</a:t>
            </a:r>
          </a:p>
          <a:p>
            <a:pPr marL="45720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Daftar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Hadir</a:t>
            </a:r>
            <a:endParaRPr 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5720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d-ID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Notulen rapat</a:t>
            </a:r>
            <a:endParaRPr lang="en-US" sz="1800" dirty="0">
              <a:effectLst/>
              <a:latin typeface="Calibri" panose="020F0502020204030204" pitchFamily="34" charset="0"/>
              <a:ea typeface="Arial" panose="020B0604020202020204" pitchFamily="34" charset="0"/>
              <a:cs typeface="Cordia New" panose="020B0304020202020204" pitchFamily="34" charset="-34"/>
            </a:endParaRPr>
          </a:p>
          <a:p>
            <a:pPr marL="45720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en-US" sz="1800" b="1" dirty="0" err="1">
                <a:latin typeface="Calibri" panose="020F0502020204030204" pitchFamily="34" charset="0"/>
                <a:cs typeface="Cordia New" panose="020B0304020202020204" pitchFamily="34" charset="-34"/>
              </a:rPr>
              <a:t>Dokumentasi</a:t>
            </a:r>
            <a:endParaRPr lang="en-US" sz="1800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D5AE2-4B6F-19F3-756B-136681B84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3790" y="2800182"/>
            <a:ext cx="2902384" cy="2366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EC2B75-58BC-BF5E-29CA-AB2E27ADE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804" y="2800182"/>
            <a:ext cx="4848902" cy="2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48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5062C-2117-9BAA-3B1B-B09F7F0C5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Melaksanakan</a:t>
            </a: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Pengolahan data </a:t>
            </a:r>
            <a:b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tanggal 30 Agustus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9D3BF-09A9-E0B6-9F99-6326EE378D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1" y="1674777"/>
            <a:ext cx="4469130" cy="2325724"/>
          </a:xfrm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Mengumpulkan data poklahsar</a:t>
            </a:r>
            <a:endParaRPr lang="en-US" dirty="0"/>
          </a:p>
          <a:p>
            <a:r>
              <a:rPr lang="en-US" dirty="0"/>
              <a:t>Out put</a:t>
            </a:r>
          </a:p>
          <a:p>
            <a:pPr marL="171450" indent="57150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Data Base Poklahsar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D88155-A842-EBA7-7330-5742A28AA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934" y="3555973"/>
            <a:ext cx="2460513" cy="2010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44CDE-F117-69B3-C165-72C13580E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934" y="1383029"/>
            <a:ext cx="2460513" cy="22072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9408AB-B231-DD7F-396E-0766D8F25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447" y="1383029"/>
            <a:ext cx="2526746" cy="22072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15A2315-9F98-CE52-66BA-7283ABF3C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5447" y="3555972"/>
            <a:ext cx="2526746" cy="201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2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DE1C3-CEFF-50B1-401A-0A3CA0FC0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5. Melakukan</a:t>
            </a:r>
            <a:r>
              <a:rPr lang="it-IT" sz="18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Validasi Data</a:t>
            </a:r>
            <a:b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tanggal 5 september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EC377-447C-1E2F-AA50-4929385232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63397"/>
            <a:ext cx="2571750" cy="2520034"/>
          </a:xfrm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Merancang SK</a:t>
            </a:r>
            <a:endParaRPr lang="en-US" dirty="0"/>
          </a:p>
          <a:p>
            <a:r>
              <a:rPr lang="en-US" dirty="0"/>
              <a:t>Out put</a:t>
            </a:r>
          </a:p>
          <a:p>
            <a:pPr indent="0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Sk Poklahsar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F6F025-BA92-165A-1EDC-2C45F8462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633" y="3254534"/>
            <a:ext cx="2892058" cy="2391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DF21B5-FC0A-8E4C-E2BB-A158A4022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632" y="712546"/>
            <a:ext cx="2892057" cy="2515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A7C240-CA5F-6513-87DD-780B6B367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9693" y="712546"/>
            <a:ext cx="3222990" cy="29444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DC36BA-E37D-EE72-E7DE-5252C32F92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9691" y="3683704"/>
            <a:ext cx="3222991" cy="198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60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0E0F-B12C-C50A-664C-63B7B996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/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Melaksanakan Rapat Persiapan sosialisasi</a:t>
            </a:r>
            <a:b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9 September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800F8-6775-A152-1493-62C0738C995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1606197"/>
            <a:ext cx="6149340" cy="3068674"/>
          </a:xfrm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Menentukan Waktu Pelaksanaan sosialisasi</a:t>
            </a:r>
            <a:endParaRPr lang="en-US" dirty="0"/>
          </a:p>
          <a:p>
            <a:r>
              <a:rPr lang="en-US" dirty="0"/>
              <a:t>Out put</a:t>
            </a:r>
          </a:p>
          <a:p>
            <a:pPr marL="457200" marR="12700" lvl="2" indent="-285750">
              <a:lnSpc>
                <a:spcPct val="115000"/>
              </a:lnSpc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Undangan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5720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Daftar Hadir</a:t>
            </a:r>
            <a:endParaRPr 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45720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Dokumentasi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E601D7-CAA9-B69B-D104-DDBD1DB57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172" y="274884"/>
            <a:ext cx="3455531" cy="25946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18418-D1B3-DBB5-9D1D-29B81CAC8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140" y="2869495"/>
            <a:ext cx="3507563" cy="272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59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9AE6-536E-BBBD-3F01-33DC6F2EE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/>
            <a:r>
              <a:rPr lang="en-ID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7. </a:t>
            </a:r>
            <a:r>
              <a:rPr lang="en-ID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Melaksanakan</a:t>
            </a:r>
            <a:r>
              <a:rPr lang="en-ID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Sosialisasi</a:t>
            </a:r>
            <a:b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tanggal 12 September 2024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A6945-B30F-6FE6-F9E9-B127223995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63396"/>
            <a:ext cx="5410200" cy="2956839"/>
          </a:xfrm>
        </p:spPr>
        <p:txBody>
          <a:bodyPr>
            <a:normAutofit/>
          </a:bodyPr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endParaRPr lang="en-US" dirty="0"/>
          </a:p>
          <a:p>
            <a:pPr marL="17145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Menjelaskan Maksud dan tujuan sosialisasi</a:t>
            </a:r>
            <a:endParaRPr lang="en-US" dirty="0"/>
          </a:p>
          <a:p>
            <a:r>
              <a:rPr lang="en-US" dirty="0"/>
              <a:t>Out put</a:t>
            </a:r>
          </a:p>
          <a:p>
            <a:pPr marL="51435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Undangan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1435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Daftar Hadir</a:t>
            </a:r>
            <a:endParaRPr 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1435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Dokumentasi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C8401B-767D-1107-472E-5797B2264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810" y="1019201"/>
            <a:ext cx="2766060" cy="2392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EE89C7-33EB-6040-694B-A41864EC3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870" y="1023150"/>
            <a:ext cx="2766060" cy="23646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20227D-6BA0-4978-4FFA-0FE931AFA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10" y="3423553"/>
            <a:ext cx="2766060" cy="23923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D6AA99-D8E0-EFA0-9F56-F22A84430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970" y="3410622"/>
            <a:ext cx="4320540" cy="241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21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288D-DDD5-BBDF-10FD-4191A4955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/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8. Melaksanakan Pendampingan Pokalhsar dalam Pengolahan Produk</a:t>
            </a:r>
            <a:b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tanggal 18 September 2023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693E4-7344-12E1-3D5A-9F05A8C9DD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63396"/>
            <a:ext cx="4366260" cy="3311189"/>
          </a:xfrm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marL="171450" indent="0">
              <a:buNone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Membantu menyiapkan persyaratan</a:t>
            </a:r>
            <a:endParaRPr lang="en-US" dirty="0"/>
          </a:p>
          <a:p>
            <a:r>
              <a:rPr lang="en-US" dirty="0"/>
              <a:t>Out put</a:t>
            </a:r>
          </a:p>
          <a:p>
            <a:pPr marL="51435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Administrasi</a:t>
            </a:r>
            <a:endParaRPr lang="en-US" sz="1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14350" marR="12700" lvl="2" indent="-285750">
              <a:lnSpc>
                <a:spcPct val="100000"/>
              </a:lnSpc>
              <a:spcBef>
                <a:spcPts val="0"/>
              </a:spcBef>
              <a:buSzPts val="1000"/>
              <a:buFont typeface="Arial" panose="020B0604020202020204" pitchFamily="34" charset="0"/>
              <a:buChar char="-"/>
            </a:pP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Dokumentasi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1A8D32-4DE5-6F04-3370-6F07A35B7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479" y="1766944"/>
            <a:ext cx="2446020" cy="2400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911AA-456B-C663-62A7-F0697F49A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499" y="1766944"/>
            <a:ext cx="2446020" cy="2400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FE6CAC-78DE-C853-9998-4A73025889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519" y="1766944"/>
            <a:ext cx="2446021" cy="2400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1E892A-8716-3C06-2142-E5A04F45D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5745" y="4167244"/>
            <a:ext cx="1543265" cy="20386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17697D-4226-E44F-D0ED-E08F03284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010" y="4178119"/>
            <a:ext cx="5832530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50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1E14F-1BD6-30F6-3A5B-DE796ACB9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9. Membuat WA grup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10B69-417C-02AE-43EA-FA3B99DD2A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1" y="2063397"/>
            <a:ext cx="3440430" cy="2337154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indent="-57150">
              <a:buNone/>
            </a:pP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Menginput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nomor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Handphone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pengurus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Poklahsar</a:t>
            </a:r>
            <a:endParaRPr lang="en-US" dirty="0"/>
          </a:p>
          <a:p>
            <a:r>
              <a:rPr lang="en-US" dirty="0"/>
              <a:t>Out put</a:t>
            </a:r>
          </a:p>
          <a:p>
            <a:pPr marL="171450" indent="57150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ordia New" panose="020B0304020202020204" pitchFamily="34" charset="-34"/>
              </a:rPr>
              <a:t>Dokumentasi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1F74E1-EEC4-59D5-3EA9-A73F51B17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045" y="1451610"/>
            <a:ext cx="2113955" cy="3371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68387E-80F4-E17E-9D93-CE82D51AC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755" y="1451610"/>
            <a:ext cx="2113955" cy="3371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658616-C160-7F7C-21CD-4FD774A9F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5465" y="1451610"/>
            <a:ext cx="2113955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78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6536DE-F0B3-387A-2B89-56B936C2806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0329523"/>
              </p:ext>
            </p:extLst>
          </p:nvPr>
        </p:nvGraphicFramePr>
        <p:xfrm>
          <a:off x="662940" y="708660"/>
          <a:ext cx="10447021" cy="3696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218">
                  <a:extLst>
                    <a:ext uri="{9D8B030D-6E8A-4147-A177-3AD203B41FA5}">
                      <a16:colId xmlns:a16="http://schemas.microsoft.com/office/drawing/2014/main" val="364904908"/>
                    </a:ext>
                  </a:extLst>
                </a:gridCol>
                <a:gridCol w="2527338">
                  <a:extLst>
                    <a:ext uri="{9D8B030D-6E8A-4147-A177-3AD203B41FA5}">
                      <a16:colId xmlns:a16="http://schemas.microsoft.com/office/drawing/2014/main" val="761438067"/>
                    </a:ext>
                  </a:extLst>
                </a:gridCol>
                <a:gridCol w="2776270">
                  <a:extLst>
                    <a:ext uri="{9D8B030D-6E8A-4147-A177-3AD203B41FA5}">
                      <a16:colId xmlns:a16="http://schemas.microsoft.com/office/drawing/2014/main" val="888230120"/>
                    </a:ext>
                  </a:extLst>
                </a:gridCol>
                <a:gridCol w="2929545">
                  <a:extLst>
                    <a:ext uri="{9D8B030D-6E8A-4147-A177-3AD203B41FA5}">
                      <a16:colId xmlns:a16="http://schemas.microsoft.com/office/drawing/2014/main" val="871424252"/>
                    </a:ext>
                  </a:extLst>
                </a:gridCol>
                <a:gridCol w="1501650">
                  <a:extLst>
                    <a:ext uri="{9D8B030D-6E8A-4147-A177-3AD203B41FA5}">
                      <a16:colId xmlns:a16="http://schemas.microsoft.com/office/drawing/2014/main" val="2479150075"/>
                    </a:ext>
                  </a:extLst>
                </a:gridCol>
              </a:tblGrid>
              <a:tr h="898419">
                <a:tc>
                  <a:txBody>
                    <a:bodyPr/>
                    <a:lstStyle/>
                    <a:p>
                      <a:pPr marR="44450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t-IT" sz="1800" dirty="0">
                          <a:effectLst/>
                        </a:rPr>
                        <a:t>II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 gridSpan="4">
                  <a:txBody>
                    <a:bodyPr/>
                    <a:lstStyle/>
                    <a:p>
                      <a:pPr marR="63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>
                          <a:effectLst/>
                        </a:rPr>
                        <a:t>Jangka Menengah (6 bulan)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965629"/>
                  </a:ext>
                </a:extLst>
              </a:tr>
              <a:tr h="1113261">
                <a:tc>
                  <a:txBody>
                    <a:bodyPr/>
                    <a:lstStyle/>
                    <a:p>
                      <a:pPr marR="44450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t-IT" sz="1800" dirty="0">
                          <a:effectLst/>
                        </a:rPr>
                        <a:t>1.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 marR="190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 dirty="0">
                          <a:effectLst/>
                        </a:rPr>
                        <a:t>Mengajukan Anggaran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>
                          <a:effectLst/>
                        </a:rPr>
                        <a:t>Membuat Usulan Kegiatan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 marL="1143000" marR="342900" lvl="2" indent="-228600">
                        <a:lnSpc>
                          <a:spcPct val="115000"/>
                        </a:lnSpc>
                        <a:spcAft>
                          <a:spcPts val="1000"/>
                        </a:spcAft>
                        <a:buSzPts val="1000"/>
                        <a:buFont typeface="Arial" panose="020B0604020202020204" pitchFamily="34" charset="0"/>
                        <a:buChar char="-"/>
                      </a:pPr>
                      <a:r>
                        <a:rPr lang="it-IT" sz="1800">
                          <a:effectLst/>
                        </a:rPr>
                        <a:t>DPA Bidang Perikanan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 marR="635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t-IT" sz="1800">
                          <a:effectLst/>
                        </a:rPr>
                        <a:t>6 bulan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extLst>
                  <a:ext uri="{0D108BD9-81ED-4DB2-BD59-A6C34878D82A}">
                    <a16:rowId xmlns:a16="http://schemas.microsoft.com/office/drawing/2014/main" val="2301162734"/>
                  </a:ext>
                </a:extLst>
              </a:tr>
              <a:tr h="330060">
                <a:tc>
                  <a:txBody>
                    <a:bodyPr/>
                    <a:lstStyle/>
                    <a:p>
                      <a:pPr marR="44450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t-IT" sz="1800" dirty="0">
                          <a:effectLst/>
                        </a:rPr>
                        <a:t>III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 gridSpan="4">
                  <a:txBody>
                    <a:bodyPr/>
                    <a:lstStyle/>
                    <a:p>
                      <a:pPr marR="63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>
                          <a:effectLst/>
                        </a:rPr>
                        <a:t>Jangka Panjang (1-2 tahun)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8951"/>
                  </a:ext>
                </a:extLst>
              </a:tr>
              <a:tr h="1355170">
                <a:tc>
                  <a:txBody>
                    <a:bodyPr/>
                    <a:lstStyle/>
                    <a:p>
                      <a:pPr marR="44450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t-IT" sz="1800" dirty="0">
                          <a:effectLst/>
                        </a:rPr>
                        <a:t>1.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 marR="190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 dirty="0">
                          <a:effectLst/>
                        </a:rPr>
                        <a:t>Mengjaukan Sertifikasi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 dirty="0">
                          <a:effectLst/>
                        </a:rPr>
                        <a:t>Pengajuan Sertifikasi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 marL="1257300" marR="12700" indent="-123825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800" dirty="0">
                          <a:effectLst/>
                        </a:rPr>
                        <a:t>Adanya sertifikasi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tc>
                  <a:txBody>
                    <a:bodyPr/>
                    <a:lstStyle/>
                    <a:p>
                      <a:pPr marR="6350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it-IT" sz="1800" dirty="0">
                          <a:effectLst/>
                        </a:rPr>
                        <a:t>1 – 2 tahun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601" marR="39601" marT="0" marB="0"/>
                </a:tc>
                <a:extLst>
                  <a:ext uri="{0D108BD9-81ED-4DB2-BD59-A6C34878D82A}">
                    <a16:rowId xmlns:a16="http://schemas.microsoft.com/office/drawing/2014/main" val="4104360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9890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21DD-386E-AC22-9BA5-3C0414702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31569"/>
          </a:xfrm>
        </p:spPr>
        <p:txBody>
          <a:bodyPr>
            <a:normAutofit/>
          </a:bodyPr>
          <a:lstStyle/>
          <a:p>
            <a:r>
              <a:rPr lang="it-IT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Implementasi Pengembangan Kompetensi Aksi Perubahan</a:t>
            </a:r>
            <a:b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208AF0-4B00-BEFE-C5D4-B81C614C8ED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37692021"/>
              </p:ext>
            </p:extLst>
          </p:nvPr>
        </p:nvGraphicFramePr>
        <p:xfrm>
          <a:off x="1109317" y="1489488"/>
          <a:ext cx="9361170" cy="38790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1052">
                  <a:extLst>
                    <a:ext uri="{9D8B030D-6E8A-4147-A177-3AD203B41FA5}">
                      <a16:colId xmlns:a16="http://schemas.microsoft.com/office/drawing/2014/main" val="1054134963"/>
                    </a:ext>
                  </a:extLst>
                </a:gridCol>
                <a:gridCol w="2638060">
                  <a:extLst>
                    <a:ext uri="{9D8B030D-6E8A-4147-A177-3AD203B41FA5}">
                      <a16:colId xmlns:a16="http://schemas.microsoft.com/office/drawing/2014/main" val="3138092522"/>
                    </a:ext>
                  </a:extLst>
                </a:gridCol>
                <a:gridCol w="3322058">
                  <a:extLst>
                    <a:ext uri="{9D8B030D-6E8A-4147-A177-3AD203B41FA5}">
                      <a16:colId xmlns:a16="http://schemas.microsoft.com/office/drawing/2014/main" val="1752906412"/>
                    </a:ext>
                  </a:extLst>
                </a:gridCol>
              </a:tblGrid>
              <a:tr h="622298">
                <a:tc>
                  <a:txBody>
                    <a:bodyPr/>
                    <a:lstStyle/>
                    <a:p>
                      <a:pPr indent="-34734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Pihak Terdampak</a:t>
                      </a:r>
                      <a:endParaRPr lang="en-US" sz="1200" dirty="0">
                        <a:effectLst/>
                      </a:endParaRPr>
                    </a:p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AKSI PERUBAHAN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tc>
                  <a:txBody>
                    <a:bodyPr/>
                    <a:lstStyle/>
                    <a:p>
                      <a:pPr marL="241300" indent="-2857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>
                          <a:effectLst/>
                        </a:rPr>
                        <a:t>Kompetensi yang</a:t>
                      </a:r>
                      <a:endParaRPr lang="en-US" sz="1200">
                        <a:effectLst/>
                      </a:endParaRPr>
                    </a:p>
                    <a:p>
                      <a:pPr marL="12700" indent="-571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>
                          <a:effectLst/>
                        </a:rPr>
                        <a:t>Dibutuhkan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tc>
                  <a:txBody>
                    <a:bodyPr/>
                    <a:lstStyle/>
                    <a:p>
                      <a:pPr marL="19050" indent="-190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</a:rPr>
                        <a:t>Cara Pengembangan Kompetensi (klasikal/non klasikal)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extLst>
                  <a:ext uri="{0D108BD9-81ED-4DB2-BD59-A6C34878D82A}">
                    <a16:rowId xmlns:a16="http://schemas.microsoft.com/office/drawing/2014/main" val="1667342038"/>
                  </a:ext>
                </a:extLst>
              </a:tr>
              <a:tr h="1085575">
                <a:tc>
                  <a:txBody>
                    <a:bodyPr/>
                    <a:lstStyle/>
                    <a:p>
                      <a:pPr marL="698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Kepala seksi Bidang Perikanan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tc>
                  <a:txBody>
                    <a:bodyPr/>
                    <a:lstStyle/>
                    <a:p>
                      <a:pPr marL="698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Ahli Pengolahan Hasil perikanan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tc>
                  <a:txBody>
                    <a:bodyPr/>
                    <a:lstStyle/>
                    <a:p>
                      <a:pPr marL="457200" lvl="6" indent="-28575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200" dirty="0" err="1">
                          <a:effectLst/>
                        </a:rPr>
                        <a:t>Bimtek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Pengurusan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ijin</a:t>
                      </a:r>
                      <a:r>
                        <a:rPr lang="en-US" sz="1200" dirty="0">
                          <a:effectLst/>
                        </a:rPr>
                        <a:t> dan </a:t>
                      </a:r>
                      <a:r>
                        <a:rPr lang="en-US" sz="1200" dirty="0" err="1">
                          <a:effectLst/>
                        </a:rPr>
                        <a:t>Merek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Dagang</a:t>
                      </a:r>
                      <a:r>
                        <a:rPr lang="en-US" sz="1200" dirty="0">
                          <a:effectLst/>
                        </a:rPr>
                        <a:t> Hasil perikanan </a:t>
                      </a:r>
                    </a:p>
                    <a:p>
                      <a:pPr marL="457200" lvl="6" indent="-28575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Bimtek Pengembangan diversifikasi dan Nilai Tambah Produk Perikanan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36" marR="3936" marT="0" marB="0" anchor="ctr"/>
                </a:tc>
                <a:extLst>
                  <a:ext uri="{0D108BD9-81ED-4DB2-BD59-A6C34878D82A}">
                    <a16:rowId xmlns:a16="http://schemas.microsoft.com/office/drawing/2014/main" val="2092477079"/>
                  </a:ext>
                </a:extLst>
              </a:tr>
              <a:tr h="1085575">
                <a:tc>
                  <a:txBody>
                    <a:bodyPr/>
                    <a:lstStyle/>
                    <a:p>
                      <a:pPr marL="698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Staf Bidang Perikanan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tc>
                  <a:txBody>
                    <a:bodyPr/>
                    <a:lstStyle/>
                    <a:p>
                      <a:pPr marL="698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>
                          <a:effectLst/>
                        </a:rPr>
                        <a:t>Ahli Pengolahan Hasil perikanan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/>
                </a:tc>
                <a:tc>
                  <a:txBody>
                    <a:bodyPr/>
                    <a:lstStyle/>
                    <a:p>
                      <a:pPr marL="457200" lvl="3" indent="-34290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en-US" sz="1200" dirty="0" err="1">
                          <a:effectLst/>
                        </a:rPr>
                        <a:t>Bimtek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Pengurusan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ijin</a:t>
                      </a:r>
                      <a:r>
                        <a:rPr lang="en-US" sz="1200" dirty="0">
                          <a:effectLst/>
                        </a:rPr>
                        <a:t> dan </a:t>
                      </a:r>
                      <a:r>
                        <a:rPr lang="en-US" sz="1200" dirty="0" err="1">
                          <a:effectLst/>
                        </a:rPr>
                        <a:t>Merek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Dagang</a:t>
                      </a:r>
                      <a:r>
                        <a:rPr lang="en-US" sz="1200" dirty="0">
                          <a:effectLst/>
                        </a:rPr>
                        <a:t> Hasil perikanan </a:t>
                      </a:r>
                    </a:p>
                    <a:p>
                      <a:pPr marL="457200" lvl="3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t-IT" sz="1200" dirty="0">
                          <a:effectLst/>
                        </a:rPr>
                        <a:t>Bimtek Pengembangan diversifikasi dan Nilai Tambah Produk Perikanan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36" marR="3936" marT="0" marB="0"/>
                </a:tc>
                <a:extLst>
                  <a:ext uri="{0D108BD9-81ED-4DB2-BD59-A6C34878D82A}">
                    <a16:rowId xmlns:a16="http://schemas.microsoft.com/office/drawing/2014/main" val="1897679584"/>
                  </a:ext>
                </a:extLst>
              </a:tr>
              <a:tr h="1085575">
                <a:tc>
                  <a:txBody>
                    <a:bodyPr/>
                    <a:lstStyle/>
                    <a:p>
                      <a:pPr marL="698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Penyuluh Perikanan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 anchor="ctr"/>
                </a:tc>
                <a:tc>
                  <a:txBody>
                    <a:bodyPr/>
                    <a:lstStyle/>
                    <a:p>
                      <a:pPr marL="6985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d-ID" sz="1200" dirty="0">
                          <a:effectLst/>
                        </a:rPr>
                        <a:t>Ahli Pengolahan Hasil perikanan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Cordia New" panose="020B0304020202020204" pitchFamily="34" charset="-34"/>
                      </a:endParaRPr>
                    </a:p>
                  </a:txBody>
                  <a:tcPr marL="3936" marR="3936" marT="0" marB="0"/>
                </a:tc>
                <a:tc>
                  <a:txBody>
                    <a:bodyPr/>
                    <a:lstStyle/>
                    <a:p>
                      <a:pPr marL="400050" lvl="6" indent="-285750" algn="just">
                        <a:lnSpc>
                          <a:spcPct val="115000"/>
                        </a:lnSpc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</a:rPr>
                        <a:t>Bimtek Pengurusan ijin dan Merek Dagang Hasil perikanan</a:t>
                      </a:r>
                      <a:endParaRPr lang="en-US" sz="1200" dirty="0">
                        <a:effectLst/>
                      </a:endParaRPr>
                    </a:p>
                    <a:p>
                      <a:pPr marL="400050" lvl="6" indent="-28575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id-ID" sz="1200" dirty="0">
                          <a:effectLst/>
                        </a:rPr>
                        <a:t>Bimtek Pengembangan diversifikasi dan Nilai Tambah Produk Perikanan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36" marR="3936" marT="0" marB="0"/>
                </a:tc>
                <a:extLst>
                  <a:ext uri="{0D108BD9-81ED-4DB2-BD59-A6C34878D82A}">
                    <a16:rowId xmlns:a16="http://schemas.microsoft.com/office/drawing/2014/main" val="3820334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988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D097D5-20EB-5162-4503-646063D73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030" y="548005"/>
            <a:ext cx="2362200" cy="242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6F7B1F-FAC9-92FA-1013-588D0744A9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030" y="3028951"/>
            <a:ext cx="3288030" cy="2423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F65E9A-0D81-EB52-4589-E4DF7C4F9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127" y="548005"/>
            <a:ext cx="2154873" cy="242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CF4658-0B1C-27DA-4B82-047F0846C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061" y="3028951"/>
            <a:ext cx="3570604" cy="2423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AA62AD-BCEF-42D8-C42C-4E3E8DA432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207" y="548005"/>
            <a:ext cx="2009457" cy="2423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059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4612E-4B22-01C6-2EAC-5E25DC4E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676707"/>
          </a:xfrm>
        </p:spPr>
        <p:txBody>
          <a:bodyPr>
            <a:normAutofit/>
          </a:bodyPr>
          <a:lstStyle/>
          <a:p>
            <a:r>
              <a:rPr lang="en-US" sz="1800" dirty="0" err="1"/>
              <a:t>Peningkatan</a:t>
            </a:r>
            <a:r>
              <a:rPr lang="en-US" sz="1800" dirty="0"/>
              <a:t> </a:t>
            </a:r>
            <a:r>
              <a:rPr lang="en-US" sz="1800" dirty="0" err="1"/>
              <a:t>Potensi</a:t>
            </a:r>
            <a:r>
              <a:rPr lang="en-US" sz="1800" dirty="0"/>
              <a:t> </a:t>
            </a:r>
            <a:r>
              <a:rPr lang="en-US" sz="1800" dirty="0" err="1"/>
              <a:t>diri</a:t>
            </a:r>
            <a:endParaRPr lang="en-US" sz="18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63C8AF2-D897-CB9B-628F-62AD2DB7CC9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00748119"/>
              </p:ext>
            </p:extLst>
          </p:nvPr>
        </p:nvGraphicFramePr>
        <p:xfrm>
          <a:off x="685801" y="1362507"/>
          <a:ext cx="10396881" cy="44721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1317">
                  <a:extLst>
                    <a:ext uri="{9D8B030D-6E8A-4147-A177-3AD203B41FA5}">
                      <a16:colId xmlns:a16="http://schemas.microsoft.com/office/drawing/2014/main" val="3069401292"/>
                    </a:ext>
                  </a:extLst>
                </a:gridCol>
                <a:gridCol w="1793051">
                  <a:extLst>
                    <a:ext uri="{9D8B030D-6E8A-4147-A177-3AD203B41FA5}">
                      <a16:colId xmlns:a16="http://schemas.microsoft.com/office/drawing/2014/main" val="166219641"/>
                    </a:ext>
                  </a:extLst>
                </a:gridCol>
                <a:gridCol w="1320926">
                  <a:extLst>
                    <a:ext uri="{9D8B030D-6E8A-4147-A177-3AD203B41FA5}">
                      <a16:colId xmlns:a16="http://schemas.microsoft.com/office/drawing/2014/main" val="3006924427"/>
                    </a:ext>
                  </a:extLst>
                </a:gridCol>
                <a:gridCol w="2412642">
                  <a:extLst>
                    <a:ext uri="{9D8B030D-6E8A-4147-A177-3AD203B41FA5}">
                      <a16:colId xmlns:a16="http://schemas.microsoft.com/office/drawing/2014/main" val="1225839834"/>
                    </a:ext>
                  </a:extLst>
                </a:gridCol>
                <a:gridCol w="1351214">
                  <a:extLst>
                    <a:ext uri="{9D8B030D-6E8A-4147-A177-3AD203B41FA5}">
                      <a16:colId xmlns:a16="http://schemas.microsoft.com/office/drawing/2014/main" val="2566274904"/>
                    </a:ext>
                  </a:extLst>
                </a:gridCol>
                <a:gridCol w="927640">
                  <a:extLst>
                    <a:ext uri="{9D8B030D-6E8A-4147-A177-3AD203B41FA5}">
                      <a16:colId xmlns:a16="http://schemas.microsoft.com/office/drawing/2014/main" val="3576723803"/>
                    </a:ext>
                  </a:extLst>
                </a:gridCol>
                <a:gridCol w="498796">
                  <a:extLst>
                    <a:ext uri="{9D8B030D-6E8A-4147-A177-3AD203B41FA5}">
                      <a16:colId xmlns:a16="http://schemas.microsoft.com/office/drawing/2014/main" val="2494142282"/>
                    </a:ext>
                  </a:extLst>
                </a:gridCol>
                <a:gridCol w="1291295">
                  <a:extLst>
                    <a:ext uri="{9D8B030D-6E8A-4147-A177-3AD203B41FA5}">
                      <a16:colId xmlns:a16="http://schemas.microsoft.com/office/drawing/2014/main" val="2947491228"/>
                    </a:ext>
                  </a:extLst>
                </a:gridCol>
              </a:tblGrid>
              <a:tr h="50414">
                <a:tc rowSpan="2">
                  <a:txBody>
                    <a:bodyPr/>
                    <a:lstStyle/>
                    <a:p>
                      <a:pPr marL="457200" indent="-4000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rowSpan="2">
                  <a:txBody>
                    <a:bodyPr/>
                    <a:lstStyle/>
                    <a:p>
                      <a:pPr marL="114300" indent="-1143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Komponen</a:t>
                      </a:r>
                      <a:r>
                        <a:rPr lang="en-US" sz="1200" dirty="0">
                          <a:effectLst/>
                        </a:rPr>
                        <a:t>/ Sub </a:t>
                      </a:r>
                      <a:r>
                        <a:rPr lang="en-US" sz="1200" dirty="0" err="1">
                          <a:effectLst/>
                        </a:rPr>
                        <a:t>Komponen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rowSpan="2">
                  <a:txBody>
                    <a:bodyPr/>
                    <a:lstStyle/>
                    <a:p>
                      <a:pPr marL="1143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Kegiatan Pengembangan Potensi diri untuk mendukung Pelaksanaan Aksi Perubahan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rowSpan="2">
                  <a:txBody>
                    <a:bodyPr/>
                    <a:lstStyle/>
                    <a:p>
                      <a:pPr marL="11430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Kegiatan/Tahapan Aksi Perubahan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gridSpan="3">
                  <a:txBody>
                    <a:bodyPr/>
                    <a:lstStyle/>
                    <a:p>
                      <a:pPr marL="457200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">
                          <a:effectLst/>
                        </a:rPr>
                        <a:t>Waktu Pelaksanan</a:t>
                      </a:r>
                      <a:endParaRPr lang="en-US" sz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457200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457200" indent="-2286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00">
                          <a:effectLst/>
                        </a:rPr>
                        <a:t>Hasil</a:t>
                      </a:r>
                      <a:endParaRPr lang="en-US" sz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extLst>
                  <a:ext uri="{0D108BD9-81ED-4DB2-BD59-A6C34878D82A}">
                    <a16:rowId xmlns:a16="http://schemas.microsoft.com/office/drawing/2014/main" val="2889733844"/>
                  </a:ext>
                </a:extLst>
              </a:tr>
              <a:tr h="8453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0005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Rencana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457200" indent="-34290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Realisasi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effectLst/>
                        </a:rPr>
                        <a:t> Bukti</a:t>
                      </a:r>
                      <a:endParaRPr lang="en-US" dirty="0"/>
                    </a:p>
                  </a:txBody>
                  <a:tcPr marL="3902" marR="390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622219"/>
                  </a:ext>
                </a:extLst>
              </a:tr>
              <a:tr h="1546021">
                <a:tc>
                  <a:txBody>
                    <a:bodyPr/>
                    <a:lstStyle/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>
                          <a:effectLst/>
                        </a:rPr>
                        <a:t>1.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>
                          <a:effectLst/>
                        </a:rPr>
                        <a:t>Kerjasama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en-US" sz="1200">
                          <a:effectLst/>
                        </a:rPr>
                        <a:t>Manajemen Hubungan Publik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57150" indent="57150" algn="just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Team Leader </a:t>
                      </a:r>
                      <a:r>
                        <a:rPr lang="en-US" sz="1200" dirty="0" err="1">
                          <a:effectLst/>
                        </a:rPr>
                        <a:t>bekerjasama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dengan</a:t>
                      </a:r>
                      <a:r>
                        <a:rPr lang="en-US" sz="1200" dirty="0">
                          <a:effectLst/>
                        </a:rPr>
                        <a:t> internal dan </a:t>
                      </a:r>
                      <a:r>
                        <a:rPr lang="en-US" sz="1200" dirty="0" err="1">
                          <a:effectLst/>
                        </a:rPr>
                        <a:t>eksternal</a:t>
                      </a:r>
                      <a:r>
                        <a:rPr lang="en-US" sz="1200" dirty="0">
                          <a:effectLst/>
                        </a:rPr>
                        <a:t> (Mitra) </a:t>
                      </a:r>
                      <a:r>
                        <a:rPr lang="en-US" sz="1200" dirty="0" err="1">
                          <a:effectLst/>
                        </a:rPr>
                        <a:t>dalam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menyusun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kebutuhan</a:t>
                      </a:r>
                      <a:r>
                        <a:rPr lang="en-US" sz="1200" dirty="0">
                          <a:effectLst/>
                        </a:rPr>
                        <a:t>  </a:t>
                      </a:r>
                      <a:r>
                        <a:rPr lang="en-US" sz="1200" dirty="0" err="1">
                          <a:effectLst/>
                        </a:rPr>
                        <a:t>dalam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rangka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pengurusan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ijin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sertifikat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makanan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olahan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114300" indent="-57150" algn="l">
                        <a:lnSpc>
                          <a:spcPct val="100000"/>
                        </a:lnSpc>
                      </a:pPr>
                      <a:r>
                        <a:rPr lang="en-US" sz="1200" dirty="0" err="1">
                          <a:effectLst/>
                        </a:rPr>
                        <a:t>Minggu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ke</a:t>
                      </a:r>
                      <a:r>
                        <a:rPr lang="en-US" sz="1200" dirty="0">
                          <a:effectLst/>
                        </a:rPr>
                        <a:t> II </a:t>
                      </a:r>
                      <a:r>
                        <a:rPr lang="en-US" sz="1200" dirty="0" err="1">
                          <a:effectLst/>
                        </a:rPr>
                        <a:t>bln</a:t>
                      </a:r>
                      <a:r>
                        <a:rPr lang="en-US" sz="1200" dirty="0">
                          <a:effectLst/>
                        </a:rPr>
                        <a:t> September 2024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Tgl 09-09- 2004</a:t>
                      </a:r>
                      <a:endParaRPr lang="en-US" sz="1200" dirty="0">
                        <a:effectLst/>
                      </a:endParaRPr>
                    </a:p>
                    <a:p>
                      <a:pPr marL="57150" indent="-57150" algn="l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Bekerjasama dengan Balai Pengujiamutu Ikan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gridSpan="2"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dirty="0"/>
                    </a:p>
                  </a:txBody>
                  <a:tcPr marL="3902" marR="390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792175"/>
                  </a:ext>
                </a:extLst>
              </a:tr>
              <a:tr h="869747">
                <a:tc>
                  <a:txBody>
                    <a:bodyPr/>
                    <a:lstStyle/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>
                          <a:effectLst/>
                        </a:rPr>
                        <a:t>2.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>
                          <a:effectLst/>
                        </a:rPr>
                        <a:t>Mengelola Perubahan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457200" indent="3810" algn="ctr">
                        <a:lnSpc>
                          <a:spcPct val="100000"/>
                        </a:lnSpc>
                      </a:pPr>
                      <a:r>
                        <a:rPr lang="en-US" sz="1200">
                          <a:effectLst/>
                        </a:rPr>
                        <a:t>SDM: Adversity Quotien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57150" indent="0" algn="just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Team Leader </a:t>
                      </a:r>
                      <a:r>
                        <a:rPr lang="en-US" sz="1200" dirty="0" err="1">
                          <a:effectLst/>
                        </a:rPr>
                        <a:t>memotivasi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timnya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dalam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untuk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mencapai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tujuan</a:t>
                      </a:r>
                      <a:r>
                        <a:rPr lang="en-US" sz="1200" dirty="0">
                          <a:effectLst/>
                        </a:rPr>
                        <a:t> dan </a:t>
                      </a:r>
                      <a:r>
                        <a:rPr lang="en-US" sz="1200" dirty="0" err="1">
                          <a:effectLst/>
                        </a:rPr>
                        <a:t>hasil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Aksi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Perubahan</a:t>
                      </a:r>
                      <a:r>
                        <a:rPr lang="en-US" sz="1200" dirty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57150" indent="0" algn="l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Minggu III September 2024</a:t>
                      </a:r>
                      <a:endParaRPr lang="en-US" sz="1200" dirty="0">
                        <a:effectLst/>
                      </a:endParaRPr>
                    </a:p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457200" indent="-228600" algn="ctr">
                        <a:lnSpc>
                          <a:spcPct val="100000"/>
                        </a:lnSpc>
                      </a:pPr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>
                  <a:txBody>
                    <a:bodyPr/>
                    <a:lstStyle/>
                    <a:p>
                      <a:pPr marL="57150" indent="0" algn="l">
                        <a:lnSpc>
                          <a:spcPct val="100000"/>
                        </a:lnSpc>
                      </a:pPr>
                      <a:r>
                        <a:rPr lang="en-US" sz="1200" dirty="0" err="1">
                          <a:effectLst/>
                        </a:rPr>
                        <a:t>Tgl</a:t>
                      </a:r>
                      <a:r>
                        <a:rPr lang="en-US" sz="1200" dirty="0">
                          <a:effectLst/>
                        </a:rPr>
                        <a:t> 23 September 2023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457200" indent="-6350" algn="ctr">
                        <a:lnSpc>
                          <a:spcPct val="100000"/>
                        </a:lnSpc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3902" marR="3902" marT="0" marB="0"/>
                </a:tc>
                <a:tc gridSpan="2"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</a:rPr>
                        <a:t> </a:t>
                      </a:r>
                      <a:endParaRPr lang="en-US" dirty="0"/>
                    </a:p>
                  </a:txBody>
                  <a:tcPr marL="3902" marR="390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32111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B03286D-A0E8-B8FF-E7AC-896D05D36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0" y="4070407"/>
            <a:ext cx="1267460" cy="1565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6660F-CF24-8C0E-D6EA-F50502ACA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040" y="2468562"/>
            <a:ext cx="1267459" cy="1449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92946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119</TotalTime>
  <Words>585</Words>
  <Application>Microsoft Office PowerPoint</Application>
  <PresentationFormat>Widescreen</PresentationFormat>
  <Paragraphs>146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Impact</vt:lpstr>
      <vt:lpstr>Source Sans Pro Black</vt:lpstr>
      <vt:lpstr>Times New Roman</vt:lpstr>
      <vt:lpstr>Main Event</vt:lpstr>
      <vt:lpstr>SERTIFIKASI PRODUK PERIKANAN DI KABUPATEN OKU TIMUR</vt:lpstr>
      <vt:lpstr>A. Latar belakang </vt:lpstr>
      <vt:lpstr>B. Tujuan</vt:lpstr>
      <vt:lpstr>Milestone Kegiatan</vt:lpstr>
      <vt:lpstr>2. Melaksanakan Rapat Pembentukan Tim Efektif tanggal 14 Agustus 2024</vt:lpstr>
      <vt:lpstr>3. Melaksanakan Rapat denganTim Efektif  tanggal 19 agustus 2024</vt:lpstr>
      <vt:lpstr>4. Melaksanakan Pengolahan data  tanggal 30 Agustus 2024</vt:lpstr>
      <vt:lpstr>5. Melakukan Validasi Data tanggal 5 september 2024</vt:lpstr>
      <vt:lpstr>6. Melaksanakan Rapat Persiapan sosialisasi 9 September 2024</vt:lpstr>
      <vt:lpstr>7. Melaksanakan Sosialisasi tanggal 12 September 2024</vt:lpstr>
      <vt:lpstr>8. Melaksanakan Pendampingan Pokalhsar dalam Pengolahan Produk tanggal 18 September 2023</vt:lpstr>
      <vt:lpstr>9. Membuat WA grup</vt:lpstr>
      <vt:lpstr>PowerPoint Presentation</vt:lpstr>
      <vt:lpstr>Implementasi Pengembangan Kompetensi Aksi Perubahan </vt:lpstr>
      <vt:lpstr>PowerPoint Presentation</vt:lpstr>
      <vt:lpstr>Peningkatan Potensi diri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6281279931107</dc:creator>
  <cp:lastModifiedBy>6281279931107</cp:lastModifiedBy>
  <cp:revision>10</cp:revision>
  <dcterms:created xsi:type="dcterms:W3CDTF">2024-10-06T14:31:09Z</dcterms:created>
  <dcterms:modified xsi:type="dcterms:W3CDTF">2024-10-06T21:54:33Z</dcterms:modified>
</cp:coreProperties>
</file>