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notesMasterIdLst>
    <p:notesMasterId r:id="rId27"/>
  </p:notesMasterIdLst>
  <p:handoutMasterIdLst>
    <p:handoutMasterId r:id="rId28"/>
  </p:handoutMasterIdLst>
  <p:sldIdLst>
    <p:sldId id="397" r:id="rId2"/>
    <p:sldId id="417" r:id="rId3"/>
    <p:sldId id="399" r:id="rId4"/>
    <p:sldId id="451" r:id="rId5"/>
    <p:sldId id="450" r:id="rId6"/>
    <p:sldId id="449" r:id="rId7"/>
    <p:sldId id="447" r:id="rId8"/>
    <p:sldId id="453" r:id="rId9"/>
    <p:sldId id="454" r:id="rId10"/>
    <p:sldId id="457" r:id="rId11"/>
    <p:sldId id="458" r:id="rId12"/>
    <p:sldId id="459" r:id="rId13"/>
    <p:sldId id="455" r:id="rId14"/>
    <p:sldId id="446" r:id="rId15"/>
    <p:sldId id="448" r:id="rId16"/>
    <p:sldId id="462" r:id="rId17"/>
    <p:sldId id="452" r:id="rId18"/>
    <p:sldId id="456" r:id="rId19"/>
    <p:sldId id="463" r:id="rId20"/>
    <p:sldId id="460" r:id="rId21"/>
    <p:sldId id="461" r:id="rId22"/>
    <p:sldId id="465" r:id="rId23"/>
    <p:sldId id="464" r:id="rId24"/>
    <p:sldId id="466" r:id="rId25"/>
    <p:sldId id="43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50B3"/>
    <a:srgbClr val="D597D2"/>
    <a:srgbClr val="F3A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91" autoAdjust="0"/>
  </p:normalViewPr>
  <p:slideViewPr>
    <p:cSldViewPr>
      <p:cViewPr>
        <p:scale>
          <a:sx n="81" d="100"/>
          <a:sy n="81" d="100"/>
        </p:scale>
        <p:origin x="-10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57CD3-B8BA-407A-BF12-2DF281425A25}" type="datetimeFigureOut">
              <a:rPr lang="id-ID" smtClean="0"/>
              <a:pPr/>
              <a:t>03/10/2023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8ADA6-1839-4EAB-8CD8-D3E8A297C6E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45638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F4EA0-9CC1-4DD5-B2FE-949FE81693BF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82CF1-65BD-47CD-98E3-8307D0E2C2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28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lstStyle/>
          <a:p>
            <a:fld id="{A83C34E2-3AA2-42B7-9326-4921F8608030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021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A381-C848-42EB-AF99-392A481FF009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817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CF59C015-657B-442C-B1A7-EB03E7ABF6FA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146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205E-4E54-45CF-BC56-F9548FB43BC2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411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7083-040E-4B45-B3F2-7F9DF0775B28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342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EF0F3-1E74-4CA3-950D-A27A7B23A840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263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7910D-B196-44D5-9159-4F654A929321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677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BA235-215F-4110-BB58-A9F32FC04731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0086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95E63-F0AC-4913-9113-E955BE42EA86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090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333F-AFBD-4B03-872C-D8604C1EA748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1371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FAE6A6FB-DD0D-4197-A284-0408F7D2AEF6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3478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B235922-DEB0-40CC-B66D-2CFB7CEB5DC2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TextBox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534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E157FD47-C367-4A88-A5CF-28C077C06AA7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8206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9663-1F7E-44E4-BC87-EF97B375C80A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9922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A942B-330B-491E-8678-AC10D37756F5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4482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4EEA-657E-4C48-92E1-A920EB324690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3080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D112690-9A75-4F32-8B60-6B96F401994A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34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B7425-59C9-4396-ADA7-9302A28B8304}" type="datetime1">
              <a:rPr lang="id-ID" smtClean="0"/>
              <a:pPr/>
              <a:t>03/10/2023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46447-6440-4AD2-A1C1-936E44CB24F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83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penerbitbukudeepublish.com/shop/buku-analisis-dat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036496" cy="522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AR CENA" pitchFamily="2" charset="0"/>
              </a:rPr>
              <a:t/>
            </a:r>
            <a:br>
              <a:rPr lang="en-US" sz="4000" dirty="0" smtClean="0">
                <a:latin typeface="AR CENA" pitchFamily="2" charset="0"/>
              </a:rPr>
            </a:br>
            <a:r>
              <a:rPr lang="en-US" sz="4000" dirty="0">
                <a:latin typeface="AR CENA" pitchFamily="2" charset="0"/>
              </a:rPr>
              <a:t/>
            </a:r>
            <a:br>
              <a:rPr lang="en-US" sz="4000" dirty="0">
                <a:latin typeface="AR CENA" pitchFamily="2" charset="0"/>
              </a:rPr>
            </a:br>
            <a:r>
              <a:rPr lang="en-US" sz="4000" dirty="0" smtClean="0">
                <a:latin typeface="AR CENA" pitchFamily="2" charset="0"/>
              </a:rPr>
              <a:t>PENGANTAR ILMU KEARSIPAN</a:t>
            </a:r>
            <a:br>
              <a:rPr lang="en-US" sz="4000" dirty="0" smtClean="0">
                <a:latin typeface="AR CENA" pitchFamily="2" charset="0"/>
              </a:rPr>
            </a:br>
            <a:r>
              <a:rPr lang="en-US" sz="4000" dirty="0" smtClean="0">
                <a:latin typeface="AR CENA" pitchFamily="2" charset="0"/>
              </a:rPr>
              <a:t>(KEARSIPAN SEBUAH PENGANTAR)</a:t>
            </a:r>
            <a:br>
              <a:rPr lang="en-US" sz="4000" dirty="0" smtClean="0">
                <a:latin typeface="AR CENA" pitchFamily="2" charset="0"/>
              </a:rPr>
            </a:br>
            <a:r>
              <a:rPr lang="en-US" sz="2000" dirty="0" err="1">
                <a:latin typeface="AR CENA" pitchFamily="2" charset="0"/>
              </a:rPr>
              <a:t>Oleh</a:t>
            </a:r>
            <a:r>
              <a:rPr lang="en-US" sz="2000" dirty="0">
                <a:latin typeface="AR CENA" pitchFamily="2" charset="0"/>
              </a:rPr>
              <a:t> : H. </a:t>
            </a:r>
            <a:r>
              <a:rPr lang="en-US" sz="2000" dirty="0" err="1">
                <a:latin typeface="AR CENA" pitchFamily="2" charset="0"/>
              </a:rPr>
              <a:t>kabul</a:t>
            </a:r>
            <a:r>
              <a:rPr lang="en-US" sz="2000" dirty="0">
                <a:latin typeface="AR CENA" pitchFamily="2" charset="0"/>
              </a:rPr>
              <a:t> </a:t>
            </a:r>
            <a:r>
              <a:rPr lang="en-US" sz="2000" dirty="0" err="1">
                <a:latin typeface="AR CENA" pitchFamily="2" charset="0"/>
              </a:rPr>
              <a:t>aman</a:t>
            </a:r>
            <a:r>
              <a:rPr lang="en-US" sz="2000" dirty="0">
                <a:latin typeface="AR CENA" pitchFamily="2" charset="0"/>
              </a:rPr>
              <a:t/>
            </a:r>
            <a:br>
              <a:rPr lang="en-US" sz="2000" dirty="0">
                <a:latin typeface="AR CENA" pitchFamily="2" charset="0"/>
              </a:rPr>
            </a:br>
            <a:r>
              <a:rPr lang="en-US" sz="1400" dirty="0">
                <a:latin typeface="AR CENA" pitchFamily="2" charset="0"/>
              </a:rPr>
              <a:t/>
            </a:r>
            <a:br>
              <a:rPr lang="en-US" sz="1400" dirty="0">
                <a:latin typeface="AR CENA" pitchFamily="2" charset="0"/>
              </a:rPr>
            </a:br>
            <a:r>
              <a:rPr lang="en-US" sz="2000" cap="none" dirty="0" err="1">
                <a:latin typeface="AR CENA" pitchFamily="2" charset="0"/>
              </a:rPr>
              <a:t>Widyaiswara</a:t>
            </a:r>
            <a:r>
              <a:rPr lang="en-US" sz="2000" dirty="0">
                <a:latin typeface="AR CENA" pitchFamily="2" charset="0"/>
              </a:rPr>
              <a:t> BPSDMD </a:t>
            </a:r>
            <a:r>
              <a:rPr lang="en-US" sz="2000" cap="none" dirty="0" err="1">
                <a:latin typeface="AR CENA" pitchFamily="2" charset="0"/>
              </a:rPr>
              <a:t>Provinsi</a:t>
            </a:r>
            <a:r>
              <a:rPr lang="en-US" sz="2000" cap="none" dirty="0">
                <a:latin typeface="AR CENA" pitchFamily="2" charset="0"/>
              </a:rPr>
              <a:t> Sumatera Selatan</a:t>
            </a:r>
            <a:r>
              <a:rPr lang="en-US" sz="2000" dirty="0">
                <a:latin typeface="AR CENA" pitchFamily="2" charset="0"/>
              </a:rPr>
              <a:t/>
            </a:r>
            <a:br>
              <a:rPr lang="en-US" sz="2000" dirty="0">
                <a:latin typeface="AR CENA" pitchFamily="2" charset="0"/>
              </a:rPr>
            </a:br>
            <a:r>
              <a:rPr lang="en-US" sz="2000" i="1" cap="none" dirty="0">
                <a:latin typeface="Arial" pitchFamily="34" charset="0"/>
                <a:cs typeface="Arial" pitchFamily="34" charset="0"/>
              </a:rPr>
              <a:t>kabulaman16@gmail.com</a:t>
            </a:r>
            <a:r>
              <a:rPr lang="en-US" sz="2000" i="1" cap="none" dirty="0">
                <a:latin typeface="AR CENA" pitchFamily="2" charset="0"/>
              </a:rPr>
              <a:t/>
            </a:r>
            <a:br>
              <a:rPr lang="en-US" sz="2000" i="1" cap="none" dirty="0">
                <a:latin typeface="AR CENA" pitchFamily="2" charset="0"/>
              </a:rPr>
            </a:br>
            <a:r>
              <a:rPr lang="en-US" sz="2000" cap="none" dirty="0" err="1">
                <a:latin typeface="AR CENA" pitchFamily="2" charset="0"/>
              </a:rPr>
              <a:t>Disampaikan</a:t>
            </a:r>
            <a:r>
              <a:rPr lang="en-US" sz="2000" cap="none" dirty="0">
                <a:latin typeface="AR CENA" pitchFamily="2" charset="0"/>
              </a:rPr>
              <a:t> </a:t>
            </a:r>
            <a:r>
              <a:rPr lang="en-US" sz="2000" cap="none" dirty="0" err="1">
                <a:latin typeface="AR CENA" pitchFamily="2" charset="0"/>
              </a:rPr>
              <a:t>Pada</a:t>
            </a:r>
            <a:r>
              <a:rPr lang="en-US" sz="2000" cap="none" dirty="0">
                <a:latin typeface="AR CENA" pitchFamily="2" charset="0"/>
              </a:rPr>
              <a:t> </a:t>
            </a:r>
            <a:r>
              <a:rPr lang="en-US" sz="2000" cap="none" dirty="0" err="1">
                <a:latin typeface="AR CENA" pitchFamily="2" charset="0"/>
              </a:rPr>
              <a:t>Pelatihan</a:t>
            </a:r>
            <a:r>
              <a:rPr lang="en-US" sz="2000" cap="none" dirty="0">
                <a:latin typeface="AR CENA" pitchFamily="2" charset="0"/>
              </a:rPr>
              <a:t> </a:t>
            </a:r>
            <a:r>
              <a:rPr lang="en-US" sz="2000" cap="none" dirty="0" err="1">
                <a:latin typeface="AR CENA" pitchFamily="2" charset="0"/>
              </a:rPr>
              <a:t>Kearsipan</a:t>
            </a:r>
            <a:r>
              <a:rPr lang="en-US" sz="2000" cap="none" dirty="0">
                <a:latin typeface="AR CENA" pitchFamily="2" charset="0"/>
              </a:rPr>
              <a:t/>
            </a:r>
            <a:br>
              <a:rPr lang="en-US" sz="2000" cap="none" dirty="0">
                <a:latin typeface="AR CENA" pitchFamily="2" charset="0"/>
              </a:rPr>
            </a:br>
            <a:r>
              <a:rPr lang="en-US" sz="2000" cap="none" dirty="0">
                <a:latin typeface="AR CENA" pitchFamily="2" charset="0"/>
              </a:rPr>
              <a:t>Yang </a:t>
            </a:r>
            <a:r>
              <a:rPr lang="en-US" sz="2000" cap="none" dirty="0" err="1">
                <a:latin typeface="AR CENA" pitchFamily="2" charset="0"/>
              </a:rPr>
              <a:t>diselenggarakan</a:t>
            </a:r>
            <a:r>
              <a:rPr lang="en-US" sz="2000" cap="none" dirty="0">
                <a:latin typeface="AR CENA" pitchFamily="2" charset="0"/>
              </a:rPr>
              <a:t> </a:t>
            </a:r>
            <a:r>
              <a:rPr lang="en-US" sz="2000" cap="none" dirty="0" err="1">
                <a:latin typeface="AR CENA" pitchFamily="2" charset="0"/>
              </a:rPr>
              <a:t>oleh</a:t>
            </a:r>
            <a:r>
              <a:rPr lang="en-US" sz="2000" cap="none" dirty="0">
                <a:latin typeface="AR CENA" pitchFamily="2" charset="0"/>
              </a:rPr>
              <a:t> BPSDMD </a:t>
            </a:r>
            <a:r>
              <a:rPr lang="en-US" sz="2000" cap="none" dirty="0" err="1">
                <a:latin typeface="AR CENA" pitchFamily="2" charset="0"/>
              </a:rPr>
              <a:t>Provinsi</a:t>
            </a:r>
            <a:r>
              <a:rPr lang="en-US" sz="2000" cap="none" dirty="0">
                <a:latin typeface="AR CENA" pitchFamily="2" charset="0"/>
              </a:rPr>
              <a:t> Sumatera Selatan </a:t>
            </a:r>
            <a:br>
              <a:rPr lang="en-US" sz="2000" cap="none" dirty="0">
                <a:latin typeface="AR CENA" pitchFamily="2" charset="0"/>
              </a:rPr>
            </a:br>
            <a:r>
              <a:rPr lang="en-US" sz="2000" cap="none" dirty="0">
                <a:latin typeface="AR CENA" pitchFamily="2" charset="0"/>
              </a:rPr>
              <a:t>Palembang </a:t>
            </a:r>
            <a:r>
              <a:rPr lang="en-US" sz="2000" cap="none" dirty="0" smtClean="0">
                <a:latin typeface="AR CENA" pitchFamily="2" charset="0"/>
              </a:rPr>
              <a:t> </a:t>
            </a:r>
            <a:r>
              <a:rPr lang="en-US" sz="2000" cap="none" dirty="0" err="1" smtClean="0">
                <a:latin typeface="AR CENA" pitchFamily="2" charset="0"/>
              </a:rPr>
              <a:t>Rabu</a:t>
            </a:r>
            <a:r>
              <a:rPr lang="en-US" sz="2000" cap="none" smtClean="0">
                <a:latin typeface="AR CENA" pitchFamily="2" charset="0"/>
              </a:rPr>
              <a:t>  04 </a:t>
            </a:r>
            <a:r>
              <a:rPr lang="en-US" sz="2000" cap="none" dirty="0" err="1">
                <a:latin typeface="AR CENA" pitchFamily="2" charset="0"/>
              </a:rPr>
              <a:t>Oktober</a:t>
            </a:r>
            <a:r>
              <a:rPr lang="en-US" sz="2000" cap="none" dirty="0">
                <a:latin typeface="AR CENA" pitchFamily="2" charset="0"/>
              </a:rPr>
              <a:t> 2023. </a:t>
            </a:r>
            <a:br>
              <a:rPr lang="en-US" sz="2000" cap="none" dirty="0">
                <a:latin typeface="AR CENA" pitchFamily="2" charset="0"/>
              </a:rPr>
            </a:br>
            <a:r>
              <a:rPr lang="en-US" sz="2000" cap="none" dirty="0">
                <a:latin typeface="AR CENA" pitchFamily="2" charset="0"/>
              </a:rPr>
              <a:t> </a:t>
            </a:r>
            <a:br>
              <a:rPr lang="en-US" sz="2000" cap="none" dirty="0">
                <a:latin typeface="AR CENA" pitchFamily="2" charset="0"/>
              </a:rPr>
            </a:br>
            <a:r>
              <a:rPr lang="en-US" sz="1600" cap="none" dirty="0" smtClean="0">
                <a:latin typeface="AR CENA" pitchFamily="2" charset="0"/>
              </a:rPr>
              <a:t/>
            </a:r>
            <a:br>
              <a:rPr lang="en-US" sz="1600" cap="none" dirty="0" smtClean="0">
                <a:latin typeface="AR CENA" pitchFamily="2" charset="0"/>
              </a:rPr>
            </a:br>
            <a:r>
              <a:rPr lang="en-US" sz="1600" dirty="0" smtClean="0">
                <a:latin typeface="AR CENA" pitchFamily="2" charset="0"/>
              </a:rPr>
              <a:t/>
            </a:r>
            <a:br>
              <a:rPr lang="en-US" sz="1600" dirty="0" smtClean="0">
                <a:latin typeface="AR CENA" pitchFamily="2" charset="0"/>
              </a:rPr>
            </a:br>
            <a:r>
              <a:rPr lang="en-US" sz="1600" dirty="0">
                <a:latin typeface="AR CENA" pitchFamily="2" charset="0"/>
              </a:rPr>
              <a:t/>
            </a:r>
            <a:br>
              <a:rPr lang="en-US" sz="1600" dirty="0">
                <a:latin typeface="AR CENA" pitchFamily="2" charset="0"/>
              </a:rPr>
            </a:br>
            <a:r>
              <a:rPr lang="en-US" sz="1600" dirty="0" smtClean="0">
                <a:latin typeface="AR CENA" pitchFamily="2" charset="0"/>
              </a:rPr>
              <a:t/>
            </a:r>
            <a:br>
              <a:rPr lang="en-US" sz="1600" dirty="0" smtClean="0">
                <a:latin typeface="AR CENA" pitchFamily="2" charset="0"/>
              </a:rPr>
            </a:br>
            <a:r>
              <a:rPr lang="en-US" sz="1600" dirty="0">
                <a:latin typeface="AR CENA" pitchFamily="2" charset="0"/>
              </a:rPr>
              <a:t/>
            </a:r>
            <a:br>
              <a:rPr lang="en-US" sz="1600" dirty="0">
                <a:latin typeface="AR CENA" pitchFamily="2" charset="0"/>
              </a:rPr>
            </a:br>
            <a:r>
              <a:rPr lang="en-US" sz="1600" dirty="0" smtClean="0">
                <a:latin typeface="AR CENA" pitchFamily="2" charset="0"/>
              </a:rPr>
              <a:t/>
            </a:r>
            <a:br>
              <a:rPr lang="en-US" sz="1600" dirty="0" smtClean="0">
                <a:latin typeface="AR CENA" pitchFamily="2" charset="0"/>
              </a:rPr>
            </a:br>
            <a:endParaRPr lang="en-US" sz="16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93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94561"/>
            <a:ext cx="9144000" cy="466343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0" y="1412776"/>
            <a:ext cx="9144000" cy="55446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dirty="0" smtClean="0">
              <a:solidFill>
                <a:srgbClr val="7030A0"/>
              </a:solidFill>
              <a:latin typeface="AR CENA" pitchFamily="2" charset="0"/>
            </a:endParaRPr>
          </a:p>
          <a:p>
            <a:endParaRPr lang="en-US" sz="2800" dirty="0">
              <a:solidFill>
                <a:srgbClr val="7030A0"/>
              </a:solidFill>
              <a:latin typeface="AR CENA" pitchFamily="2" charset="0"/>
            </a:endParaRPr>
          </a:p>
          <a:p>
            <a:endParaRPr lang="en-US" sz="2800" dirty="0" smtClean="0">
              <a:solidFill>
                <a:srgbClr val="7030A0"/>
              </a:solidFill>
              <a:latin typeface="AR CENA" pitchFamily="2" charset="0"/>
            </a:endParaRPr>
          </a:p>
          <a:p>
            <a:endParaRPr lang="en-US" sz="2800" dirty="0">
              <a:solidFill>
                <a:srgbClr val="7030A0"/>
              </a:solidFill>
              <a:latin typeface="AR CENA" pitchFamily="2" charset="0"/>
            </a:endParaRPr>
          </a:p>
          <a:p>
            <a:endParaRPr lang="en-US" sz="2800" dirty="0" smtClean="0">
              <a:solidFill>
                <a:srgbClr val="7030A0"/>
              </a:solidFill>
              <a:latin typeface="AR CENA" pitchFamily="2" charset="0"/>
            </a:endParaRP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KEMBANG DIIKAT SI ANAK DARA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PERGI TAMASYA KE KOTA BATU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SALAM HANGAT PEMBUKA KATA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ASSALAMUALAIKUM WR WB</a:t>
            </a:r>
          </a:p>
          <a:p>
            <a:endParaRPr lang="en-US" sz="2800" dirty="0">
              <a:solidFill>
                <a:srgbClr val="7030A0"/>
              </a:solidFill>
              <a:latin typeface="AR CENA" pitchFamily="2" charset="0"/>
            </a:endParaRP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PERGI TAMASYA KE BUKIT SIGUNTANG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HAWANYA SEJUK DIPAGI HARI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SELAMAT DATANG BAPAK/IBU DARI RANA MINANG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AR CENA" pitchFamily="2" charset="0"/>
              </a:rPr>
              <a:t>DI SNI KITA SALING BERBAGI.</a:t>
            </a:r>
          </a:p>
          <a:p>
            <a:endParaRPr lang="en-US" dirty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AR CENA" pitchFamily="2" charset="0"/>
            </a:endParaRPr>
          </a:p>
          <a:p>
            <a:endParaRPr lang="en-US" dirty="0">
              <a:solidFill>
                <a:srgbClr val="7030A0"/>
              </a:solidFill>
              <a:latin typeface="AR CENA" pitchFamily="2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AR CENA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52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686800" cy="49831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id-ID" sz="2600" dirty="0" smtClean="0">
                <a:latin typeface="AR CENA" pitchFamily="2" charset="0"/>
              </a:rPr>
              <a:t>Nama </a:t>
            </a:r>
            <a:r>
              <a:rPr lang="en-US" sz="2600" dirty="0" smtClean="0">
                <a:latin typeface="AR CENA" pitchFamily="2" charset="0"/>
              </a:rPr>
              <a:t> : H. Kabul </a:t>
            </a:r>
            <a:r>
              <a:rPr lang="en-US" sz="2600" dirty="0" err="1" smtClean="0">
                <a:latin typeface="AR CENA" pitchFamily="2" charset="0"/>
              </a:rPr>
              <a:t>Aman</a:t>
            </a:r>
            <a:endParaRPr lang="id-ID" sz="2600" dirty="0" smtClean="0">
              <a:latin typeface="AR CENA" pitchFamily="2" charset="0"/>
            </a:endParaRPr>
          </a:p>
          <a:p>
            <a:pPr eaLnBrk="1" hangingPunct="1">
              <a:defRPr/>
            </a:pPr>
            <a:r>
              <a:rPr lang="en-US" sz="2600" dirty="0" smtClean="0">
                <a:latin typeface="AR CENA" pitchFamily="2" charset="0"/>
              </a:rPr>
              <a:t>TTL       : </a:t>
            </a:r>
            <a:r>
              <a:rPr lang="en-US" sz="2600" dirty="0" err="1" smtClean="0">
                <a:latin typeface="AR CENA" pitchFamily="2" charset="0"/>
              </a:rPr>
              <a:t>Pagar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Alam</a:t>
            </a:r>
            <a:r>
              <a:rPr lang="en-US" sz="2600" dirty="0" smtClean="0">
                <a:latin typeface="AR CENA" pitchFamily="2" charset="0"/>
              </a:rPr>
              <a:t> 03 </a:t>
            </a:r>
            <a:r>
              <a:rPr lang="en-US" sz="2600" dirty="0" err="1" smtClean="0">
                <a:latin typeface="AR CENA" pitchFamily="2" charset="0"/>
              </a:rPr>
              <a:t>Maret</a:t>
            </a:r>
            <a:r>
              <a:rPr lang="en-US" sz="2600" dirty="0" smtClean="0">
                <a:latin typeface="AR CENA" pitchFamily="2" charset="0"/>
              </a:rPr>
              <a:t> 1960</a:t>
            </a:r>
            <a:endParaRPr lang="id-ID" sz="2600" dirty="0" smtClean="0">
              <a:latin typeface="AR CENA" pitchFamily="2" charset="0"/>
            </a:endParaRPr>
          </a:p>
          <a:p>
            <a:pPr eaLnBrk="1" hangingPunct="1">
              <a:defRPr/>
            </a:pPr>
            <a:r>
              <a:rPr lang="en-US" sz="2600" dirty="0" err="1" smtClean="0">
                <a:latin typeface="AR CENA" pitchFamily="2" charset="0"/>
              </a:rPr>
              <a:t>Pangkat</a:t>
            </a:r>
            <a:r>
              <a:rPr lang="en-US" sz="2600" dirty="0" smtClean="0">
                <a:latin typeface="AR CENA" pitchFamily="2" charset="0"/>
              </a:rPr>
              <a:t>/</a:t>
            </a:r>
            <a:r>
              <a:rPr lang="en-US" sz="2600" dirty="0" err="1" smtClean="0">
                <a:latin typeface="AR CENA" pitchFamily="2" charset="0"/>
              </a:rPr>
              <a:t>Gol</a:t>
            </a:r>
            <a:r>
              <a:rPr lang="en-US" sz="2600" dirty="0" smtClean="0">
                <a:latin typeface="AR CENA" pitchFamily="2" charset="0"/>
              </a:rPr>
              <a:t> : Pembina </a:t>
            </a:r>
            <a:r>
              <a:rPr lang="en-US" sz="2600" dirty="0" err="1" smtClean="0">
                <a:latin typeface="AR CENA" pitchFamily="2" charset="0"/>
              </a:rPr>
              <a:t>Utama</a:t>
            </a:r>
            <a:r>
              <a:rPr lang="en-US" sz="2600" dirty="0" smtClean="0">
                <a:latin typeface="AR CENA" pitchFamily="2" charset="0"/>
              </a:rPr>
              <a:t>  IV. E</a:t>
            </a:r>
          </a:p>
          <a:p>
            <a:pPr eaLnBrk="1" hangingPunct="1">
              <a:defRPr/>
            </a:pPr>
            <a:r>
              <a:rPr lang="en-US" sz="2600" dirty="0" err="1" smtClean="0">
                <a:latin typeface="AR CENA" pitchFamily="2" charset="0"/>
              </a:rPr>
              <a:t>Pengalaman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Jabatan</a:t>
            </a:r>
            <a:r>
              <a:rPr lang="en-US" sz="2600" dirty="0" smtClean="0">
                <a:latin typeface="AR CENA" pitchFamily="2" charset="0"/>
              </a:rPr>
              <a:t> :</a:t>
            </a:r>
            <a:endParaRPr lang="id-ID" sz="2600" dirty="0" smtClean="0">
              <a:latin typeface="AR CENA" pitchFamily="2" charset="0"/>
            </a:endParaRP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- </a:t>
            </a:r>
            <a:r>
              <a:rPr lang="en-US" sz="2600" dirty="0" err="1" smtClean="0">
                <a:latin typeface="AR CENA" pitchFamily="2" charset="0"/>
              </a:rPr>
              <a:t>Staf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Dispenda</a:t>
            </a:r>
            <a:r>
              <a:rPr lang="en-US" sz="2600" dirty="0" smtClean="0">
                <a:latin typeface="AR CENA" pitchFamily="2" charset="0"/>
              </a:rPr>
              <a:t> Prov. </a:t>
            </a:r>
            <a:r>
              <a:rPr lang="en-US" sz="2600" dirty="0" err="1" smtClean="0">
                <a:latin typeface="AR CENA" pitchFamily="2" charset="0"/>
              </a:rPr>
              <a:t>Sumsel</a:t>
            </a:r>
            <a:r>
              <a:rPr lang="en-US" sz="2600" dirty="0" smtClean="0">
                <a:latin typeface="AR CENA" pitchFamily="2" charset="0"/>
              </a:rPr>
              <a:t> 1980 - 1990.</a:t>
            </a:r>
            <a:endParaRPr lang="id-ID" sz="2600" dirty="0" smtClean="0">
              <a:latin typeface="AR CENA" pitchFamily="2" charset="0"/>
            </a:endParaRP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- </a:t>
            </a:r>
            <a:r>
              <a:rPr lang="en-US" sz="2600" dirty="0" err="1" smtClean="0">
                <a:latin typeface="AR CENA" pitchFamily="2" charset="0"/>
              </a:rPr>
              <a:t>Pemda</a:t>
            </a:r>
            <a:r>
              <a:rPr lang="en-US" sz="2600" dirty="0" smtClean="0">
                <a:latin typeface="AR CENA" pitchFamily="2" charset="0"/>
              </a:rPr>
              <a:t> TK. II Belitung  1990 – 1998</a:t>
            </a: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- </a:t>
            </a:r>
            <a:r>
              <a:rPr lang="en-US" sz="2600" dirty="0" err="1" smtClean="0">
                <a:latin typeface="AR CENA" pitchFamily="2" charset="0"/>
              </a:rPr>
              <a:t>Kasubbag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Peny</a:t>
            </a:r>
            <a:r>
              <a:rPr lang="en-US" sz="2600" dirty="0" smtClean="0">
                <a:latin typeface="AR CENA" pitchFamily="2" charset="0"/>
              </a:rPr>
              <a:t>. </a:t>
            </a:r>
            <a:r>
              <a:rPr lang="en-US" sz="2600" dirty="0" err="1" smtClean="0">
                <a:latin typeface="AR CENA" pitchFamily="2" charset="0"/>
              </a:rPr>
              <a:t>Perda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 err="1" smtClean="0">
                <a:latin typeface="AR CENA" pitchFamily="2" charset="0"/>
              </a:rPr>
              <a:t>Setda</a:t>
            </a:r>
            <a:r>
              <a:rPr lang="en-US" sz="2600" dirty="0" smtClean="0">
                <a:latin typeface="AR CENA" pitchFamily="2" charset="0"/>
              </a:rPr>
              <a:t> Prov. </a:t>
            </a:r>
            <a:r>
              <a:rPr lang="en-US" sz="2600" dirty="0" err="1" smtClean="0">
                <a:latin typeface="AR CENA" pitchFamily="2" charset="0"/>
              </a:rPr>
              <a:t>Sumsel</a:t>
            </a:r>
            <a:r>
              <a:rPr lang="en-US" sz="2600" dirty="0" smtClean="0">
                <a:latin typeface="AR CENA" pitchFamily="2" charset="0"/>
              </a:rPr>
              <a:t>  1999 - 2003</a:t>
            </a:r>
            <a:endParaRPr lang="id-ID" sz="2600" dirty="0" smtClean="0">
              <a:latin typeface="AR CENA" pitchFamily="2" charset="0"/>
            </a:endParaRP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- </a:t>
            </a:r>
            <a:r>
              <a:rPr lang="en-US" sz="2600" dirty="0" err="1" smtClean="0">
                <a:latin typeface="AR CENA" pitchFamily="2" charset="0"/>
              </a:rPr>
              <a:t>Kabag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Tatalaksana</a:t>
            </a:r>
            <a:r>
              <a:rPr lang="en-US" sz="2600" dirty="0" smtClean="0">
                <a:latin typeface="AR CENA" pitchFamily="2" charset="0"/>
              </a:rPr>
              <a:t> Biro </a:t>
            </a:r>
            <a:r>
              <a:rPr lang="en-US" sz="2600" dirty="0" err="1" smtClean="0">
                <a:latin typeface="AR CENA" pitchFamily="2" charset="0"/>
              </a:rPr>
              <a:t>Hukum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Ortala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 err="1" smtClean="0">
                <a:latin typeface="AR CENA" pitchFamily="2" charset="0"/>
              </a:rPr>
              <a:t>Setda</a:t>
            </a:r>
            <a:r>
              <a:rPr lang="en-US" sz="2600" dirty="0" smtClean="0">
                <a:latin typeface="AR CENA" pitchFamily="2" charset="0"/>
              </a:rPr>
              <a:t> Prov. </a:t>
            </a:r>
            <a:r>
              <a:rPr lang="en-US" sz="2600" dirty="0" err="1" smtClean="0">
                <a:latin typeface="AR CENA" pitchFamily="2" charset="0"/>
              </a:rPr>
              <a:t>Sumsel</a:t>
            </a:r>
            <a:r>
              <a:rPr lang="en-US" sz="2600" dirty="0" smtClean="0">
                <a:latin typeface="AR CENA" pitchFamily="2" charset="0"/>
              </a:rPr>
              <a:t>  2003 – 2008.</a:t>
            </a: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 smtClean="0">
                <a:latin typeface="AR CENA" pitchFamily="2" charset="0"/>
              </a:rPr>
              <a:t>     - Per UU an Biro </a:t>
            </a:r>
            <a:r>
              <a:rPr lang="en-US" sz="2600" dirty="0" err="1" smtClean="0">
                <a:latin typeface="AR CENA" pitchFamily="2" charset="0"/>
              </a:rPr>
              <a:t>Hukum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Setda</a:t>
            </a:r>
            <a:r>
              <a:rPr lang="en-US" sz="2600" dirty="0" smtClean="0">
                <a:latin typeface="AR CENA" pitchFamily="2" charset="0"/>
              </a:rPr>
              <a:t> Prov. SS  2008 – 2015</a:t>
            </a: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- </a:t>
            </a:r>
            <a:r>
              <a:rPr lang="en-US" sz="2600" dirty="0" err="1" smtClean="0">
                <a:latin typeface="AR CENA" pitchFamily="2" charset="0"/>
              </a:rPr>
              <a:t>Kaban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Perpustakaan</a:t>
            </a:r>
            <a:r>
              <a:rPr lang="en-US" sz="2600" dirty="0" smtClean="0">
                <a:latin typeface="AR CENA" pitchFamily="2" charset="0"/>
              </a:rPr>
              <a:t> Prov. </a:t>
            </a:r>
            <a:r>
              <a:rPr lang="en-US" sz="2600" dirty="0" err="1" smtClean="0">
                <a:latin typeface="AR CENA" pitchFamily="2" charset="0"/>
              </a:rPr>
              <a:t>Sumsel</a:t>
            </a:r>
            <a:r>
              <a:rPr lang="en-US" sz="2600" dirty="0" smtClean="0">
                <a:latin typeface="AR CENA" pitchFamily="2" charset="0"/>
              </a:rPr>
              <a:t> 2015 – Mei 2016.</a:t>
            </a:r>
            <a:endParaRPr lang="id-ID" sz="2600" dirty="0" smtClean="0">
              <a:latin typeface="AR CENA" pitchFamily="2" charset="0"/>
            </a:endParaRPr>
          </a:p>
          <a:p>
            <a:pPr marL="0" indent="0" eaLnBrk="1" hangingPunct="1">
              <a:buFont typeface="Wingdings 3" pitchFamily="18" charset="2"/>
              <a:buNone/>
              <a:defRPr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- </a:t>
            </a:r>
            <a:r>
              <a:rPr lang="id-ID" sz="2600" dirty="0" smtClean="0">
                <a:latin typeface="AR CENA" pitchFamily="2" charset="0"/>
              </a:rPr>
              <a:t>Widyaiswara 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Ahli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Utama</a:t>
            </a:r>
            <a:endParaRPr lang="id-ID" sz="2600" dirty="0" smtClean="0">
              <a:latin typeface="AR CENA" pitchFamily="2" charset="0"/>
            </a:endParaRPr>
          </a:p>
          <a:p>
            <a:pPr marL="179388" indent="-179388" eaLnBrk="1" hangingPunct="1">
              <a:defRPr/>
            </a:pPr>
            <a:endParaRPr lang="id-ID" sz="1900" dirty="0" smtClean="0"/>
          </a:p>
          <a:p>
            <a:pPr marL="179388" indent="-179388" eaLnBrk="1" hangingPunct="1">
              <a:defRPr/>
            </a:pPr>
            <a:r>
              <a:rPr lang="id-ID" dirty="0" smtClean="0">
                <a:latin typeface="AR BLANCA" pitchFamily="2" charset="0"/>
              </a:rPr>
              <a:t>email : </a:t>
            </a:r>
            <a:r>
              <a:rPr lang="en-US" dirty="0" smtClean="0">
                <a:latin typeface="AR BLANCA" pitchFamily="2" charset="0"/>
              </a:rPr>
              <a:t> kabulaman16@gmail.com</a:t>
            </a:r>
            <a:endParaRPr lang="id-ID" dirty="0" smtClean="0">
              <a:latin typeface="AR BLANCA" pitchFamily="2" charset="0"/>
            </a:endParaRPr>
          </a:p>
          <a:p>
            <a:pPr marL="179388" indent="-179388" eaLnBrk="1" hangingPunct="1">
              <a:defRPr/>
            </a:pPr>
            <a:r>
              <a:rPr lang="id-ID" dirty="0" smtClean="0">
                <a:latin typeface="AR BLANCA" pitchFamily="2" charset="0"/>
              </a:rPr>
              <a:t>No. HP : </a:t>
            </a:r>
            <a:r>
              <a:rPr lang="en-US" dirty="0" smtClean="0">
                <a:latin typeface="AR BLANCA" pitchFamily="2" charset="0"/>
              </a:rPr>
              <a:t>081377581767</a:t>
            </a:r>
            <a:endParaRPr lang="id-ID" dirty="0" smtClean="0">
              <a:latin typeface="AR BLANCA" pitchFamily="2" charset="0"/>
            </a:endParaRP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792162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C5D07-4889-4EA5-AFB1-AD20C334945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 rot="10800000" flipV="1">
            <a:off x="609600" y="133350"/>
            <a:ext cx="7696200" cy="1009650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R JULIAN" pitchFamily="2" charset="0"/>
              </a:rPr>
              <a:t>CURICULUM VITAE</a:t>
            </a:r>
          </a:p>
        </p:txBody>
      </p:sp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0"/>
            <a:ext cx="2438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91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engertian arsip dan jenis-jenisny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8984480" cy="612068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79412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AR CENA" pitchFamily="2" charset="0"/>
              </a:rPr>
              <a:t>Klasifikasi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pemerintahan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772817"/>
            <a:ext cx="8115300" cy="444587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>
                <a:latin typeface="AR CENA" pitchFamily="2" charset="0"/>
              </a:rPr>
              <a:t>Klasifikasi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pemerintahan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secara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khusus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diatur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dlm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Pasal</a:t>
            </a:r>
            <a:r>
              <a:rPr lang="en-US" sz="3200" dirty="0">
                <a:latin typeface="AR CENA" pitchFamily="2" charset="0"/>
              </a:rPr>
              <a:t> 9 UU No. 23 </a:t>
            </a:r>
            <a:r>
              <a:rPr lang="en-US" sz="3200" dirty="0" err="1">
                <a:latin typeface="AR CENA" pitchFamily="2" charset="0"/>
              </a:rPr>
              <a:t>Tahun</a:t>
            </a:r>
            <a:r>
              <a:rPr lang="en-US" sz="3200" dirty="0">
                <a:latin typeface="AR CENA" pitchFamily="2" charset="0"/>
              </a:rPr>
              <a:t> 2014 </a:t>
            </a:r>
            <a:r>
              <a:rPr lang="en-US" sz="3200" dirty="0" err="1">
                <a:latin typeface="AR CENA" pitchFamily="2" charset="0"/>
              </a:rPr>
              <a:t>ttg</a:t>
            </a:r>
            <a:r>
              <a:rPr lang="en-US" sz="3200" dirty="0">
                <a:latin typeface="AR CENA" pitchFamily="2" charset="0"/>
              </a:rPr>
              <a:t>  </a:t>
            </a:r>
            <a:r>
              <a:rPr lang="en-US" sz="3200" dirty="0" err="1">
                <a:latin typeface="AR CENA" pitchFamily="2" charset="0"/>
              </a:rPr>
              <a:t>Pemerintah</a:t>
            </a:r>
            <a:r>
              <a:rPr lang="en-US" sz="3200" dirty="0">
                <a:latin typeface="AR CENA" pitchFamily="2" charset="0"/>
              </a:rPr>
              <a:t> Daerah, </a:t>
            </a:r>
            <a:r>
              <a:rPr lang="en-US" sz="3200" dirty="0" err="1">
                <a:latin typeface="AR CENA" pitchFamily="2" charset="0"/>
              </a:rPr>
              <a:t>yg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meliputi</a:t>
            </a:r>
            <a:r>
              <a:rPr lang="en-US" sz="3200" dirty="0">
                <a:latin typeface="AR CENA" pitchFamily="2" charset="0"/>
              </a:rPr>
              <a:t> : </a:t>
            </a:r>
          </a:p>
          <a:p>
            <a:pPr marL="457200" indent="-457200">
              <a:buAutoNum type="alphaLcPeriod"/>
            </a:pP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pemerintahan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absolut</a:t>
            </a:r>
            <a:r>
              <a:rPr lang="en-US" sz="3200" dirty="0">
                <a:latin typeface="AR CENA" pitchFamily="2" charset="0"/>
              </a:rPr>
              <a:t> (</a:t>
            </a:r>
            <a:r>
              <a:rPr lang="en-US" sz="3200" dirty="0" err="1">
                <a:latin typeface="AR CENA" pitchFamily="2" charset="0"/>
              </a:rPr>
              <a:t>mutlak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pusat</a:t>
            </a:r>
            <a:r>
              <a:rPr lang="en-US" sz="3200" dirty="0">
                <a:latin typeface="AR CENA" pitchFamily="2" charset="0"/>
              </a:rPr>
              <a:t>), </a:t>
            </a:r>
          </a:p>
          <a:p>
            <a:pPr marL="457200" indent="-457200">
              <a:buAutoNum type="alphaLcPeriod"/>
            </a:pP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pemerintahan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konkuren</a:t>
            </a:r>
            <a:r>
              <a:rPr lang="en-US" sz="3200" dirty="0">
                <a:latin typeface="AR CENA" pitchFamily="2" charset="0"/>
              </a:rPr>
              <a:t> (</a:t>
            </a: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bersama</a:t>
            </a:r>
            <a:r>
              <a:rPr lang="en-US" sz="3200" dirty="0">
                <a:latin typeface="AR CENA" pitchFamily="2" charset="0"/>
              </a:rPr>
              <a:t>: </a:t>
            </a:r>
            <a:r>
              <a:rPr lang="en-US" sz="3200" dirty="0" err="1">
                <a:latin typeface="AR CENA" pitchFamily="2" charset="0"/>
              </a:rPr>
              <a:t>pusat</a:t>
            </a:r>
            <a:r>
              <a:rPr lang="en-US" sz="3200" dirty="0">
                <a:latin typeface="AR CENA" pitchFamily="2" charset="0"/>
              </a:rPr>
              <a:t>, </a:t>
            </a:r>
            <a:r>
              <a:rPr lang="en-US" sz="3200" dirty="0" err="1">
                <a:latin typeface="AR CENA" pitchFamily="2" charset="0"/>
              </a:rPr>
              <a:t>provinsi</a:t>
            </a:r>
            <a:r>
              <a:rPr lang="en-US" sz="3200" dirty="0">
                <a:latin typeface="AR CENA" pitchFamily="2" charset="0"/>
              </a:rPr>
              <a:t>, </a:t>
            </a:r>
            <a:r>
              <a:rPr lang="en-US" sz="3200" dirty="0" err="1">
                <a:latin typeface="AR CENA" pitchFamily="2" charset="0"/>
              </a:rPr>
              <a:t>dan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kabupaten</a:t>
            </a:r>
            <a:r>
              <a:rPr lang="en-US" sz="3200" dirty="0">
                <a:latin typeface="AR CENA" pitchFamily="2" charset="0"/>
              </a:rPr>
              <a:t>/</a:t>
            </a:r>
            <a:r>
              <a:rPr lang="en-US" sz="3200" dirty="0" err="1">
                <a:latin typeface="AR CENA" pitchFamily="2" charset="0"/>
              </a:rPr>
              <a:t>kota</a:t>
            </a:r>
            <a:r>
              <a:rPr lang="en-US" sz="3200" dirty="0">
                <a:latin typeface="AR CENA" pitchFamily="2" charset="0"/>
              </a:rPr>
              <a:t>), </a:t>
            </a:r>
            <a:r>
              <a:rPr lang="en-US" sz="3200" dirty="0" err="1">
                <a:latin typeface="AR CENA" pitchFamily="2" charset="0"/>
              </a:rPr>
              <a:t>dan</a:t>
            </a:r>
            <a:r>
              <a:rPr lang="en-US" sz="3200" dirty="0">
                <a:latin typeface="AR CENA" pitchFamily="2" charset="0"/>
              </a:rPr>
              <a:t> :</a:t>
            </a:r>
          </a:p>
          <a:p>
            <a:pPr marL="457200" indent="-457200">
              <a:buAutoNum type="alphaLcPeriod"/>
            </a:pPr>
            <a:r>
              <a:rPr lang="en-US" sz="3200" dirty="0" err="1">
                <a:latin typeface="AR CENA" pitchFamily="2" charset="0"/>
              </a:rPr>
              <a:t>urusan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pemerintahan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umum</a:t>
            </a:r>
            <a:r>
              <a:rPr lang="en-US" sz="3200" dirty="0">
                <a:latin typeface="AR CENA" pitchFamily="2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9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1"/>
            <a:ext cx="6457950" cy="1052735"/>
          </a:xfrm>
        </p:spPr>
        <p:txBody>
          <a:bodyPr/>
          <a:lstStyle/>
          <a:p>
            <a:r>
              <a:rPr lang="en-US" dirty="0" smtClean="0">
                <a:latin typeface="AR CENA" pitchFamily="2" charset="0"/>
              </a:rPr>
              <a:t>URUSAN PEMERINTAHAN</a:t>
            </a:r>
            <a:endParaRPr lang="en-US" dirty="0">
              <a:latin typeface="AR CENA" pitchFamily="2" charset="0"/>
            </a:endParaRPr>
          </a:p>
        </p:txBody>
      </p:sp>
      <p:pic>
        <p:nvPicPr>
          <p:cNvPr id="1026" name="Picture 2" descr="C:\Users\Toshiba\Downloads\WhatsApp Image 2023-09-29 at 00.41.46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242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R CENA" pitchFamily="2" charset="0"/>
              </a:rPr>
              <a:t>PENYELENGGARAAN KEARSIPAN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1"/>
            <a:ext cx="9036496" cy="45898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latin typeface="AR CENA" pitchFamily="2" charset="0"/>
              </a:rPr>
              <a:t>Penyelenggaraan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kearsipan</a:t>
            </a:r>
            <a:r>
              <a:rPr lang="en-US" sz="2800" dirty="0">
                <a:latin typeface="AR CENA" pitchFamily="2" charset="0"/>
              </a:rPr>
              <a:t> :  </a:t>
            </a:r>
            <a:r>
              <a:rPr lang="en-US" sz="2800" dirty="0" err="1">
                <a:latin typeface="AR CENA" pitchFamily="2" charset="0"/>
              </a:rPr>
              <a:t>Kearsipan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hal-hal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berkenaan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r>
              <a:rPr lang="en-US" sz="2800" dirty="0" smtClean="0">
                <a:latin typeface="AR CENA" pitchFamily="2" charset="0"/>
              </a:rPr>
              <a:t> ( </a:t>
            </a:r>
            <a:r>
              <a:rPr lang="en-US" sz="2800" dirty="0" err="1" smtClean="0">
                <a:latin typeface="AR CENA" pitchFamily="2" charset="0"/>
              </a:rPr>
              <a:t>Manajemen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Kearsipan</a:t>
            </a:r>
            <a:r>
              <a:rPr lang="en-US" sz="2800" dirty="0" smtClean="0">
                <a:latin typeface="AR CENA" pitchFamily="2" charset="0"/>
              </a:rPr>
              <a:t>) .</a:t>
            </a:r>
          </a:p>
          <a:p>
            <a:pPr marL="0" indent="0">
              <a:buNone/>
            </a:pPr>
            <a:r>
              <a:rPr lang="en-US" sz="2400" dirty="0" err="1" smtClean="0">
                <a:latin typeface="AR CENA" pitchFamily="2" charset="0"/>
              </a:rPr>
              <a:t>Lihat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Psl</a:t>
            </a:r>
            <a:r>
              <a:rPr lang="en-US" sz="2400" dirty="0" smtClean="0">
                <a:latin typeface="AR CENA" pitchFamily="2" charset="0"/>
              </a:rPr>
              <a:t> 12 </a:t>
            </a:r>
            <a:r>
              <a:rPr lang="en-US" sz="2400" dirty="0" err="1" smtClean="0">
                <a:latin typeface="AR CENA" pitchFamily="2" charset="0"/>
              </a:rPr>
              <a:t>ayat</a:t>
            </a:r>
            <a:r>
              <a:rPr lang="en-US" sz="2400" dirty="0" smtClean="0">
                <a:latin typeface="AR CENA" pitchFamily="2" charset="0"/>
              </a:rPr>
              <a:t> (2) UU No  23 </a:t>
            </a:r>
            <a:r>
              <a:rPr lang="en-US" sz="2400" dirty="0" err="1" smtClean="0">
                <a:latin typeface="AR CENA" pitchFamily="2" charset="0"/>
              </a:rPr>
              <a:t>Thn</a:t>
            </a:r>
            <a:r>
              <a:rPr lang="en-US" sz="2400" dirty="0" smtClean="0">
                <a:latin typeface="AR CENA" pitchFamily="2" charset="0"/>
              </a:rPr>
              <a:t> 2024 </a:t>
            </a:r>
            <a:r>
              <a:rPr lang="en-US" sz="2400" dirty="0" err="1" smtClean="0">
                <a:latin typeface="AR CENA" pitchFamily="2" charset="0"/>
              </a:rPr>
              <a:t>Tentang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Pemda</a:t>
            </a:r>
            <a:r>
              <a:rPr lang="en-US" sz="2400" dirty="0" smtClean="0">
                <a:latin typeface="AR CENA" pitchFamily="2" charset="0"/>
              </a:rPr>
              <a:t>. </a:t>
            </a:r>
            <a:r>
              <a:rPr lang="en-US" sz="2400" dirty="0" err="1" smtClean="0">
                <a:latin typeface="AR CENA" pitchFamily="2" charset="0"/>
              </a:rPr>
              <a:t>Kearsipan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adalah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urusan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Wajibyg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tidak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terkait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dgn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Pelayanan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Dasar</a:t>
            </a:r>
            <a:r>
              <a:rPr lang="en-US" sz="2400" dirty="0" smtClean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1. </a:t>
            </a:r>
            <a:r>
              <a:rPr lang="en-US" sz="2800" dirty="0" err="1" smtClean="0">
                <a:latin typeface="AR CENA" pitchFamily="2" charset="0"/>
              </a:rPr>
              <a:t>secara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nasional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dilaksanakan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oleh</a:t>
            </a:r>
            <a:r>
              <a:rPr lang="en-US" sz="2800" dirty="0" smtClean="0">
                <a:latin typeface="AR CENA" pitchFamily="2" charset="0"/>
              </a:rPr>
              <a:t> ANRI ;</a:t>
            </a: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2. </a:t>
            </a:r>
            <a:r>
              <a:rPr lang="en-US" sz="2800" dirty="0" err="1">
                <a:latin typeface="AR CENA" pitchFamily="2" charset="0"/>
              </a:rPr>
              <a:t>kearsipan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provinsi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menjadi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tanggung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jawab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Pemda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Provinsi</a:t>
            </a:r>
            <a:r>
              <a:rPr lang="en-US" sz="2800" dirty="0" smtClean="0">
                <a:latin typeface="AR CENA" pitchFamily="2" charset="0"/>
              </a:rPr>
              <a:t>;</a:t>
            </a: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3. </a:t>
            </a:r>
            <a:r>
              <a:rPr lang="en-US" sz="2800" dirty="0" err="1">
                <a:latin typeface="AR CENA" pitchFamily="2" charset="0"/>
              </a:rPr>
              <a:t>kearsipan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kab</a:t>
            </a:r>
            <a:r>
              <a:rPr lang="en-US" sz="2800" dirty="0" smtClean="0">
                <a:latin typeface="AR CENA" pitchFamily="2" charset="0"/>
              </a:rPr>
              <a:t>./</a:t>
            </a:r>
            <a:r>
              <a:rPr lang="en-US" sz="2800" dirty="0" err="1" smtClean="0">
                <a:latin typeface="AR CENA" pitchFamily="2" charset="0"/>
              </a:rPr>
              <a:t>kota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menjadi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tanggung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jawab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Pemda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 smtClean="0">
                <a:latin typeface="AR CENA" pitchFamily="2" charset="0"/>
              </a:rPr>
              <a:t>kab</a:t>
            </a:r>
            <a:r>
              <a:rPr lang="en-US" sz="2800" dirty="0" smtClean="0">
                <a:latin typeface="AR CENA" pitchFamily="2" charset="0"/>
              </a:rPr>
              <a:t>./</a:t>
            </a:r>
            <a:r>
              <a:rPr lang="en-US" sz="2800" dirty="0" err="1" smtClean="0">
                <a:latin typeface="AR CENA" pitchFamily="2" charset="0"/>
              </a:rPr>
              <a:t>kota</a:t>
            </a:r>
            <a:r>
              <a:rPr lang="en-US" sz="2800" dirty="0" smtClean="0">
                <a:latin typeface="AR CENA" pitchFamily="2" charset="0"/>
              </a:rPr>
              <a:t> ;</a:t>
            </a:r>
          </a:p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4. </a:t>
            </a:r>
            <a:r>
              <a:rPr lang="en-US" sz="2800" dirty="0" err="1" smtClean="0">
                <a:latin typeface="AR CENA" pitchFamily="2" charset="0"/>
              </a:rPr>
              <a:t>kearsipan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Perguruan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Tinggi</a:t>
            </a:r>
            <a:r>
              <a:rPr lang="en-US" sz="2800" dirty="0" smtClean="0">
                <a:latin typeface="AR CENA" pitchFamily="2" charset="0"/>
              </a:rPr>
              <a:t>  (PT) </a:t>
            </a:r>
            <a:r>
              <a:rPr lang="en-US" sz="2800" dirty="0" err="1" smtClean="0">
                <a:latin typeface="AR CENA" pitchFamily="2" charset="0"/>
              </a:rPr>
              <a:t>menjadi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tanggung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jawab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PT  </a:t>
            </a:r>
            <a:endParaRPr lang="en-US" sz="28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202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080451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 CENA" pitchFamily="2" charset="0"/>
              </a:rPr>
              <a:t>DASAR HUKUM/DASAR KEBIJAKAN KEARSIPAN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AR CENA" pitchFamily="2" charset="0"/>
              </a:rPr>
              <a:t>1. UU </a:t>
            </a:r>
            <a:r>
              <a:rPr lang="en-US" sz="3200" dirty="0" err="1" smtClean="0">
                <a:latin typeface="AR CENA" pitchFamily="2" charset="0"/>
              </a:rPr>
              <a:t>Nomor</a:t>
            </a:r>
            <a:r>
              <a:rPr lang="en-US" sz="3200" dirty="0" smtClean="0">
                <a:latin typeface="AR CENA" pitchFamily="2" charset="0"/>
              </a:rPr>
              <a:t> 43 </a:t>
            </a:r>
            <a:r>
              <a:rPr lang="en-US" sz="3200" dirty="0" err="1" smtClean="0">
                <a:latin typeface="AR CENA" pitchFamily="2" charset="0"/>
              </a:rPr>
              <a:t>Tahun</a:t>
            </a:r>
            <a:r>
              <a:rPr lang="en-US" sz="3200" dirty="0" smtClean="0">
                <a:latin typeface="AR CENA" pitchFamily="2" charset="0"/>
              </a:rPr>
              <a:t> 2029 </a:t>
            </a:r>
            <a:r>
              <a:rPr lang="en-US" sz="3200" dirty="0" err="1" smtClean="0">
                <a:latin typeface="AR CENA" pitchFamily="2" charset="0"/>
              </a:rPr>
              <a:t>Ttg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Kearsipan</a:t>
            </a:r>
            <a:r>
              <a:rPr lang="en-US" sz="3200" dirty="0" smtClean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r>
              <a:rPr lang="en-US" sz="3200" dirty="0" smtClean="0">
                <a:latin typeface="AR CENA" pitchFamily="2" charset="0"/>
              </a:rPr>
              <a:t>2. UU </a:t>
            </a:r>
            <a:r>
              <a:rPr lang="en-US" sz="3200" dirty="0" err="1" smtClean="0">
                <a:latin typeface="AR CENA" pitchFamily="2" charset="0"/>
              </a:rPr>
              <a:t>Nomor</a:t>
            </a:r>
            <a:r>
              <a:rPr lang="en-US" sz="3200" dirty="0" smtClean="0">
                <a:latin typeface="AR CENA" pitchFamily="2" charset="0"/>
              </a:rPr>
              <a:t> 23 </a:t>
            </a:r>
            <a:r>
              <a:rPr lang="en-US" sz="3200" dirty="0" err="1" smtClean="0">
                <a:latin typeface="AR CENA" pitchFamily="2" charset="0"/>
              </a:rPr>
              <a:t>Tahun</a:t>
            </a:r>
            <a:r>
              <a:rPr lang="en-US" sz="3200" dirty="0" smtClean="0">
                <a:latin typeface="AR CENA" pitchFamily="2" charset="0"/>
              </a:rPr>
              <a:t> 2014 </a:t>
            </a:r>
            <a:r>
              <a:rPr lang="en-US" sz="3200" dirty="0" err="1" smtClean="0">
                <a:latin typeface="AR CENA" pitchFamily="2" charset="0"/>
              </a:rPr>
              <a:t>tentang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Pemda</a:t>
            </a:r>
            <a:r>
              <a:rPr lang="en-US" sz="3200" dirty="0" smtClean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r>
              <a:rPr lang="en-US" sz="3200" dirty="0" smtClean="0">
                <a:latin typeface="AR CENA" pitchFamily="2" charset="0"/>
              </a:rPr>
              <a:t>3. PP No. 28 </a:t>
            </a:r>
            <a:r>
              <a:rPr lang="en-US" sz="3200" dirty="0" err="1" smtClean="0">
                <a:latin typeface="AR CENA" pitchFamily="2" charset="0"/>
              </a:rPr>
              <a:t>Tahun</a:t>
            </a:r>
            <a:r>
              <a:rPr lang="en-US" sz="3200" dirty="0" smtClean="0">
                <a:latin typeface="AR CENA" pitchFamily="2" charset="0"/>
              </a:rPr>
              <a:t> 2012 </a:t>
            </a:r>
            <a:r>
              <a:rPr lang="en-US" sz="3200" dirty="0" err="1" smtClean="0">
                <a:latin typeface="AR CENA" pitchFamily="2" charset="0"/>
              </a:rPr>
              <a:t>ttg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Pemberlakuan</a:t>
            </a:r>
            <a:r>
              <a:rPr lang="en-US" sz="3200" dirty="0" smtClean="0">
                <a:latin typeface="AR CENA" pitchFamily="2" charset="0"/>
              </a:rPr>
              <a:t> UU 43</a:t>
            </a:r>
          </a:p>
          <a:p>
            <a:pPr marL="0" indent="0">
              <a:buNone/>
            </a:pP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smtClean="0">
                <a:latin typeface="AR CENA" pitchFamily="2" charset="0"/>
              </a:rPr>
              <a:t>   </a:t>
            </a:r>
            <a:r>
              <a:rPr lang="en-US" sz="3200" dirty="0" err="1" smtClean="0">
                <a:latin typeface="AR CENA" pitchFamily="2" charset="0"/>
              </a:rPr>
              <a:t>Thn</a:t>
            </a:r>
            <a:r>
              <a:rPr lang="en-US" sz="3200" dirty="0" smtClean="0">
                <a:latin typeface="AR CENA" pitchFamily="2" charset="0"/>
              </a:rPr>
              <a:t> 2009</a:t>
            </a:r>
          </a:p>
          <a:p>
            <a:pPr marL="0" indent="0">
              <a:buNone/>
            </a:pPr>
            <a:r>
              <a:rPr lang="en-US" sz="3200" dirty="0" smtClean="0">
                <a:latin typeface="AR CENA" pitchFamily="2" charset="0"/>
              </a:rPr>
              <a:t>4. </a:t>
            </a:r>
            <a:r>
              <a:rPr lang="en-US" sz="3200" dirty="0" err="1" smtClean="0">
                <a:latin typeface="AR CENA" pitchFamily="2" charset="0"/>
              </a:rPr>
              <a:t>Permenpan</a:t>
            </a:r>
            <a:r>
              <a:rPr lang="en-US" sz="3200" dirty="0" smtClean="0">
                <a:latin typeface="AR CENA" pitchFamily="2" charset="0"/>
              </a:rPr>
              <a:t> RB No. 48 </a:t>
            </a:r>
            <a:r>
              <a:rPr lang="en-US" sz="3200" dirty="0" err="1" smtClean="0">
                <a:latin typeface="AR CENA" pitchFamily="2" charset="0"/>
              </a:rPr>
              <a:t>Thn</a:t>
            </a:r>
            <a:r>
              <a:rPr lang="en-US" sz="3200" dirty="0" smtClean="0">
                <a:latin typeface="AR CENA" pitchFamily="2" charset="0"/>
              </a:rPr>
              <a:t>  2014 </a:t>
            </a:r>
            <a:r>
              <a:rPr lang="en-US" sz="3200" dirty="0" err="1" smtClean="0">
                <a:latin typeface="AR CENA" pitchFamily="2" charset="0"/>
              </a:rPr>
              <a:t>ttg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Jafung</a:t>
            </a:r>
            <a:r>
              <a:rPr lang="en-US" sz="3200" dirty="0" smtClean="0">
                <a:latin typeface="AR CENA" pitchFamily="2" charset="0"/>
              </a:rPr>
              <a:t> </a:t>
            </a:r>
          </a:p>
          <a:p>
            <a:pPr marL="0" indent="0">
              <a:buNone/>
            </a:pP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smtClean="0">
                <a:latin typeface="AR CENA" pitchFamily="2" charset="0"/>
              </a:rPr>
              <a:t>   </a:t>
            </a:r>
            <a:r>
              <a:rPr lang="en-US" sz="3200" dirty="0" err="1" smtClean="0">
                <a:latin typeface="AR CENA" pitchFamily="2" charset="0"/>
              </a:rPr>
              <a:t>Arsiparis</a:t>
            </a:r>
            <a:r>
              <a:rPr lang="en-US" sz="3200" dirty="0" smtClean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endParaRPr lang="en-US" sz="32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AR CENA" pitchFamily="2" charset="0"/>
              </a:rPr>
              <a:t>PENGERTIAN &amp; ISTILAH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2194561"/>
            <a:ext cx="8522146" cy="40241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 CENA" pitchFamily="2" charset="0"/>
              </a:rPr>
              <a:t>Kata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bahasa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Belanda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disebut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archief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bahasa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inggris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disebut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archivum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archieve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bahasa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>
                <a:latin typeface="AR CENA" pitchFamily="2" charset="0"/>
              </a:rPr>
              <a:t>Latin </a:t>
            </a:r>
            <a:r>
              <a:rPr lang="en-US" sz="2800" dirty="0" err="1">
                <a:latin typeface="AR CENA" pitchFamily="2" charset="0"/>
              </a:rPr>
              <a:t>disebut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archivum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archium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sedangkan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bahasa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Yunani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disebut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arche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berarti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permulaan</a:t>
            </a:r>
            <a:r>
              <a:rPr lang="en-US" sz="2800" dirty="0" smtClean="0">
                <a:latin typeface="AR CENA" pitchFamily="2" charset="0"/>
              </a:rPr>
              <a:t>.</a:t>
            </a:r>
          </a:p>
          <a:p>
            <a:r>
              <a:rPr lang="en-US" sz="2800" dirty="0" err="1">
                <a:latin typeface="AR CENA" pitchFamily="2" charset="0"/>
              </a:rPr>
              <a:t>Dalam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bahasa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Yunani</a:t>
            </a:r>
            <a:r>
              <a:rPr lang="en-US" sz="2800" dirty="0">
                <a:latin typeface="AR CENA" pitchFamily="2" charset="0"/>
              </a:rPr>
              <a:t> kata </a:t>
            </a:r>
            <a:r>
              <a:rPr lang="en-US" sz="2800" dirty="0" err="1">
                <a:latin typeface="AR CENA" pitchFamily="2" charset="0"/>
              </a:rPr>
              <a:t>arche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berkembang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menjadi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arsipcheton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berarti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gedung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pemerintahan</a:t>
            </a:r>
            <a:r>
              <a:rPr lang="en-US" sz="2800" dirty="0">
                <a:latin typeface="AR CENA" pitchFamily="2" charset="0"/>
              </a:rPr>
              <a:t>. </a:t>
            </a:r>
            <a:endParaRPr lang="en-US" sz="2800" dirty="0" smtClean="0">
              <a:latin typeface="AR CENA" pitchFamily="2" charset="0"/>
            </a:endParaRPr>
          </a:p>
          <a:p>
            <a:r>
              <a:rPr lang="en-US" sz="2800" dirty="0" err="1" smtClean="0">
                <a:latin typeface="AR CENA" pitchFamily="2" charset="0"/>
              </a:rPr>
              <a:t>Menurut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>
                <a:latin typeface="AR CENA" pitchFamily="2" charset="0"/>
              </a:rPr>
              <a:t>The Liang </a:t>
            </a:r>
            <a:r>
              <a:rPr lang="en-US" sz="2800" dirty="0" err="1">
                <a:latin typeface="AR CENA" pitchFamily="2" charset="0"/>
              </a:rPr>
              <a:t>Gie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kumpulan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warkat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secara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sistematis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karena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mempunyai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suatu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kegunaan</a:t>
            </a:r>
            <a:r>
              <a:rPr lang="en-US" sz="2800" dirty="0">
                <a:latin typeface="AR CENA" pitchFamily="2" charset="0"/>
              </a:rPr>
              <a:t> agar </a:t>
            </a:r>
            <a:r>
              <a:rPr lang="en-US" sz="2800" dirty="0" err="1">
                <a:latin typeface="AR CENA" pitchFamily="2" charset="0"/>
              </a:rPr>
              <a:t>setiap</a:t>
            </a:r>
            <a:r>
              <a:rPr lang="en-US" sz="2800" dirty="0">
                <a:latin typeface="AR CENA" pitchFamily="2" charset="0"/>
              </a:rPr>
              <a:t> kali </a:t>
            </a:r>
            <a:r>
              <a:rPr lang="en-US" sz="2800" dirty="0" err="1">
                <a:latin typeface="AR CENA" pitchFamily="2" charset="0"/>
              </a:rPr>
              <a:t>diperlukan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dpt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secara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cepat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ditemukan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kembali</a:t>
            </a:r>
            <a:r>
              <a:rPr lang="en-US" sz="2800" dirty="0">
                <a:latin typeface="AR CEN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11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 smtClean="0">
                <a:latin typeface="AR CENA" pitchFamily="2" charset="0"/>
              </a:rPr>
              <a:t>Lanjutan</a:t>
            </a:r>
            <a:endParaRPr lang="en-US" sz="24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6" y="1412776"/>
            <a:ext cx="9120554" cy="54240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 err="1" smtClean="0">
                <a:latin typeface="AR CENA" pitchFamily="2" charset="0"/>
              </a:rPr>
              <a:t>Pengertian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kearsipan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menurut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para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ahli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: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600" dirty="0" err="1" smtClean="0">
                <a:latin typeface="AR CENA" pitchFamily="2" charset="0"/>
              </a:rPr>
              <a:t>Menurut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Soebroto</a:t>
            </a:r>
            <a:r>
              <a:rPr lang="en-US" sz="2600" dirty="0">
                <a:latin typeface="AR CENA" pitchFamily="2" charset="0"/>
              </a:rPr>
              <a:t> (1973:3</a:t>
            </a:r>
            <a:r>
              <a:rPr lang="en-US" sz="2600" dirty="0" smtClean="0">
                <a:latin typeface="AR CENA" pitchFamily="2" charset="0"/>
              </a:rPr>
              <a:t>), 2 </a:t>
            </a:r>
            <a:r>
              <a:rPr lang="en-US" sz="2600" dirty="0" err="1" smtClean="0">
                <a:latin typeface="AR CENA" pitchFamily="2" charset="0"/>
              </a:rPr>
              <a:t>rumusan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ttg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pengertian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kearsipan</a:t>
            </a:r>
            <a:r>
              <a:rPr lang="en-US" sz="2600" dirty="0">
                <a:latin typeface="AR CENA" pitchFamily="2" charset="0"/>
              </a:rPr>
              <a:t>, </a:t>
            </a:r>
            <a:r>
              <a:rPr lang="en-US" sz="2600" dirty="0" err="1">
                <a:latin typeface="AR CENA" pitchFamily="2" charset="0"/>
              </a:rPr>
              <a:t>yaitu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: </a:t>
            </a:r>
            <a:endParaRPr lang="en-US" sz="2600" dirty="0">
              <a:latin typeface="AR CENA" pitchFamily="2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AR CENA" pitchFamily="2" charset="0"/>
              </a:rPr>
              <a:t>      a. </a:t>
            </a:r>
            <a:r>
              <a:rPr lang="en-US" sz="2600" dirty="0" err="1" smtClean="0">
                <a:latin typeface="AR CENA" pitchFamily="2" charset="0"/>
              </a:rPr>
              <a:t>kearsipan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adalah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penyelenggaraan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administrasi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atau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pelaksanaan</a:t>
            </a:r>
            <a:r>
              <a:rPr lang="en-US" sz="2600" dirty="0" smtClean="0">
                <a:latin typeface="AR CENA" pitchFamily="2" charset="0"/>
              </a:rPr>
              <a:t>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     </a:t>
            </a:r>
            <a:r>
              <a:rPr lang="en-US" sz="2600" dirty="0" err="1" smtClean="0">
                <a:latin typeface="AR CENA" pitchFamily="2" charset="0"/>
              </a:rPr>
              <a:t>kearsipan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yg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memperlancar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lalu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lintas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surat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masuk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surat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keluar</a:t>
            </a:r>
            <a:r>
              <a:rPr lang="en-US" sz="2600" dirty="0" smtClean="0">
                <a:latin typeface="AR CENA" pitchFamily="2" charset="0"/>
              </a:rPr>
              <a:t>.”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1200" dirty="0" smtClean="0">
              <a:latin typeface="AR CENA" pitchFamily="2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AR CENA" pitchFamily="2" charset="0"/>
              </a:rPr>
              <a:t>      b. </a:t>
            </a:r>
            <a:r>
              <a:rPr lang="en-US" sz="2600" dirty="0" err="1" smtClean="0">
                <a:latin typeface="AR CENA" pitchFamily="2" charset="0"/>
              </a:rPr>
              <a:t>Kearsipan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adalah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kegiatan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yg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berkenaan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dgn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 err="1">
                <a:latin typeface="AR CENA" pitchFamily="2" charset="0"/>
              </a:rPr>
              <a:t>pengurusan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arsip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baik</a:t>
            </a:r>
            <a:r>
              <a:rPr lang="en-US" sz="2600" dirty="0">
                <a:latin typeface="AR CENA" pitchFamily="2" charset="0"/>
              </a:rPr>
              <a:t> </a:t>
            </a:r>
            <a:endParaRPr lang="en-US" sz="2600" dirty="0" smtClean="0">
              <a:latin typeface="AR CENA" pitchFamily="2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      </a:t>
            </a:r>
            <a:r>
              <a:rPr lang="en-US" sz="2600" dirty="0" err="1" smtClean="0">
                <a:latin typeface="AR CENA" pitchFamily="2" charset="0"/>
              </a:rPr>
              <a:t>arsip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dinamis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maupun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arsip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statis</a:t>
            </a:r>
            <a:r>
              <a:rPr lang="en-US" sz="2600" dirty="0" smtClean="0">
                <a:latin typeface="AR CENA" pitchFamily="2" charset="0"/>
              </a:rPr>
              <a:t>.”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13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smtClean="0">
                <a:latin typeface="AR CENA" pitchFamily="2" charset="0"/>
              </a:rPr>
              <a:t>2</a:t>
            </a:r>
            <a:r>
              <a:rPr lang="en-US" sz="2600" dirty="0">
                <a:latin typeface="AR CENA" pitchFamily="2" charset="0"/>
              </a:rPr>
              <a:t>. </a:t>
            </a:r>
            <a:r>
              <a:rPr lang="en-US" sz="2600" dirty="0" err="1" smtClean="0">
                <a:latin typeface="AR CENA" pitchFamily="2" charset="0"/>
              </a:rPr>
              <a:t>Dekdikbud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>
                <a:latin typeface="AR CENA" pitchFamily="2" charset="0"/>
              </a:rPr>
              <a:t>(1980:52</a:t>
            </a:r>
            <a:r>
              <a:rPr lang="en-US" sz="2600" dirty="0" smtClean="0">
                <a:latin typeface="AR CENA" pitchFamily="2" charset="0"/>
              </a:rPr>
              <a:t>), </a:t>
            </a:r>
            <a:r>
              <a:rPr lang="en-US" sz="2600" dirty="0" err="1" smtClean="0">
                <a:latin typeface="AR CENA" pitchFamily="2" charset="0"/>
              </a:rPr>
              <a:t>Kearsipan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dapat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diartikan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sbg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suatu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>
                <a:latin typeface="AR CENA" pitchFamily="2" charset="0"/>
              </a:rPr>
              <a:t>proses </a:t>
            </a:r>
            <a:r>
              <a:rPr lang="en-US" sz="2600" dirty="0" err="1" smtClean="0">
                <a:latin typeface="AR CENA" pitchFamily="2" charset="0"/>
              </a:rPr>
              <a:t>pengaturan</a:t>
            </a:r>
            <a:r>
              <a:rPr lang="en-US" sz="2600" dirty="0" smtClean="0">
                <a:latin typeface="AR CENA" pitchFamily="2" charset="0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 smtClean="0">
                <a:latin typeface="AR CENA" pitchFamily="2" charset="0"/>
              </a:rPr>
              <a:t>   </a:t>
            </a:r>
            <a:r>
              <a:rPr lang="en-US" sz="2600" dirty="0" err="1" smtClean="0">
                <a:latin typeface="AR CENA" pitchFamily="2" charset="0"/>
              </a:rPr>
              <a:t>dan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penyimpanan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bahan-bahan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warkat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secara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sistematis</a:t>
            </a:r>
            <a:r>
              <a:rPr lang="en-US" sz="2600" dirty="0">
                <a:latin typeface="AR CENA" pitchFamily="2" charset="0"/>
              </a:rPr>
              <a:t>, </a:t>
            </a:r>
            <a:r>
              <a:rPr lang="en-US" sz="2600" dirty="0" err="1" smtClean="0">
                <a:latin typeface="AR CENA" pitchFamily="2" charset="0"/>
              </a:rPr>
              <a:t>sehingga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bahan-bahan</a:t>
            </a:r>
            <a:r>
              <a:rPr lang="en-US" sz="2600" dirty="0" smtClean="0">
                <a:latin typeface="AR CENA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</a:t>
            </a:r>
            <a:r>
              <a:rPr lang="en-US" sz="2600" dirty="0" err="1" smtClean="0">
                <a:latin typeface="AR CENA" pitchFamily="2" charset="0"/>
              </a:rPr>
              <a:t>warkat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tsb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dgn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cepat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dpt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dicari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atau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diketahui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tempatnya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setiap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>
                <a:latin typeface="AR CENA" pitchFamily="2" charset="0"/>
              </a:rPr>
              <a:t>kali </a:t>
            </a:r>
            <a:r>
              <a:rPr lang="en-US" sz="2600" dirty="0" err="1">
                <a:latin typeface="AR CENA" pitchFamily="2" charset="0"/>
              </a:rPr>
              <a:t>diperlukan</a:t>
            </a:r>
            <a:r>
              <a:rPr lang="en-US" sz="2600" dirty="0" smtClean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3. </a:t>
            </a:r>
            <a:r>
              <a:rPr lang="en-US" sz="2600" dirty="0" err="1">
                <a:latin typeface="AR CENA" pitchFamily="2" charset="0"/>
              </a:rPr>
              <a:t>Menurut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Ig.Wursanto</a:t>
            </a:r>
            <a:r>
              <a:rPr lang="en-US" sz="2600" dirty="0">
                <a:latin typeface="AR CENA" pitchFamily="2" charset="0"/>
              </a:rPr>
              <a:t> (1989:15) </a:t>
            </a:r>
            <a:r>
              <a:rPr lang="en-US" sz="2600" dirty="0" smtClean="0">
                <a:latin typeface="AR CENA" pitchFamily="2" charset="0"/>
              </a:rPr>
              <a:t>, </a:t>
            </a:r>
            <a:r>
              <a:rPr lang="en-US" sz="2600" dirty="0" err="1" smtClean="0">
                <a:latin typeface="AR CENA" pitchFamily="2" charset="0"/>
              </a:rPr>
              <a:t>Yg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dimaksud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dgn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>
                <a:latin typeface="AR CENA" pitchFamily="2" charset="0"/>
              </a:rPr>
              <a:t>filling </a:t>
            </a:r>
            <a:r>
              <a:rPr lang="en-US" sz="2600" dirty="0" err="1">
                <a:latin typeface="AR CENA" pitchFamily="2" charset="0"/>
              </a:rPr>
              <a:t>atau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penyimpanan</a:t>
            </a:r>
            <a:r>
              <a:rPr lang="en-US" sz="2600" dirty="0">
                <a:latin typeface="AR CENA" pitchFamily="2" charset="0"/>
              </a:rPr>
              <a:t> </a:t>
            </a:r>
            <a:endParaRPr lang="en-US" sz="26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</a:t>
            </a:r>
            <a:r>
              <a:rPr lang="en-US" sz="2600" dirty="0" err="1" smtClean="0">
                <a:latin typeface="AR CENA" pitchFamily="2" charset="0"/>
              </a:rPr>
              <a:t>warkat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adalah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kegiatan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menambah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warkat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dlm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suatu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tempat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penyimpanan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secara</a:t>
            </a:r>
            <a:r>
              <a:rPr lang="en-US" sz="2600" dirty="0">
                <a:latin typeface="AR CENA" pitchFamily="2" charset="0"/>
              </a:rPr>
              <a:t> </a:t>
            </a:r>
            <a:endParaRPr lang="en-US" sz="26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</a:t>
            </a:r>
            <a:r>
              <a:rPr lang="en-US" sz="2600" dirty="0" err="1" smtClean="0">
                <a:latin typeface="AR CENA" pitchFamily="2" charset="0"/>
              </a:rPr>
              <a:t>tertib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menurut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sistem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susunan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tata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cara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yg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telah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ditentukan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shg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 err="1" smtClean="0">
                <a:latin typeface="AR CENA" pitchFamily="2" charset="0"/>
              </a:rPr>
              <a:t>pertum</a:t>
            </a:r>
            <a:r>
              <a:rPr lang="en-US" sz="2600" dirty="0" smtClean="0">
                <a:latin typeface="AR CENA" pitchFamily="2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</a:t>
            </a:r>
            <a:r>
              <a:rPr lang="en-US" sz="2600" dirty="0" err="1" smtClean="0">
                <a:latin typeface="AR CENA" pitchFamily="2" charset="0"/>
              </a:rPr>
              <a:t>buhan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warkat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itu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dpt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 err="1">
                <a:latin typeface="AR CENA" pitchFamily="2" charset="0"/>
              </a:rPr>
              <a:t>dikendalikan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dan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setiap</a:t>
            </a:r>
            <a:r>
              <a:rPr lang="en-US" sz="2600" dirty="0">
                <a:latin typeface="AR CENA" pitchFamily="2" charset="0"/>
              </a:rPr>
              <a:t> kali </a:t>
            </a:r>
            <a:r>
              <a:rPr lang="en-US" sz="2600" dirty="0" err="1">
                <a:latin typeface="AR CENA" pitchFamily="2" charset="0"/>
              </a:rPr>
              <a:t>diperlukan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 smtClean="0">
                <a:latin typeface="AR CENA" pitchFamily="2" charset="0"/>
              </a:rPr>
              <a:t>dpt</a:t>
            </a:r>
            <a:r>
              <a:rPr lang="en-US" sz="2600" dirty="0" smtClean="0">
                <a:latin typeface="AR CENA" pitchFamily="2" charset="0"/>
              </a:rPr>
              <a:t>  </a:t>
            </a:r>
            <a:r>
              <a:rPr lang="en-US" sz="2600" dirty="0" err="1">
                <a:latin typeface="AR CENA" pitchFamily="2" charset="0"/>
              </a:rPr>
              <a:t>secara</a:t>
            </a: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cepat</a:t>
            </a:r>
            <a:r>
              <a:rPr lang="en-US" sz="2600" dirty="0">
                <a:latin typeface="AR CENA" pitchFamily="2" charset="0"/>
              </a:rPr>
              <a:t> </a:t>
            </a:r>
            <a:endParaRPr lang="en-US" sz="26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 CENA" pitchFamily="2" charset="0"/>
              </a:rPr>
              <a:t> </a:t>
            </a:r>
            <a:r>
              <a:rPr lang="en-US" sz="2600" dirty="0" smtClean="0">
                <a:latin typeface="AR CENA" pitchFamily="2" charset="0"/>
              </a:rPr>
              <a:t>   </a:t>
            </a:r>
            <a:r>
              <a:rPr lang="en-US" sz="2600" dirty="0" err="1" smtClean="0">
                <a:latin typeface="AR CENA" pitchFamily="2" charset="0"/>
              </a:rPr>
              <a:t>ditemukan</a:t>
            </a:r>
            <a:r>
              <a:rPr lang="en-US" sz="2600" dirty="0" smtClean="0">
                <a:latin typeface="AR CENA" pitchFamily="2" charset="0"/>
              </a:rPr>
              <a:t> </a:t>
            </a:r>
            <a:r>
              <a:rPr lang="en-US" sz="2600" dirty="0" err="1">
                <a:latin typeface="AR CENA" pitchFamily="2" charset="0"/>
              </a:rPr>
              <a:t>kembali</a:t>
            </a:r>
            <a:r>
              <a:rPr lang="en-US" sz="2600" dirty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latin typeface="AR CENA" pitchFamily="2" charset="0"/>
            </a:endParaRPr>
          </a:p>
          <a:p>
            <a:pPr marL="0" lvl="0" indent="0">
              <a:buNone/>
            </a:pPr>
            <a:endParaRPr lang="en-US" sz="2800" dirty="0">
              <a:latin typeface="AR CENA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latin typeface="AR CENA" pitchFamily="2" charset="0"/>
              </a:rPr>
              <a:t>Lanjutan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9"/>
            <a:ext cx="9144000" cy="5256584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4. </a:t>
            </a:r>
            <a:r>
              <a:rPr lang="en-US" sz="2800" dirty="0" err="1">
                <a:latin typeface="AR CENA" pitchFamily="2" charset="0"/>
              </a:rPr>
              <a:t>Menurut</a:t>
            </a:r>
            <a:r>
              <a:rPr lang="en-US" sz="2800" dirty="0">
                <a:latin typeface="AR CENA" pitchFamily="2" charset="0"/>
              </a:rPr>
              <a:t> The Liang </a:t>
            </a:r>
            <a:r>
              <a:rPr lang="en-US" sz="2800" dirty="0" err="1">
                <a:latin typeface="AR CENA" pitchFamily="2" charset="0"/>
              </a:rPr>
              <a:t>Gie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, “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kumpulan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warkat-warkat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yang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disimpan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secara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sistematis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sehingga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setiap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saat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dibutuhkan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dapat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cepat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ditemukan</a:t>
            </a:r>
            <a:r>
              <a:rPr lang="en-US" sz="2800" dirty="0">
                <a:latin typeface="AR CENA" pitchFamily="2" charset="0"/>
              </a:rPr>
              <a:t>.”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>
                <a:latin typeface="AR CENA" pitchFamily="2" charset="0"/>
              </a:rPr>
              <a:t>5. </a:t>
            </a:r>
            <a:r>
              <a:rPr lang="en-US" sz="4400" dirty="0" smtClean="0"/>
              <a:t>(</a:t>
            </a:r>
            <a:r>
              <a:rPr lang="en-US" sz="2800" dirty="0" err="1" smtClean="0">
                <a:latin typeface="AR CENA" pitchFamily="2" charset="0"/>
              </a:rPr>
              <a:t>Pasal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>
                <a:latin typeface="AR CENA" pitchFamily="2" charset="0"/>
              </a:rPr>
              <a:t>1 (1) UU No.43 </a:t>
            </a:r>
            <a:r>
              <a:rPr lang="en-US" sz="2800" dirty="0" err="1">
                <a:latin typeface="AR CENA" pitchFamily="2" charset="0"/>
              </a:rPr>
              <a:t>Thn</a:t>
            </a:r>
            <a:r>
              <a:rPr lang="en-US" sz="2800" dirty="0">
                <a:latin typeface="AR CENA" pitchFamily="2" charset="0"/>
              </a:rPr>
              <a:t> 2009</a:t>
            </a:r>
            <a:r>
              <a:rPr lang="en-US" sz="2800" dirty="0" smtClean="0">
                <a:latin typeface="AR CENA" pitchFamily="2" charset="0"/>
              </a:rPr>
              <a:t>),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adl</a:t>
            </a:r>
            <a:r>
              <a:rPr lang="en-US" sz="2800" dirty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rekaman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kegiatan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</a:t>
            </a:r>
            <a:r>
              <a:rPr lang="en-US" sz="2800" dirty="0" err="1" smtClean="0">
                <a:latin typeface="AR CENA" pitchFamily="2" charset="0"/>
              </a:rPr>
              <a:t>atau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peristiwa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dlm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berbagai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bentuk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media </a:t>
            </a:r>
            <a:r>
              <a:rPr lang="en-US" sz="2800" dirty="0" err="1">
                <a:latin typeface="AR CENA" pitchFamily="2" charset="0"/>
              </a:rPr>
              <a:t>sesuai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dgn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Perkem</a:t>
            </a:r>
            <a:r>
              <a:rPr lang="en-US" sz="2800" dirty="0" smtClean="0">
                <a:latin typeface="AR CENA" pitchFamily="2" charset="0"/>
              </a:rPr>
              <a:t>-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</a:t>
            </a:r>
            <a:r>
              <a:rPr lang="en-US" sz="2800" dirty="0" err="1" smtClean="0">
                <a:latin typeface="AR CENA" pitchFamily="2" charset="0"/>
              </a:rPr>
              <a:t>bangan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teknologi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informasi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komunikasi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yg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dibuat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diterima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</a:t>
            </a:r>
            <a:r>
              <a:rPr lang="en-US" sz="2800" dirty="0" err="1">
                <a:latin typeface="AR CENA" pitchFamily="2" charset="0"/>
              </a:rPr>
              <a:t>oleh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lembaga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negara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pemerintahan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daerah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lembaga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pendidikan</a:t>
            </a:r>
            <a:r>
              <a:rPr lang="en-US" sz="2800" dirty="0" smtClean="0">
                <a:latin typeface="AR CENA" pitchFamily="2" charset="0"/>
              </a:rPr>
              <a:t>,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</a:t>
            </a:r>
            <a:r>
              <a:rPr lang="en-US" sz="2800" dirty="0" err="1">
                <a:latin typeface="AR CENA" pitchFamily="2" charset="0"/>
              </a:rPr>
              <a:t>perusahaan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organisasi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politik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organisasi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kemasyarakatan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</a:t>
            </a:r>
            <a:r>
              <a:rPr lang="en-US" sz="2800" dirty="0" err="1" smtClean="0">
                <a:latin typeface="AR CENA" pitchFamily="2" charset="0"/>
              </a:rPr>
              <a:t>perseorangan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dm</a:t>
            </a:r>
            <a:r>
              <a:rPr lang="en-US" sz="2800" dirty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pelaksanaan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kehidupan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bermasyarakat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berbang</a:t>
            </a:r>
            <a:r>
              <a:rPr lang="en-US" sz="2800" dirty="0" smtClean="0">
                <a:latin typeface="AR CENA" pitchFamily="2" charset="0"/>
              </a:rPr>
              <a:t>-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</a:t>
            </a:r>
            <a:r>
              <a:rPr lang="en-US" sz="2800" dirty="0" err="1" smtClean="0">
                <a:latin typeface="AR CENA" pitchFamily="2" charset="0"/>
              </a:rPr>
              <a:t>sa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bernegara</a:t>
            </a:r>
            <a:r>
              <a:rPr lang="en-US" sz="2800" dirty="0"/>
              <a:t>. </a:t>
            </a:r>
            <a:endParaRPr lang="en-US" sz="2800" dirty="0">
              <a:latin typeface="AR CENA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>
                <a:latin typeface="AR CENA" pitchFamily="2" charset="0"/>
              </a:rPr>
              <a:t>Menurut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smtClean="0">
                <a:latin typeface="AR CENA" pitchFamily="2" charset="0"/>
              </a:rPr>
              <a:t>KBBI, 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pengertian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suatu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dokumen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tertulis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lisan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bergambar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dari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masa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lampau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media </a:t>
            </a:r>
            <a:r>
              <a:rPr lang="en-US" sz="2800" dirty="0" err="1">
                <a:latin typeface="AR CENA" pitchFamily="2" charset="0"/>
              </a:rPr>
              <a:t>tulis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elektronik</a:t>
            </a:r>
            <a:r>
              <a:rPr lang="en-US" sz="2800" dirty="0">
                <a:latin typeface="AR CENA" pitchFamily="2" charset="0"/>
              </a:rPr>
              <a:t>, pita video, </a:t>
            </a:r>
            <a:r>
              <a:rPr lang="en-US" sz="2800" dirty="0" err="1">
                <a:latin typeface="AR CENA" pitchFamily="2" charset="0"/>
              </a:rPr>
              <a:t>disket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komputer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flashdisk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hardisk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biasanya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diterbitkan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secara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resmi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oleh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suatu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instansi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Kemudian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tersebut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dijaga</a:t>
            </a:r>
            <a:r>
              <a:rPr lang="en-US" sz="2800" dirty="0">
                <a:latin typeface="AR CENA" pitchFamily="2" charset="0"/>
              </a:rPr>
              <a:t> di </a:t>
            </a:r>
            <a:r>
              <a:rPr lang="en-US" sz="2800" dirty="0" err="1">
                <a:latin typeface="AR CENA" pitchFamily="2" charset="0"/>
              </a:rPr>
              <a:t>tempat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tertentu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sbg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referensi</a:t>
            </a:r>
            <a:r>
              <a:rPr lang="en-US" sz="2800" dirty="0">
                <a:latin typeface="AR CENA" pitchFamily="2" charset="0"/>
              </a:rPr>
              <a:t> orang lain.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8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45795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AR CENA" pitchFamily="2" charset="0"/>
              </a:rPr>
              <a:t/>
            </a:r>
            <a:br>
              <a:rPr lang="en-US" sz="3200" dirty="0" smtClean="0">
                <a:latin typeface="AR CENA" pitchFamily="2" charset="0"/>
              </a:rPr>
            </a:br>
            <a:r>
              <a:rPr lang="en-US" sz="3200" dirty="0">
                <a:latin typeface="AR CENA" pitchFamily="2" charset="0"/>
              </a:rPr>
              <a:t/>
            </a:r>
            <a:br>
              <a:rPr lang="en-US" sz="3200" dirty="0">
                <a:latin typeface="AR CENA" pitchFamily="2" charset="0"/>
              </a:rPr>
            </a:br>
            <a:r>
              <a:rPr lang="en-US" sz="3200" dirty="0" err="1" smtClean="0">
                <a:latin typeface="AR CENA" pitchFamily="2" charset="0"/>
              </a:rPr>
              <a:t>Syarat-syarat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1571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32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11200" dirty="0" err="1">
                <a:latin typeface="AR CENA" pitchFamily="2" charset="0"/>
              </a:rPr>
              <a:t>Jadi</a:t>
            </a:r>
            <a:r>
              <a:rPr lang="en-US" sz="11200" dirty="0">
                <a:latin typeface="AR CENA" pitchFamily="2" charset="0"/>
              </a:rPr>
              <a:t>, </a:t>
            </a:r>
            <a:r>
              <a:rPr lang="en-US" sz="11200" dirty="0" err="1">
                <a:latin typeface="AR CENA" pitchFamily="2" charset="0"/>
              </a:rPr>
              <a:t>kearsipan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adalah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suatu</a:t>
            </a:r>
            <a:r>
              <a:rPr lang="en-US" sz="11200" dirty="0">
                <a:latin typeface="AR CENA" pitchFamily="2" charset="0"/>
              </a:rPr>
              <a:t> proses </a:t>
            </a:r>
            <a:r>
              <a:rPr lang="en-US" sz="11200" dirty="0" err="1">
                <a:latin typeface="AR CENA" pitchFamily="2" charset="0"/>
              </a:rPr>
              <a:t>kegiatan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pengaturan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arsip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dlm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pelaksanaan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administrasi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yg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disimpan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secara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sistematis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teratur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dgn</a:t>
            </a:r>
            <a:r>
              <a:rPr lang="en-US" sz="11200" dirty="0" smtClean="0">
                <a:latin typeface="AR CENA" pitchFamily="2" charset="0"/>
              </a:rPr>
              <a:t>  </a:t>
            </a:r>
            <a:r>
              <a:rPr lang="en-US" sz="11200" dirty="0" err="1">
                <a:latin typeface="AR CENA" pitchFamily="2" charset="0"/>
              </a:rPr>
              <a:t>menggunakan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sistem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tertentu</a:t>
            </a:r>
            <a:r>
              <a:rPr lang="en-US" sz="11200" dirty="0">
                <a:latin typeface="AR CENA" pitchFamily="2" charset="0"/>
              </a:rPr>
              <a:t>, </a:t>
            </a:r>
            <a:r>
              <a:rPr lang="en-US" sz="11200" dirty="0" err="1">
                <a:latin typeface="AR CENA" pitchFamily="2" charset="0"/>
              </a:rPr>
              <a:t>sehingga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arsip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dpt</a:t>
            </a:r>
            <a:r>
              <a:rPr lang="en-US" sz="11200" dirty="0" smtClean="0">
                <a:latin typeface="AR CENA" pitchFamily="2" charset="0"/>
              </a:rPr>
              <a:t>  </a:t>
            </a:r>
            <a:r>
              <a:rPr lang="en-US" sz="11200" dirty="0" err="1">
                <a:latin typeface="AR CENA" pitchFamily="2" charset="0"/>
              </a:rPr>
              <a:t>ditemukan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kembali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sewaktu-waktu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diperlukan</a:t>
            </a:r>
            <a:r>
              <a:rPr lang="en-US" sz="11200" dirty="0">
                <a:latin typeface="AR CENA" pitchFamily="2" charset="0"/>
              </a:rPr>
              <a:t>. </a:t>
            </a:r>
            <a:r>
              <a:rPr lang="en-US" sz="11200" dirty="0" err="1">
                <a:latin typeface="AR CENA" pitchFamily="2" charset="0"/>
              </a:rPr>
              <a:t>Sedangkan</a:t>
            </a:r>
            <a:r>
              <a:rPr lang="en-US" sz="11200" dirty="0">
                <a:latin typeface="AR CENA" pitchFamily="2" charset="0"/>
              </a:rPr>
              <a:t> yang </a:t>
            </a:r>
            <a:r>
              <a:rPr lang="en-US" sz="11200" dirty="0" err="1">
                <a:latin typeface="AR CENA" pitchFamily="2" charset="0"/>
              </a:rPr>
              <a:t>dimaksud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dengan</a:t>
            </a:r>
            <a:r>
              <a:rPr lang="en-US" sz="11200" dirty="0">
                <a:latin typeface="AR CENA" pitchFamily="2" charset="0"/>
              </a:rPr>
              <a:t> proses </a:t>
            </a:r>
            <a:r>
              <a:rPr lang="en-US" sz="11200" dirty="0" err="1">
                <a:latin typeface="AR CENA" pitchFamily="2" charset="0"/>
              </a:rPr>
              <a:t>adalah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tahap-tahap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atau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langkah-langkah</a:t>
            </a:r>
            <a:r>
              <a:rPr lang="en-US" sz="11200" dirty="0">
                <a:latin typeface="AR CENA" pitchFamily="2" charset="0"/>
              </a:rPr>
              <a:t> yang </a:t>
            </a:r>
            <a:r>
              <a:rPr lang="en-US" sz="11200" dirty="0" err="1">
                <a:latin typeface="AR CENA" pitchFamily="2" charset="0"/>
              </a:rPr>
              <a:t>harus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dilalui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dalam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usaha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mencari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suatu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arsip</a:t>
            </a:r>
            <a:endParaRPr lang="en-US" sz="11200" dirty="0">
              <a:latin typeface="AR CENA" pitchFamily="2" charset="0"/>
            </a:endParaRPr>
          </a:p>
          <a:p>
            <a:pPr marL="0" indent="0">
              <a:buNone/>
            </a:pPr>
            <a:endParaRPr lang="en-US" sz="112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11200" dirty="0" err="1" smtClean="0">
                <a:latin typeface="AR CENA" pitchFamily="2" charset="0"/>
              </a:rPr>
              <a:t>Tiga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syarat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dokumen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dpt</a:t>
            </a:r>
            <a:r>
              <a:rPr lang="en-US" sz="11200" dirty="0" smtClean="0">
                <a:latin typeface="AR CENA" pitchFamily="2" charset="0"/>
              </a:rPr>
              <a:t>  </a:t>
            </a:r>
            <a:r>
              <a:rPr lang="en-US" sz="11200" dirty="0" err="1">
                <a:latin typeface="AR CENA" pitchFamily="2" charset="0"/>
              </a:rPr>
              <a:t>dikatakan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sbg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arsip</a:t>
            </a:r>
            <a:r>
              <a:rPr lang="en-US" sz="11200" dirty="0" smtClean="0">
                <a:latin typeface="AR CENA" pitchFamily="2" charset="0"/>
              </a:rPr>
              <a:t>, </a:t>
            </a:r>
            <a:r>
              <a:rPr lang="en-US" sz="11200" dirty="0" err="1" smtClean="0">
                <a:latin typeface="AR CENA" pitchFamily="2" charset="0"/>
              </a:rPr>
              <a:t>yaitu</a:t>
            </a:r>
            <a:r>
              <a:rPr lang="en-US" sz="11200" dirty="0" smtClean="0">
                <a:latin typeface="AR CENA" pitchFamily="2" charset="0"/>
              </a:rPr>
              <a:t> : </a:t>
            </a:r>
          </a:p>
          <a:p>
            <a:pPr marL="0" indent="0">
              <a:buNone/>
            </a:pPr>
            <a:r>
              <a:rPr lang="en-US" sz="11200" dirty="0" smtClean="0">
                <a:latin typeface="AR CENA" pitchFamily="2" charset="0"/>
              </a:rPr>
              <a:t>1</a:t>
            </a:r>
            <a:r>
              <a:rPr lang="en-US" sz="11200" dirty="0">
                <a:latin typeface="AR CENA" pitchFamily="2" charset="0"/>
              </a:rPr>
              <a:t>. 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Dokumen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tersebut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memiliki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nilai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kegunaan</a:t>
            </a:r>
            <a:r>
              <a:rPr lang="en-US" sz="11200" dirty="0" smtClean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r>
              <a:rPr lang="en-US" sz="11200" dirty="0" smtClean="0">
                <a:latin typeface="AR CENA" pitchFamily="2" charset="0"/>
              </a:rPr>
              <a:t>2</a:t>
            </a:r>
            <a:r>
              <a:rPr lang="en-US" sz="11200" dirty="0">
                <a:latin typeface="AR CENA" pitchFamily="2" charset="0"/>
              </a:rPr>
              <a:t>. </a:t>
            </a:r>
            <a:r>
              <a:rPr lang="en-US" sz="11200" dirty="0" err="1">
                <a:latin typeface="AR CENA" pitchFamily="2" charset="0"/>
              </a:rPr>
              <a:t>Dokumen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tersebut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harus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disimpan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secara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teratur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 smtClean="0">
                <a:latin typeface="AR CENA" pitchFamily="2" charset="0"/>
              </a:rPr>
              <a:t>dan</a:t>
            </a:r>
            <a:r>
              <a:rPr lang="en-US" sz="11200" dirty="0" smtClean="0">
                <a:latin typeface="AR CENA" pitchFamily="2" charset="0"/>
              </a:rPr>
              <a:t>  </a:t>
            </a:r>
            <a:r>
              <a:rPr lang="en-US" sz="11200" dirty="0" err="1" smtClean="0">
                <a:latin typeface="AR CENA" pitchFamily="2" charset="0"/>
              </a:rPr>
              <a:t>terencana</a:t>
            </a:r>
            <a:endParaRPr lang="en-US" sz="112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11200" dirty="0" smtClean="0">
                <a:latin typeface="AR CENA" pitchFamily="2" charset="0"/>
              </a:rPr>
              <a:t>3</a:t>
            </a:r>
            <a:r>
              <a:rPr lang="en-US" sz="11200" dirty="0">
                <a:latin typeface="AR CENA" pitchFamily="2" charset="0"/>
              </a:rPr>
              <a:t>. </a:t>
            </a:r>
            <a:r>
              <a:rPr lang="en-US" sz="11200" dirty="0" err="1">
                <a:latin typeface="AR CENA" pitchFamily="2" charset="0"/>
              </a:rPr>
              <a:t>Dokumen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tersebut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harus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dapat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ditemukan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dengan</a:t>
            </a: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smtClean="0">
                <a:latin typeface="AR CENA" pitchFamily="2" charset="0"/>
              </a:rPr>
              <a:t>  </a:t>
            </a:r>
            <a:r>
              <a:rPr lang="en-US" sz="11200" dirty="0" err="1" smtClean="0">
                <a:latin typeface="AR CENA" pitchFamily="2" charset="0"/>
              </a:rPr>
              <a:t>mudah</a:t>
            </a:r>
            <a:r>
              <a:rPr lang="en-US" sz="11200" dirty="0" smtClean="0">
                <a:latin typeface="AR CENA" pitchFamily="2" charset="0"/>
              </a:rPr>
              <a:t> </a:t>
            </a:r>
            <a:r>
              <a:rPr lang="en-US" sz="11200" dirty="0" err="1">
                <a:latin typeface="AR CENA" pitchFamily="2" charset="0"/>
              </a:rPr>
              <a:t>apabila</a:t>
            </a:r>
            <a:r>
              <a:rPr lang="en-US" sz="11200" dirty="0">
                <a:latin typeface="AR CENA" pitchFamily="2" charset="0"/>
              </a:rPr>
              <a:t> </a:t>
            </a:r>
            <a:endParaRPr lang="en-US" sz="112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11200" dirty="0">
                <a:latin typeface="AR CENA" pitchFamily="2" charset="0"/>
              </a:rPr>
              <a:t> </a:t>
            </a:r>
            <a:r>
              <a:rPr lang="en-US" sz="11200" dirty="0" smtClean="0">
                <a:latin typeface="AR CENA" pitchFamily="2" charset="0"/>
              </a:rPr>
              <a:t>   </a:t>
            </a:r>
            <a:r>
              <a:rPr lang="en-US" sz="11200" dirty="0" err="1" smtClean="0">
                <a:latin typeface="AR CENA" pitchFamily="2" charset="0"/>
              </a:rPr>
              <a:t>diperlukan</a:t>
            </a:r>
            <a:r>
              <a:rPr lang="en-US" sz="11200" dirty="0">
                <a:latin typeface="AR CENA" pitchFamily="2" charset="0"/>
              </a:rPr>
              <a:t>.</a:t>
            </a:r>
            <a:br>
              <a:rPr lang="en-US" sz="11200" dirty="0">
                <a:latin typeface="AR CENA" pitchFamily="2" charset="0"/>
              </a:rPr>
            </a:br>
            <a:endParaRPr lang="en-US" sz="112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86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 CENA" pitchFamily="2" charset="0"/>
              </a:rPr>
              <a:t>PENGERTIAN &amp; ISTILAH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7"/>
            <a:ext cx="9144000" cy="4805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adl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 smtClean="0">
                <a:latin typeface="AR CENA" pitchFamily="2" charset="0"/>
              </a:rPr>
              <a:t>rekaman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kegiatan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peristiwa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berbagai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bentuk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media </a:t>
            </a:r>
            <a:r>
              <a:rPr lang="en-US" sz="2800" dirty="0" err="1">
                <a:latin typeface="AR CENA" pitchFamily="2" charset="0"/>
              </a:rPr>
              <a:t>sesuai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 smtClean="0">
                <a:latin typeface="AR CENA" pitchFamily="2" charset="0"/>
              </a:rPr>
              <a:t>Perkembangan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teknologi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informasi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komunikasi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dibuat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diterima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oleh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lembaga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negara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pemerintahan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daerah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lembaga</a:t>
            </a:r>
            <a:endParaRPr lang="en-US" sz="2800" dirty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 CENA" pitchFamily="2" charset="0"/>
              </a:rPr>
              <a:t>pendidikan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perusahaan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organisasi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politik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organisasi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kemasyarakatan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perseorangan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dm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 smtClean="0">
                <a:latin typeface="AR CENA" pitchFamily="2" charset="0"/>
              </a:rPr>
              <a:t>pelaksanaan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kehidupan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bermasyarakat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berbangsa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bernegara</a:t>
            </a:r>
            <a:r>
              <a:rPr lang="en-US" sz="2800" dirty="0" smtClean="0"/>
              <a:t>. (</a:t>
            </a:r>
            <a:r>
              <a:rPr lang="en-US" sz="1600" dirty="0" err="1" smtClean="0">
                <a:latin typeface="AR CENA" pitchFamily="2" charset="0"/>
              </a:rPr>
              <a:t>Pasal</a:t>
            </a:r>
            <a:r>
              <a:rPr lang="en-US" sz="1600" dirty="0" smtClean="0">
                <a:latin typeface="AR CENA" pitchFamily="2" charset="0"/>
              </a:rPr>
              <a:t> 1 (1) UU No.43 </a:t>
            </a:r>
            <a:r>
              <a:rPr lang="en-US" sz="1600" dirty="0" err="1" smtClean="0">
                <a:latin typeface="AR CENA" pitchFamily="2" charset="0"/>
              </a:rPr>
              <a:t>Thn</a:t>
            </a:r>
            <a:r>
              <a:rPr lang="en-US" sz="1600" dirty="0" smtClean="0">
                <a:latin typeface="AR CENA" pitchFamily="2" charset="0"/>
              </a:rPr>
              <a:t> 2009)</a:t>
            </a:r>
            <a:endParaRPr lang="en-US" sz="16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0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936435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 CENA" pitchFamily="2" charset="0"/>
              </a:rPr>
              <a:t>LEMBAGA KEARSIPAN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5"/>
            <a:ext cx="9144000" cy="4373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AR CENA" pitchFamily="2" charset="0"/>
              </a:rPr>
              <a:t>Organisasi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kearsipan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terdiri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atas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i="1" dirty="0">
                <a:solidFill>
                  <a:schemeClr val="accent5"/>
                </a:solidFill>
                <a:latin typeface="AR CENA" pitchFamily="2" charset="0"/>
              </a:rPr>
              <a:t>unit </a:t>
            </a:r>
            <a:r>
              <a:rPr lang="en-US" sz="3200" i="1" dirty="0" err="1" smtClean="0">
                <a:solidFill>
                  <a:schemeClr val="accent5"/>
                </a:solidFill>
                <a:latin typeface="AR CENA" pitchFamily="2" charset="0"/>
              </a:rPr>
              <a:t>kearsipan</a:t>
            </a:r>
            <a:r>
              <a:rPr lang="en-US" sz="3200" i="1" dirty="0" smtClean="0">
                <a:solidFill>
                  <a:schemeClr val="accent5"/>
                </a:solidFill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pada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i="1" dirty="0" err="1">
                <a:solidFill>
                  <a:srgbClr val="7030A0"/>
                </a:solidFill>
                <a:latin typeface="AR CENA" pitchFamily="2" charset="0"/>
              </a:rPr>
              <a:t>pencipta</a:t>
            </a:r>
            <a:r>
              <a:rPr lang="en-US" sz="3200" i="1" dirty="0">
                <a:solidFill>
                  <a:srgbClr val="7030A0"/>
                </a:solidFill>
                <a:latin typeface="AR CENA" pitchFamily="2" charset="0"/>
              </a:rPr>
              <a:t> </a:t>
            </a:r>
            <a:r>
              <a:rPr lang="en-US" sz="3200" i="1" dirty="0" err="1">
                <a:solidFill>
                  <a:srgbClr val="7030A0"/>
                </a:solidFill>
                <a:latin typeface="AR CENA" pitchFamily="2" charset="0"/>
              </a:rPr>
              <a:t>arsip</a:t>
            </a:r>
            <a:r>
              <a:rPr lang="en-US" sz="3200" i="1" dirty="0">
                <a:solidFill>
                  <a:srgbClr val="7030A0"/>
                </a:solidFill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AR CENA" pitchFamily="2" charset="0"/>
              </a:rPr>
              <a:t>lembaga</a:t>
            </a:r>
            <a:r>
              <a:rPr lang="en-US" sz="3200" i="1" dirty="0">
                <a:solidFill>
                  <a:srgbClr val="FF0000"/>
                </a:solidFill>
                <a:latin typeface="AR CENA" pitchFamily="2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AR CENA" pitchFamily="2" charset="0"/>
              </a:rPr>
              <a:t>kearsipan</a:t>
            </a:r>
            <a:r>
              <a:rPr lang="en-US" sz="3200" i="1" dirty="0">
                <a:solidFill>
                  <a:srgbClr val="FF0000"/>
                </a:solidFill>
                <a:latin typeface="AR CENA" pitchFamily="2" charset="0"/>
              </a:rPr>
              <a:t> </a:t>
            </a:r>
            <a:endParaRPr lang="en-US" sz="3200" i="1" dirty="0" smtClean="0">
              <a:solidFill>
                <a:srgbClr val="FF0000"/>
              </a:solidFill>
              <a:latin typeface="AR CENA" pitchFamily="2" charset="0"/>
            </a:endParaRPr>
          </a:p>
          <a:p>
            <a:pPr marL="0" indent="0">
              <a:buNone/>
            </a:pPr>
            <a:r>
              <a:rPr lang="en-US" sz="3200" dirty="0" err="1" smtClean="0">
                <a:latin typeface="AR CENA" pitchFamily="2" charset="0"/>
              </a:rPr>
              <a:t>Lembaga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kearsipan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terdiri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atas</a:t>
            </a:r>
            <a:r>
              <a:rPr lang="en-US" sz="3200" dirty="0">
                <a:latin typeface="AR CENA" pitchFamily="2" charset="0"/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latin typeface="AR CENA" pitchFamily="2" charset="0"/>
              </a:rPr>
              <a:t>a. ANRI;</a:t>
            </a:r>
          </a:p>
          <a:p>
            <a:pPr marL="0" indent="0">
              <a:buNone/>
            </a:pPr>
            <a:r>
              <a:rPr lang="en-US" sz="3200" dirty="0">
                <a:latin typeface="AR CENA" pitchFamily="2" charset="0"/>
              </a:rPr>
              <a:t>b.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daerah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provinsi</a:t>
            </a:r>
            <a:r>
              <a:rPr lang="en-US" sz="3200" dirty="0" smtClean="0">
                <a:latin typeface="AR CENA" pitchFamily="2" charset="0"/>
              </a:rPr>
              <a:t>; ( </a:t>
            </a:r>
            <a:r>
              <a:rPr lang="en-US" sz="3200" dirty="0" err="1" smtClean="0">
                <a:latin typeface="AR CENA" pitchFamily="2" charset="0"/>
              </a:rPr>
              <a:t>Lembaga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Kearsipan</a:t>
            </a:r>
            <a:r>
              <a:rPr lang="en-US" sz="3200" dirty="0" smtClean="0">
                <a:latin typeface="AR CENA" pitchFamily="2" charset="0"/>
              </a:rPr>
              <a:t> Prov.)</a:t>
            </a:r>
            <a:endParaRPr lang="en-US" sz="3200" dirty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3200" dirty="0">
                <a:latin typeface="AR CENA" pitchFamily="2" charset="0"/>
              </a:rPr>
              <a:t>c.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daerah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kab</a:t>
            </a:r>
            <a:r>
              <a:rPr lang="en-US" sz="3200" dirty="0" smtClean="0">
                <a:latin typeface="AR CENA" pitchFamily="2" charset="0"/>
              </a:rPr>
              <a:t>./</a:t>
            </a:r>
            <a:r>
              <a:rPr lang="en-US" sz="3200" dirty="0" err="1" smtClean="0">
                <a:latin typeface="AR CENA" pitchFamily="2" charset="0"/>
              </a:rPr>
              <a:t>kota</a:t>
            </a:r>
            <a:r>
              <a:rPr lang="en-US" sz="3200" dirty="0">
                <a:latin typeface="AR CENA" pitchFamily="2" charset="0"/>
              </a:rPr>
              <a:t>; </a:t>
            </a:r>
            <a:r>
              <a:rPr lang="en-US" sz="3200" dirty="0" smtClean="0">
                <a:latin typeface="AR CENA" pitchFamily="2" charset="0"/>
              </a:rPr>
              <a:t>(</a:t>
            </a:r>
            <a:r>
              <a:rPr lang="en-US" sz="3200" dirty="0" err="1" smtClean="0">
                <a:latin typeface="AR CENA" pitchFamily="2" charset="0"/>
              </a:rPr>
              <a:t>Lembaga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Kearsipan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Kab</a:t>
            </a:r>
            <a:r>
              <a:rPr lang="en-US" sz="3200" dirty="0" smtClean="0">
                <a:latin typeface="AR CENA" pitchFamily="2" charset="0"/>
              </a:rPr>
              <a:t>/Kota), </a:t>
            </a:r>
            <a:r>
              <a:rPr lang="en-US" sz="3200" dirty="0" err="1" smtClean="0">
                <a:latin typeface="AR CENA" pitchFamily="2" charset="0"/>
              </a:rPr>
              <a:t>dan</a:t>
            </a:r>
            <a:endParaRPr lang="en-US" sz="3200" dirty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3200" dirty="0">
                <a:latin typeface="AR CENA" pitchFamily="2" charset="0"/>
              </a:rPr>
              <a:t>d.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perguruan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tinggi</a:t>
            </a:r>
            <a:r>
              <a:rPr lang="en-US" sz="3200" dirty="0">
                <a:latin typeface="AR CEN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3347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936435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AR CENA" pitchFamily="2" charset="0"/>
              </a:rPr>
              <a:t>Tujuan</a:t>
            </a:r>
            <a:r>
              <a:rPr lang="en-US" b="1" dirty="0">
                <a:latin typeface="AR CENA" pitchFamily="2" charset="0"/>
              </a:rPr>
              <a:t> </a:t>
            </a:r>
            <a:r>
              <a:rPr lang="en-US" b="1" dirty="0" err="1">
                <a:latin typeface="AR CENA" pitchFamily="2" charset="0"/>
              </a:rPr>
              <a:t>Pengelolaan</a:t>
            </a:r>
            <a:r>
              <a:rPr lang="en-US" b="1" dirty="0">
                <a:latin typeface="AR CENA" pitchFamily="2" charset="0"/>
              </a:rPr>
              <a:t> </a:t>
            </a:r>
            <a:r>
              <a:rPr lang="en-US" b="1" dirty="0" err="1">
                <a:latin typeface="AR CENA" pitchFamily="2" charset="0"/>
              </a:rPr>
              <a:t>Arsip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memiliki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peranan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penting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sbg</a:t>
            </a:r>
            <a:r>
              <a:rPr lang="en-US" sz="2400" dirty="0" smtClean="0">
                <a:latin typeface="AR CENA" pitchFamily="2" charset="0"/>
              </a:rPr>
              <a:t>  </a:t>
            </a:r>
            <a:r>
              <a:rPr lang="en-US" sz="2400" dirty="0" err="1">
                <a:latin typeface="AR CENA" pitchFamily="2" charset="0"/>
              </a:rPr>
              <a:t>sumber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informasi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alat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pengawasan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yg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dibutuhkan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sebuah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organisasi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dlm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melakukan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perencanaan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u="sng" dirty="0" err="1">
                <a:latin typeface="AR CENA" pitchFamily="2" charset="0"/>
                <a:hlinkClick r:id="rId2"/>
              </a:rPr>
              <a:t>analisis</a:t>
            </a:r>
            <a:r>
              <a:rPr lang="en-US" sz="2400" u="sng" dirty="0">
                <a:latin typeface="AR CENA" pitchFamily="2" charset="0"/>
                <a:hlinkClick r:id="rId2"/>
              </a:rPr>
              <a:t> data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 smtClean="0">
                <a:latin typeface="AR CENA" pitchFamily="2" charset="0"/>
              </a:rPr>
              <a:t>pengem-bangan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perumusan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kebijakan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hingga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pengambilan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keputusan</a:t>
            </a:r>
            <a:r>
              <a:rPr lang="en-US" sz="2400" dirty="0">
                <a:latin typeface="AR CENA" pitchFamily="2" charset="0"/>
              </a:rPr>
              <a:t>. </a:t>
            </a:r>
            <a:r>
              <a:rPr lang="en-US" sz="2400" dirty="0" err="1" smtClean="0">
                <a:latin typeface="AR CENA" pitchFamily="2" charset="0"/>
              </a:rPr>
              <a:t>Maka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tujuan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>
                <a:latin typeface="AR CENA" pitchFamily="2" charset="0"/>
              </a:rPr>
              <a:t>pengelolaan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antara</a:t>
            </a:r>
            <a:r>
              <a:rPr lang="en-US" sz="2400" dirty="0">
                <a:latin typeface="AR CENA" pitchFamily="2" charset="0"/>
              </a:rPr>
              <a:t> lain</a:t>
            </a:r>
            <a:r>
              <a:rPr lang="en-US" sz="2400" dirty="0" smtClean="0">
                <a:latin typeface="AR CENA" pitchFamily="2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2400" b="1" dirty="0" err="1" smtClean="0">
                <a:latin typeface="AR CENA" pitchFamily="2" charset="0"/>
              </a:rPr>
              <a:t>Menghemat</a:t>
            </a:r>
            <a:r>
              <a:rPr lang="en-US" sz="2400" b="1" dirty="0" smtClean="0">
                <a:latin typeface="AR CENA" pitchFamily="2" charset="0"/>
              </a:rPr>
              <a:t> </a:t>
            </a:r>
            <a:r>
              <a:rPr lang="en-US" sz="2400" b="1" dirty="0" err="1">
                <a:latin typeface="AR CENA" pitchFamily="2" charset="0"/>
              </a:rPr>
              <a:t>tempat</a:t>
            </a:r>
            <a:r>
              <a:rPr lang="en-US" sz="2400" b="1" dirty="0">
                <a:latin typeface="AR CENA" pitchFamily="2" charset="0"/>
              </a:rPr>
              <a:t> </a:t>
            </a:r>
            <a:r>
              <a:rPr lang="en-US" sz="2400" b="1" dirty="0" err="1" smtClean="0">
                <a:latin typeface="AR CENA" pitchFamily="2" charset="0"/>
              </a:rPr>
              <a:t>penyimpanan</a:t>
            </a:r>
            <a:r>
              <a:rPr lang="en-US" sz="2400" b="1" dirty="0" smtClean="0">
                <a:latin typeface="AR CENA" pitchFamily="2" charset="0"/>
              </a:rPr>
              <a:t>, </a:t>
            </a:r>
            <a:r>
              <a:rPr lang="en-US" sz="2400" dirty="0" err="1" smtClean="0">
                <a:latin typeface="AR CENA" pitchFamily="2" charset="0"/>
              </a:rPr>
              <a:t>Tujuan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pertama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adalah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menghemat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tempat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penyimpanan</a:t>
            </a:r>
            <a:r>
              <a:rPr lang="en-US" sz="2400" dirty="0">
                <a:latin typeface="AR CENA" pitchFamily="2" charset="0"/>
              </a:rPr>
              <a:t>. </a:t>
            </a:r>
            <a:r>
              <a:rPr lang="en-US" sz="2400" dirty="0" err="1">
                <a:latin typeface="AR CENA" pitchFamily="2" charset="0"/>
              </a:rPr>
              <a:t>Tempat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penyimpanan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ini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bisa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berupa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wadah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rak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laci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lemari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bangunan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atau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lainnya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untuk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menyimpan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sesuatu</a:t>
            </a:r>
            <a:r>
              <a:rPr lang="en-US" sz="2400" dirty="0">
                <a:latin typeface="AR CENA" pitchFamily="2" charset="0"/>
              </a:rPr>
              <a:t>. </a:t>
            </a:r>
            <a:r>
              <a:rPr lang="en-US" sz="2400" dirty="0" err="1">
                <a:latin typeface="AR CENA" pitchFamily="2" charset="0"/>
              </a:rPr>
              <a:t>Anda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bisa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menyimpan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berkas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atau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barang-barang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penting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dalam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satu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tempat</a:t>
            </a:r>
            <a:r>
              <a:rPr lang="en-US" sz="2400" dirty="0">
                <a:latin typeface="AR CENA" pitchFamily="2" charset="0"/>
              </a:rPr>
              <a:t> yang </a:t>
            </a:r>
            <a:r>
              <a:rPr lang="en-US" sz="2400" dirty="0" err="1">
                <a:latin typeface="AR CENA" pitchFamily="2" charset="0"/>
              </a:rPr>
              <a:t>disebut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sebagai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AR CENA" pitchFamily="2" charset="0"/>
              </a:rPr>
              <a:t>2. </a:t>
            </a:r>
            <a:r>
              <a:rPr lang="en-US" sz="2400" b="1" dirty="0" err="1">
                <a:latin typeface="AR CENA" pitchFamily="2" charset="0"/>
              </a:rPr>
              <a:t>Menjaga</a:t>
            </a:r>
            <a:r>
              <a:rPr lang="en-US" sz="2400" b="1" dirty="0">
                <a:latin typeface="AR CENA" pitchFamily="2" charset="0"/>
              </a:rPr>
              <a:t> </a:t>
            </a:r>
            <a:r>
              <a:rPr lang="en-US" sz="2400" b="1" dirty="0" err="1" smtClean="0">
                <a:latin typeface="AR CENA" pitchFamily="2" charset="0"/>
              </a:rPr>
              <a:t>kerahasiaan</a:t>
            </a:r>
            <a:r>
              <a:rPr lang="en-US" sz="2400" b="1" dirty="0" smtClean="0">
                <a:latin typeface="AR CENA" pitchFamily="2" charset="0"/>
              </a:rPr>
              <a:t>, </a:t>
            </a:r>
            <a:r>
              <a:rPr lang="en-US" sz="2400" dirty="0" err="1" smtClean="0">
                <a:latin typeface="AR CENA" pitchFamily="2" charset="0"/>
              </a:rPr>
              <a:t>penyimpanan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juga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menjaga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kerahasiaan</a:t>
            </a:r>
            <a:r>
              <a:rPr lang="en-US" sz="2400" dirty="0">
                <a:latin typeface="AR CENA" pitchFamily="2" charset="0"/>
              </a:rPr>
              <a:t>. </a:t>
            </a:r>
            <a:r>
              <a:rPr lang="en-US" sz="2400" dirty="0" smtClean="0">
                <a:latin typeface="AR CENA" pitchFamily="2" charset="0"/>
              </a:rPr>
              <a:t> arena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 smtClean="0">
                <a:latin typeface="AR CENA" pitchFamily="2" charset="0"/>
              </a:rPr>
              <a:t>arsip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>
                <a:latin typeface="AR CENA" pitchFamily="2" charset="0"/>
              </a:rPr>
              <a:t>biasanya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berupa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berkas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atau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barang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benda</a:t>
            </a:r>
            <a:r>
              <a:rPr lang="en-US" sz="2400" dirty="0">
                <a:latin typeface="AR CENA" pitchFamily="2" charset="0"/>
              </a:rPr>
              <a:t> yang </a:t>
            </a:r>
            <a:r>
              <a:rPr lang="en-US" sz="2400" dirty="0" err="1">
                <a:latin typeface="AR CENA" pitchFamily="2" charset="0"/>
              </a:rPr>
              <a:t>penting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berpengaruh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bagi</a:t>
            </a:r>
            <a:r>
              <a:rPr lang="en-US" sz="2400" dirty="0">
                <a:latin typeface="AR CENA" pitchFamily="2" charset="0"/>
              </a:rPr>
              <a:t> 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 smtClean="0">
                <a:latin typeface="AR CENA" pitchFamily="2" charset="0"/>
              </a:rPr>
              <a:t>banyak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>
                <a:latin typeface="AR CENA" pitchFamily="2" charset="0"/>
              </a:rPr>
              <a:t>orang. </a:t>
            </a:r>
            <a:r>
              <a:rPr lang="en-US" sz="2400" dirty="0" err="1">
                <a:latin typeface="AR CENA" pitchFamily="2" charset="0"/>
              </a:rPr>
              <a:t>Sehingga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Anda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harus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menyimpannya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dengan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baik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aman</a:t>
            </a:r>
            <a:r>
              <a:rPr lang="en-US" sz="2400" dirty="0">
                <a:latin typeface="AR CENA" pitchFamily="2" charset="0"/>
              </a:rPr>
              <a:t> agar </a:t>
            </a:r>
            <a:r>
              <a:rPr lang="en-US" sz="2400" dirty="0" err="1" smtClean="0">
                <a:latin typeface="AR CENA" pitchFamily="2" charset="0"/>
              </a:rPr>
              <a:t>tak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>
                <a:latin typeface="AR CENA" pitchFamily="2" charset="0"/>
              </a:rPr>
              <a:t>sembarang</a:t>
            </a:r>
            <a:r>
              <a:rPr lang="en-US" sz="2400" dirty="0">
                <a:latin typeface="AR CENA" pitchFamily="2" charset="0"/>
              </a:rPr>
              <a:t> orang </a:t>
            </a:r>
            <a:r>
              <a:rPr lang="en-US" sz="2400" dirty="0" err="1">
                <a:latin typeface="AR CENA" pitchFamily="2" charset="0"/>
              </a:rPr>
              <a:t>bisa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mengaksesnya</a:t>
            </a:r>
            <a:r>
              <a:rPr lang="en-US" sz="2400" dirty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9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00844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 CENA" pitchFamily="2" charset="0"/>
              </a:rPr>
              <a:t>MANFAAT/KEGUNAAN ARSIP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1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err="1" smtClean="0">
                <a:latin typeface="AR CENA" pitchFamily="2" charset="0"/>
              </a:rPr>
              <a:t>Mulyadi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bukunya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Pengelolaan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Berbasis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Otomasi</a:t>
            </a:r>
            <a:r>
              <a:rPr lang="en-US" sz="2800" dirty="0">
                <a:latin typeface="AR CENA" pitchFamily="2" charset="0"/>
              </a:rPr>
              <a:t> (2016</a:t>
            </a:r>
            <a:r>
              <a:rPr lang="en-US" sz="2800" dirty="0" smtClean="0">
                <a:latin typeface="AR CENA" pitchFamily="2" charset="0"/>
              </a:rPr>
              <a:t>),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memiliki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4 </a:t>
            </a:r>
            <a:r>
              <a:rPr lang="en-US" sz="2800" dirty="0" err="1">
                <a:latin typeface="AR CENA" pitchFamily="2" charset="0"/>
              </a:rPr>
              <a:t>kegunaan</a:t>
            </a:r>
            <a:r>
              <a:rPr lang="en-US" sz="2800">
                <a:latin typeface="AR CENA" pitchFamily="2" charset="0"/>
              </a:rPr>
              <a:t>, </a:t>
            </a:r>
            <a:r>
              <a:rPr lang="en-US" sz="2800" smtClean="0">
                <a:latin typeface="AR CENA" pitchFamily="2" charset="0"/>
              </a:rPr>
              <a:t>al :</a:t>
            </a:r>
            <a:endParaRPr lang="en-US" sz="2800" dirty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b="1" dirty="0">
                <a:latin typeface="AR CENA" pitchFamily="2" charset="0"/>
              </a:rPr>
              <a:t>1. </a:t>
            </a:r>
            <a:r>
              <a:rPr lang="en-US" sz="2800" b="1" dirty="0" err="1">
                <a:latin typeface="AR CENA" pitchFamily="2" charset="0"/>
              </a:rPr>
              <a:t>Sebagai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sumber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informasi</a:t>
            </a:r>
            <a:r>
              <a:rPr lang="en-US" sz="2800" b="1" dirty="0">
                <a:latin typeface="AR CENA" pitchFamily="2" charset="0"/>
              </a:rPr>
              <a:t> </a:t>
            </a:r>
            <a:endParaRPr lang="en-US" sz="2800" dirty="0">
              <a:latin typeface="AR CENA" pitchFamily="2" charset="0"/>
            </a:endParaRPr>
          </a:p>
          <a:p>
            <a:r>
              <a:rPr lang="en-US" sz="2800" dirty="0" err="1">
                <a:latin typeface="AR CENA" pitchFamily="2" charset="0"/>
              </a:rPr>
              <a:t>Sumber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informasi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medis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berperan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bagi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seseorang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menentukan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sikap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keputusan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utk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bertindak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Anda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memperoleh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sumber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informasi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secara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bebas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dari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teman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kerabat</a:t>
            </a:r>
            <a:r>
              <a:rPr lang="en-US" sz="2800" dirty="0">
                <a:latin typeface="AR CENA" pitchFamily="2" charset="0"/>
              </a:rPr>
              <a:t>, guru, </a:t>
            </a:r>
            <a:r>
              <a:rPr lang="en-US" sz="2800" dirty="0" err="1">
                <a:latin typeface="AR CENA" pitchFamily="2" charset="0"/>
              </a:rPr>
              <a:t>buku-buku</a:t>
            </a:r>
            <a:r>
              <a:rPr lang="en-US" sz="2800" dirty="0">
                <a:latin typeface="AR CENA" pitchFamily="2" charset="0"/>
              </a:rPr>
              <a:t>, film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video, </a:t>
            </a:r>
            <a:r>
              <a:rPr lang="en-US" sz="2800" dirty="0" err="1">
                <a:latin typeface="AR CENA" pitchFamily="2" charset="0"/>
              </a:rPr>
              <a:t>termasuk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bermanfaat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sbg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sumber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informasi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menyangkut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suatu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kegiatan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maupun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organisasi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Misalnya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berisi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surat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pertemuan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surat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undangan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r>
              <a:rPr lang="en-US" sz="2800" b="1" dirty="0">
                <a:latin typeface="AR CENA" pitchFamily="2" charset="0"/>
              </a:rPr>
              <a:t>2. </a:t>
            </a:r>
            <a:r>
              <a:rPr lang="en-US" sz="2800" b="1" dirty="0" err="1">
                <a:latin typeface="AR CENA" pitchFamily="2" charset="0"/>
              </a:rPr>
              <a:t>Sebagai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sumber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yuridis</a:t>
            </a:r>
            <a:r>
              <a:rPr lang="en-US" sz="2800" b="1" dirty="0">
                <a:latin typeface="AR CENA" pitchFamily="2" charset="0"/>
              </a:rPr>
              <a:t> </a:t>
            </a:r>
            <a:endParaRPr lang="en-US" sz="2800" dirty="0">
              <a:latin typeface="AR CENA" pitchFamily="2" charset="0"/>
            </a:endParaRPr>
          </a:p>
          <a:p>
            <a:r>
              <a:rPr lang="en-US" sz="2800" dirty="0" err="1">
                <a:latin typeface="AR CENA" pitchFamily="2" charset="0"/>
              </a:rPr>
              <a:t>Sumber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yuridis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diartikan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sebagai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sumber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hukum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bermanfaat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sebagai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sumber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yuridis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karena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menjelaskan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kewajiban</a:t>
            </a:r>
            <a:r>
              <a:rPr lang="en-US" sz="2800" dirty="0">
                <a:latin typeface="AR CENA" pitchFamily="2" charset="0"/>
              </a:rPr>
              <a:t> yang </a:t>
            </a:r>
            <a:r>
              <a:rPr lang="en-US" sz="2800" dirty="0" err="1">
                <a:latin typeface="AR CENA" pitchFamily="2" charset="0"/>
              </a:rPr>
              <a:t>harus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dilakukan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oleh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pihak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bersangkutan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Misalnya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surat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perjanjian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hutang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piutang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surat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perjanjian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kerja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sebagainya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0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1800" dirty="0" err="1" smtClean="0">
                <a:latin typeface="AR CENA" pitchFamily="2" charset="0"/>
              </a:rPr>
              <a:t>Lanjutan</a:t>
            </a:r>
            <a:r>
              <a:rPr lang="en-US" sz="1800" dirty="0" smtClean="0">
                <a:latin typeface="AR CENA" pitchFamily="2" charset="0"/>
              </a:rPr>
              <a:t> </a:t>
            </a:r>
            <a:endParaRPr lang="en-US" sz="18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9685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sz="2800" b="1" dirty="0" err="1">
                <a:latin typeface="AR CENA" pitchFamily="2" charset="0"/>
              </a:rPr>
              <a:t>Sebagai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sumber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sejarah</a:t>
            </a:r>
            <a:r>
              <a:rPr lang="en-US" sz="2800" b="1" dirty="0">
                <a:latin typeface="AR CENA" pitchFamily="2" charset="0"/>
              </a:rPr>
              <a:t> </a:t>
            </a:r>
            <a:endParaRPr lang="en-US" sz="2800" dirty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    </a:t>
            </a:r>
            <a:r>
              <a:rPr lang="en-US" sz="2800" dirty="0" err="1" smtClean="0">
                <a:latin typeface="AR CENA" pitchFamily="2" charset="0"/>
              </a:rPr>
              <a:t>Sejarah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kajian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tentang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masa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lampau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khususnya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berkaitan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>
                <a:latin typeface="AR CENA" pitchFamily="2" charset="0"/>
              </a:rPr>
              <a:t>manusia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menjadi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sumber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sejarah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harus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dilestarikan</a:t>
            </a:r>
            <a:r>
              <a:rPr lang="en-US" sz="2800" dirty="0">
                <a:latin typeface="AR CENA" pitchFamily="2" charset="0"/>
              </a:rPr>
              <a:t>,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diabadikan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baik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Misalnya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surat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serah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terima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jabatan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sejarah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terbentuknya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sebuah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perusahaan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pPr marL="0" indent="0">
              <a:buNone/>
            </a:pPr>
            <a:r>
              <a:rPr lang="en-US" sz="2800" b="1" dirty="0">
                <a:latin typeface="AR CENA" pitchFamily="2" charset="0"/>
              </a:rPr>
              <a:t>4. </a:t>
            </a:r>
            <a:r>
              <a:rPr lang="en-US" sz="2800" b="1" dirty="0" err="1">
                <a:latin typeface="AR CENA" pitchFamily="2" charset="0"/>
              </a:rPr>
              <a:t>Sebagai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sumber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ilmu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pengetahuan</a:t>
            </a:r>
            <a:r>
              <a:rPr lang="en-US" sz="2800" b="1" dirty="0">
                <a:latin typeface="AR CENA" pitchFamily="2" charset="0"/>
              </a:rPr>
              <a:t> </a:t>
            </a:r>
            <a:endParaRPr lang="en-US" sz="2800" dirty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    </a:t>
            </a:r>
            <a:r>
              <a:rPr lang="en-US" sz="2800" dirty="0" err="1" smtClean="0">
                <a:latin typeface="AR CENA" pitchFamily="2" charset="0"/>
              </a:rPr>
              <a:t>Ilmu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pengetahuan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usaha-usaha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sadar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utk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menyelidiki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menemukan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dan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meningkatkan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pemahaman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manusia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dari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berbagai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segi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kenyataan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    </a:t>
            </a:r>
            <a:r>
              <a:rPr lang="en-US" sz="2800" dirty="0" err="1">
                <a:latin typeface="AR CENA" pitchFamily="2" charset="0"/>
              </a:rPr>
              <a:t>alam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manusia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Segi-segi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dibatasi</a:t>
            </a:r>
            <a:r>
              <a:rPr lang="en-US" sz="2800" dirty="0">
                <a:latin typeface="AR CENA" pitchFamily="2" charset="0"/>
              </a:rPr>
              <a:t> agar </a:t>
            </a:r>
            <a:r>
              <a:rPr lang="en-US" sz="2800" dirty="0" err="1">
                <a:latin typeface="AR CENA" pitchFamily="2" charset="0"/>
              </a:rPr>
              <a:t>dihasilkan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rumusan</a:t>
            </a:r>
            <a:r>
              <a:rPr lang="en-US" sz="2800" dirty="0">
                <a:latin typeface="AR CENA" pitchFamily="2" charset="0"/>
              </a:rPr>
              <a:t> yang </a:t>
            </a:r>
            <a:r>
              <a:rPr lang="en-US" sz="2800" dirty="0" err="1">
                <a:latin typeface="AR CENA" pitchFamily="2" charset="0"/>
              </a:rPr>
              <a:t>pasti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juga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berisi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ttg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ilmu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pengetahuan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harus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bila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sewaktu-waktu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dibutuhkan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Misalnya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karya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penelitian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laporan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hasil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uji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coba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5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936435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latin typeface="AR CENA" pitchFamily="2" charset="0"/>
              </a:rPr>
              <a:t>lanjutan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19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latin typeface="AR CENA" pitchFamily="2" charset="0"/>
              </a:rPr>
              <a:t>3. </a:t>
            </a:r>
            <a:r>
              <a:rPr lang="en-US" sz="2800" b="1" dirty="0" err="1">
                <a:latin typeface="AR CENA" pitchFamily="2" charset="0"/>
              </a:rPr>
              <a:t>Menjaga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 smtClean="0">
                <a:latin typeface="AR CENA" pitchFamily="2" charset="0"/>
              </a:rPr>
              <a:t>kelestarian</a:t>
            </a:r>
            <a:r>
              <a:rPr lang="en-US" sz="2800" b="1" dirty="0" smtClean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biasanya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tidak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berupa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berkas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barang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tetapi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juga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barang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unik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mengandung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nilai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sejarah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sehingga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perlu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dijaga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disimpan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baik</a:t>
            </a:r>
            <a:r>
              <a:rPr lang="en-US" sz="2800" dirty="0">
                <a:latin typeface="AR CENA" pitchFamily="2" charset="0"/>
              </a:rPr>
              <a:t>. Hal </a:t>
            </a:r>
            <a:r>
              <a:rPr lang="en-US" sz="2800" dirty="0" err="1">
                <a:latin typeface="AR CENA" pitchFamily="2" charset="0"/>
              </a:rPr>
              <a:t>inilah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membuat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memiliki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tujuan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utk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menjaga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kelestarian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sehingga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barang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benda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bersejarah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bisa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menjadi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pelajaran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bagi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generasi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selanjutnya</a:t>
            </a:r>
            <a:r>
              <a:rPr lang="en-US" sz="2800" dirty="0" smtClean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latin typeface="AR CENA" pitchFamily="2" charset="0"/>
              </a:rPr>
              <a:t>4. </a:t>
            </a:r>
            <a:r>
              <a:rPr lang="en-US" sz="2800" b="1" dirty="0" err="1">
                <a:latin typeface="AR CENA" pitchFamily="2" charset="0"/>
              </a:rPr>
              <a:t>Menjaga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arsip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tetap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baik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dan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 smtClean="0">
                <a:latin typeface="AR CENA" pitchFamily="2" charset="0"/>
              </a:rPr>
              <a:t>aman</a:t>
            </a:r>
            <a:r>
              <a:rPr lang="en-US" sz="2800" b="1" dirty="0" smtClean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juga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bertujuan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utk</a:t>
            </a:r>
            <a:r>
              <a:rPr lang="en-US" sz="2800" dirty="0" smtClean="0">
                <a:latin typeface="AR CENA" pitchFamily="2" charset="0"/>
              </a:rPr>
              <a:t>  </a:t>
            </a:r>
            <a:r>
              <a:rPr lang="en-US" sz="2800" dirty="0" err="1">
                <a:latin typeface="AR CENA" pitchFamily="2" charset="0"/>
              </a:rPr>
              <a:t>menyimpan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</a:t>
            </a:r>
            <a:r>
              <a:rPr lang="en-US" sz="2800" dirty="0" err="1" smtClean="0">
                <a:latin typeface="AR CENA" pitchFamily="2" charset="0"/>
              </a:rPr>
              <a:t>berkas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barang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dgn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baik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aman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teratur</a:t>
            </a:r>
            <a:r>
              <a:rPr lang="en-US" sz="2800" dirty="0">
                <a:latin typeface="AR CENA" pitchFamily="2" charset="0"/>
              </a:rPr>
              <a:t>. Hal </a:t>
            </a:r>
            <a:r>
              <a:rPr lang="en-US" sz="2800" dirty="0" err="1">
                <a:latin typeface="AR CENA" pitchFamily="2" charset="0"/>
              </a:rPr>
              <a:t>ini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dila</a:t>
            </a:r>
            <a:r>
              <a:rPr lang="en-US" sz="2800" dirty="0" smtClean="0">
                <a:latin typeface="AR CENA" pitchFamily="2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</a:t>
            </a:r>
            <a:r>
              <a:rPr lang="en-US" sz="2800" dirty="0" err="1" smtClean="0">
                <a:latin typeface="AR CENA" pitchFamily="2" charset="0"/>
              </a:rPr>
              <a:t>kukan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utk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mencegah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kerusakan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bila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sewaktu-waktu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tersebut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</a:t>
            </a:r>
            <a:r>
              <a:rPr lang="en-US" sz="2800" dirty="0" err="1" smtClean="0">
                <a:latin typeface="AR CENA" pitchFamily="2" charset="0"/>
              </a:rPr>
              <a:t>dibutuhkan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latin typeface="AR CENA" pitchFamily="2" charset="0"/>
              </a:rPr>
              <a:t>5. </a:t>
            </a:r>
            <a:r>
              <a:rPr lang="en-US" sz="2800" b="1" dirty="0" err="1">
                <a:latin typeface="AR CENA" pitchFamily="2" charset="0"/>
              </a:rPr>
              <a:t>Mempermudah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pencarian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 smtClean="0">
                <a:latin typeface="AR CENA" pitchFamily="2" charset="0"/>
              </a:rPr>
              <a:t>arsip</a:t>
            </a:r>
            <a:r>
              <a:rPr lang="en-US" sz="2800" b="1" dirty="0" smtClean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Bila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menyimpan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berkas-berkas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barang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benda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dl </a:t>
            </a:r>
            <a:r>
              <a:rPr lang="en-US" sz="2800" dirty="0" err="1" smtClean="0">
                <a:latin typeface="AR CENA" pitchFamily="2" charset="0"/>
              </a:rPr>
              <a:t>satu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Maka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Anda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lebih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mudah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mencarinya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jika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sewaktu-waktu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membutuhkan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berkas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barang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benda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penting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tersebut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Jadi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pastikan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>
                <a:latin typeface="AR CENA" pitchFamily="2" charset="0"/>
              </a:rPr>
              <a:t>pula </a:t>
            </a:r>
            <a:r>
              <a:rPr lang="en-US" sz="2800" dirty="0" err="1">
                <a:latin typeface="AR CENA" pitchFamily="2" charset="0"/>
              </a:rPr>
              <a:t>tempat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penyimpanan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di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satu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tempat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sama</a:t>
            </a:r>
            <a:r>
              <a:rPr lang="en-US" sz="2800" dirty="0">
                <a:latin typeface="AR CENA" pitchFamily="2" charset="0"/>
              </a:rPr>
              <a:t>. Hal </a:t>
            </a:r>
            <a:r>
              <a:rPr lang="en-US" sz="2800" dirty="0" err="1" smtClean="0">
                <a:latin typeface="AR CENA" pitchFamily="2" charset="0"/>
              </a:rPr>
              <a:t>inilah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yg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membuat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memiliki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tujuan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utk</a:t>
            </a:r>
            <a:r>
              <a:rPr lang="en-US" sz="2800" dirty="0" smtClean="0">
                <a:latin typeface="AR CENA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mempermudah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pencarian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.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6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1800" dirty="0" err="1" smtClean="0">
                <a:latin typeface="AR CENA" pitchFamily="2" charset="0"/>
              </a:rPr>
              <a:t>lanjutan</a:t>
            </a:r>
            <a:endParaRPr lang="en-US" sz="18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7"/>
            <a:ext cx="9144000" cy="508518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6. </a:t>
            </a:r>
            <a:r>
              <a:rPr lang="en-US" sz="2800" b="1" dirty="0" err="1">
                <a:latin typeface="AR CENA" pitchFamily="2" charset="0"/>
              </a:rPr>
              <a:t>Menjaga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arsip-arsip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 smtClean="0">
                <a:latin typeface="AR CENA" pitchFamily="2" charset="0"/>
              </a:rPr>
              <a:t>penting</a:t>
            </a:r>
            <a:r>
              <a:rPr lang="en-US" sz="2800" b="1" dirty="0" smtClean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juga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bertujuan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untuk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menjaga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berkas-berkas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barang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bendang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 yang </a:t>
            </a:r>
            <a:r>
              <a:rPr lang="en-US" sz="2800" dirty="0" err="1">
                <a:latin typeface="AR CENA" pitchFamily="2" charset="0"/>
              </a:rPr>
              <a:t>mungkin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harus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dipertanggungjawabkan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depannya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dilestarikan</a:t>
            </a:r>
            <a:r>
              <a:rPr lang="en-US" sz="2800" dirty="0">
                <a:latin typeface="AR CENA" pitchFamily="2" charset="0"/>
              </a:rPr>
              <a:t>. </a:t>
            </a:r>
            <a:r>
              <a:rPr lang="en-US" sz="2800" dirty="0" err="1">
                <a:latin typeface="AR CENA" pitchFamily="2" charset="0"/>
              </a:rPr>
              <a:t>Karena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itulah</a:t>
            </a:r>
            <a:r>
              <a:rPr lang="en-US" sz="2800" dirty="0" smtClean="0">
                <a:latin typeface="AR CENA" pitchFamily="2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>
                <a:latin typeface="AR CENA" pitchFamily="2" charset="0"/>
              </a:rPr>
              <a:t>pengarsipan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juga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bertujuan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untuk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menjaga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pertanggungjawaban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perencanaan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pelaksanaan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penyelenggaraan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kegiatan</a:t>
            </a:r>
            <a:r>
              <a:rPr lang="en-US" sz="2800" dirty="0" smtClean="0">
                <a:latin typeface="AR CENA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kemasyarakatan</a:t>
            </a:r>
            <a:r>
              <a:rPr lang="en-US" sz="2800" dirty="0" smtClean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latin typeface="AR CENA" pitchFamily="2" charset="0"/>
              </a:rPr>
              <a:t>7. </a:t>
            </a:r>
            <a:r>
              <a:rPr lang="en-US" sz="2800" b="1" dirty="0" err="1">
                <a:latin typeface="AR CENA" pitchFamily="2" charset="0"/>
              </a:rPr>
              <a:t>Menghemat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waktu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>
                <a:latin typeface="AR CENA" pitchFamily="2" charset="0"/>
              </a:rPr>
              <a:t>dan</a:t>
            </a:r>
            <a:r>
              <a:rPr lang="en-US" sz="2800" b="1" dirty="0">
                <a:latin typeface="AR CENA" pitchFamily="2" charset="0"/>
              </a:rPr>
              <a:t> </a:t>
            </a:r>
            <a:r>
              <a:rPr lang="en-US" sz="2800" b="1" dirty="0" err="1" smtClean="0">
                <a:latin typeface="AR CENA" pitchFamily="2" charset="0"/>
              </a:rPr>
              <a:t>tenaga</a:t>
            </a:r>
            <a:r>
              <a:rPr lang="en-US" sz="2800" b="1" dirty="0" smtClean="0">
                <a:latin typeface="AR CENA" pitchFamily="2" charset="0"/>
              </a:rPr>
              <a:t>, </a:t>
            </a:r>
            <a:r>
              <a:rPr lang="en-US" sz="2800" dirty="0" err="1" smtClean="0">
                <a:latin typeface="AR CENA" pitchFamily="2" charset="0"/>
              </a:rPr>
              <a:t>Anda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akan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lebih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cepat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mencari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berkas</a:t>
            </a:r>
            <a:r>
              <a:rPr lang="en-US" sz="2800" dirty="0" smtClean="0">
                <a:latin typeface="AR CENA" pitchFamily="2" charset="0"/>
              </a:rPr>
              <a:t>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berkas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barang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benda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penting</a:t>
            </a:r>
            <a:r>
              <a:rPr lang="en-US" sz="2800" dirty="0">
                <a:latin typeface="AR CENA" pitchFamily="2" charset="0"/>
              </a:rPr>
              <a:t>, </a:t>
            </a:r>
            <a:r>
              <a:rPr lang="en-US" sz="2800" dirty="0" err="1">
                <a:latin typeface="AR CENA" pitchFamily="2" charset="0"/>
              </a:rPr>
              <a:t>bila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menyimpannya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dlm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satu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.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Hal </a:t>
            </a:r>
            <a:r>
              <a:rPr lang="en-US" sz="2800" dirty="0" err="1">
                <a:latin typeface="AR CENA" pitchFamily="2" charset="0"/>
              </a:rPr>
              <a:t>ini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juga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bertujuan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untuk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menghindari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pemborosan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tenaga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dan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</a:t>
            </a:r>
            <a:r>
              <a:rPr lang="en-US" sz="2800" dirty="0" err="1" smtClean="0">
                <a:latin typeface="AR CENA" pitchFamily="2" charset="0"/>
              </a:rPr>
              <a:t>waktu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dalam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pencarian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yang </a:t>
            </a:r>
            <a:r>
              <a:rPr lang="en-US" sz="2800" dirty="0" err="1">
                <a:latin typeface="AR CENA" pitchFamily="2" charset="0"/>
              </a:rPr>
              <a:t>dibutuhkan</a:t>
            </a:r>
            <a:endParaRPr lang="en-US" sz="2800" dirty="0">
              <a:latin typeface="AR CENA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8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/>
          <a:lstStyle/>
          <a:p>
            <a:pPr algn="ctr"/>
            <a:r>
              <a:rPr lang="en-US" dirty="0" smtClean="0">
                <a:latin typeface="AR CENA" pitchFamily="2" charset="0"/>
              </a:rPr>
              <a:t>JENIS ARSIP</a:t>
            </a:r>
            <a:endParaRPr lang="en-US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32859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Dari media yang </a:t>
            </a:r>
            <a:r>
              <a:rPr lang="en-US" sz="2800" dirty="0" err="1" smtClean="0">
                <a:latin typeface="AR CENA" pitchFamily="2" charset="0"/>
              </a:rPr>
              <a:t>dihgunakan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dpt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digolongka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menjadi</a:t>
            </a:r>
            <a:r>
              <a:rPr lang="en-US" sz="2800" dirty="0" smtClean="0">
                <a:latin typeface="AR CENA" pitchFamily="2" charset="0"/>
              </a:rPr>
              <a:t> 2 :</a:t>
            </a:r>
          </a:p>
          <a:p>
            <a:endParaRPr lang="en-US" sz="2800" dirty="0">
              <a:latin typeface="AR CENA" pitchFamily="2" charset="0"/>
            </a:endParaRPr>
          </a:p>
          <a:p>
            <a:pPr marL="514350" indent="-514350">
              <a:buAutoNum type="arabicPeriod"/>
            </a:pP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Konvensional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yang </a:t>
            </a:r>
            <a:r>
              <a:rPr lang="en-US" sz="2800" dirty="0" err="1">
                <a:latin typeface="AR CENA" pitchFamily="2" charset="0"/>
              </a:rPr>
              <a:t>untuk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informasinya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tercatat</a:t>
            </a:r>
            <a:r>
              <a:rPr lang="en-US" sz="2800" dirty="0">
                <a:latin typeface="AR CENA" pitchFamily="2" charset="0"/>
              </a:rPr>
              <a:t> di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 media </a:t>
            </a:r>
            <a:r>
              <a:rPr lang="en-US" sz="2800" dirty="0" err="1">
                <a:latin typeface="AR CENA" pitchFamily="2" charset="0"/>
              </a:rPr>
              <a:t>kertas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berupa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tulisan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tangan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atau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ketikan</a:t>
            </a:r>
            <a:r>
              <a:rPr lang="en-US" sz="2800" dirty="0">
                <a:latin typeface="AR CENA" pitchFamily="2" charset="0"/>
              </a:rPr>
              <a:t>.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 CENA" pitchFamily="2" charset="0"/>
              </a:rPr>
              <a:t>2. 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Media  </a:t>
            </a:r>
            <a:r>
              <a:rPr lang="en-US" sz="2800" dirty="0" err="1">
                <a:latin typeface="AR CENA" pitchFamily="2" charset="0"/>
              </a:rPr>
              <a:t>Baru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adalah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arsip</a:t>
            </a:r>
            <a:r>
              <a:rPr lang="en-US" sz="2800" dirty="0">
                <a:latin typeface="AR CENA" pitchFamily="2" charset="0"/>
              </a:rPr>
              <a:t> yang </a:t>
            </a:r>
            <a:r>
              <a:rPr lang="en-US" sz="2800" dirty="0" err="1">
                <a:latin typeface="AR CENA" pitchFamily="2" charset="0"/>
              </a:rPr>
              <a:t>informasinya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direkam</a:t>
            </a: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err="1">
                <a:latin typeface="AR CENA" pitchFamily="2" charset="0"/>
              </a:rPr>
              <a:t>dalam</a:t>
            </a:r>
            <a:r>
              <a:rPr lang="en-US" sz="2800" dirty="0">
                <a:latin typeface="AR CENA" pitchFamily="2" charset="0"/>
              </a:rPr>
              <a:t> </a:t>
            </a:r>
            <a:endParaRPr lang="en-US" sz="28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2800" dirty="0">
                <a:latin typeface="AR CENA" pitchFamily="2" charset="0"/>
              </a:rPr>
              <a:t> </a:t>
            </a:r>
            <a:r>
              <a:rPr lang="en-US" sz="2800" dirty="0" smtClean="0">
                <a:latin typeface="AR CENA" pitchFamily="2" charset="0"/>
              </a:rPr>
              <a:t>    media </a:t>
            </a:r>
            <a:r>
              <a:rPr lang="en-US" sz="2800" dirty="0" err="1">
                <a:latin typeface="AR CENA" pitchFamily="2" charset="0"/>
              </a:rPr>
              <a:t>magnetik</a:t>
            </a:r>
            <a:r>
              <a:rPr lang="en-US" sz="2800" dirty="0">
                <a:latin typeface="AR CENA" pitchFamily="2" charset="0"/>
              </a:rPr>
              <a:t>. </a:t>
            </a:r>
            <a:endParaRPr lang="en-US" sz="2800" dirty="0" smtClean="0">
              <a:latin typeface="AR CENA" pitchFamily="2" charset="0"/>
            </a:endParaRPr>
          </a:p>
          <a:p>
            <a:pPr marL="0" indent="0" algn="ctr">
              <a:buNone/>
            </a:pPr>
            <a:endParaRPr lang="en-US" sz="2800" dirty="0" smtClean="0">
              <a:latin typeface="AR CENA" pitchFamily="2" charset="0"/>
            </a:endParaRPr>
          </a:p>
          <a:p>
            <a:pPr marL="0" indent="0" algn="ctr">
              <a:buNone/>
            </a:pPr>
            <a:r>
              <a:rPr lang="en-US" sz="2800" dirty="0" err="1" smtClean="0">
                <a:latin typeface="AR CENA" pitchFamily="2" charset="0"/>
              </a:rPr>
              <a:t>Kelebihan</a:t>
            </a:r>
            <a:r>
              <a:rPr lang="en-US" sz="2800" dirty="0" smtClean="0">
                <a:latin typeface="AR CENA" pitchFamily="2" charset="0"/>
              </a:rPr>
              <a:t> &amp; </a:t>
            </a:r>
            <a:r>
              <a:rPr lang="en-US" sz="2800" dirty="0" err="1" smtClean="0">
                <a:latin typeface="AR CENA" pitchFamily="2" charset="0"/>
              </a:rPr>
              <a:t>kekurangan</a:t>
            </a:r>
            <a:r>
              <a:rPr lang="en-US" sz="2800" dirty="0" smtClean="0">
                <a:latin typeface="AR CENA" pitchFamily="2" charset="0"/>
              </a:rPr>
              <a:t> 2 </a:t>
            </a:r>
            <a:r>
              <a:rPr lang="en-US" sz="2800" dirty="0" err="1" smtClean="0">
                <a:latin typeface="AR CENA" pitchFamily="2" charset="0"/>
              </a:rPr>
              <a:t>jenis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arsip</a:t>
            </a: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ini</a:t>
            </a:r>
            <a:endParaRPr lang="en-US" sz="2800" dirty="0" smtClean="0">
              <a:latin typeface="AR CENA" pitchFamily="2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 CENA" pitchFamily="2" charset="0"/>
              </a:rPr>
              <a:t> </a:t>
            </a:r>
            <a:r>
              <a:rPr lang="en-US" sz="2800" dirty="0" err="1" smtClean="0">
                <a:latin typeface="AR CENA" pitchFamily="2" charset="0"/>
              </a:rPr>
              <a:t>Braintorming</a:t>
            </a:r>
            <a:r>
              <a:rPr lang="en-US" sz="2800" dirty="0" smtClean="0">
                <a:latin typeface="AR CENA" pitchFamily="2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16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864427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latin typeface="AR CENA" pitchFamily="2" charset="0"/>
              </a:rPr>
              <a:t>Lanjutan</a:t>
            </a:r>
            <a:endParaRPr lang="en-US" sz="32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AR CENA" pitchFamily="2" charset="0"/>
              </a:rPr>
              <a:t>Dari </a:t>
            </a:r>
            <a:r>
              <a:rPr lang="en-US" sz="3200" dirty="0" err="1" smtClean="0">
                <a:latin typeface="AR CENA" pitchFamily="2" charset="0"/>
              </a:rPr>
              <a:t>upaya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pengaanannya</a:t>
            </a:r>
            <a:r>
              <a:rPr lang="en-US" sz="3200" dirty="0" smtClean="0">
                <a:latin typeface="AR CENA" pitchFamily="2" charset="0"/>
              </a:rPr>
              <a:t> &amp; </a:t>
            </a:r>
            <a:r>
              <a:rPr lang="en-US" sz="3200" dirty="0" err="1" smtClean="0">
                <a:latin typeface="AR CENA" pitchFamily="2" charset="0"/>
              </a:rPr>
              <a:t>keselamatannya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arsip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dibedakan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menjadi</a:t>
            </a:r>
            <a:r>
              <a:rPr lang="en-US" sz="3200" dirty="0" smtClean="0">
                <a:latin typeface="AR CENA" pitchFamily="2" charset="0"/>
              </a:rPr>
              <a:t>  : </a:t>
            </a:r>
          </a:p>
          <a:p>
            <a:pPr marL="457200" indent="-457200">
              <a:buAutoNum type="alphaLcPeriod"/>
            </a:pPr>
            <a:r>
              <a:rPr lang="en-US" sz="3200" dirty="0" err="1" smtClean="0">
                <a:latin typeface="AR CENA" pitchFamily="2" charset="0"/>
              </a:rPr>
              <a:t>Arsip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terjaga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adalah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negara</a:t>
            </a:r>
            <a:r>
              <a:rPr lang="en-US" sz="3200" dirty="0">
                <a:latin typeface="AR CENA" pitchFamily="2" charset="0"/>
              </a:rPr>
              <a:t> yang </a:t>
            </a:r>
            <a:r>
              <a:rPr lang="en-US" sz="3200" dirty="0" err="1">
                <a:latin typeface="AR CENA" pitchFamily="2" charset="0"/>
              </a:rPr>
              <a:t>berkaitan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dengankeberadaan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kelangsungan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hidup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bangsa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dan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negarayang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harus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dijaga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keutuhan</a:t>
            </a:r>
            <a:r>
              <a:rPr lang="en-US" sz="3200" dirty="0">
                <a:latin typeface="AR CENA" pitchFamily="2" charset="0"/>
              </a:rPr>
              <a:t>, </a:t>
            </a:r>
            <a:r>
              <a:rPr lang="en-US" sz="3200" dirty="0" err="1">
                <a:latin typeface="AR CENA" pitchFamily="2" charset="0"/>
              </a:rPr>
              <a:t>keamanan</a:t>
            </a:r>
            <a:r>
              <a:rPr lang="en-US" sz="3200" dirty="0">
                <a:latin typeface="AR CENA" pitchFamily="2" charset="0"/>
              </a:rPr>
              <a:t>, </a:t>
            </a:r>
            <a:r>
              <a:rPr lang="en-US" sz="3200" dirty="0" err="1" smtClean="0">
                <a:latin typeface="AR CENA" pitchFamily="2" charset="0"/>
              </a:rPr>
              <a:t>dan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keselamatannya</a:t>
            </a:r>
            <a:r>
              <a:rPr lang="en-US" sz="3200" dirty="0" smtClean="0">
                <a:latin typeface="AR CENA" pitchFamily="2" charset="0"/>
              </a:rPr>
              <a:t>.</a:t>
            </a:r>
          </a:p>
          <a:p>
            <a:pPr marL="457200" indent="-457200">
              <a:buAutoNum type="alphaLcPeriod"/>
            </a:pPr>
            <a:r>
              <a:rPr lang="en-US" sz="3200" dirty="0" err="1" smtClean="0">
                <a:latin typeface="AR CENA" pitchFamily="2" charset="0"/>
              </a:rPr>
              <a:t>Arsip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umum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adalah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sz="3200" dirty="0">
                <a:latin typeface="AR CENA" pitchFamily="2" charset="0"/>
              </a:rPr>
              <a:t> yang </a:t>
            </a:r>
            <a:r>
              <a:rPr lang="en-US" sz="3200" dirty="0" err="1">
                <a:latin typeface="AR CENA" pitchFamily="2" charset="0"/>
              </a:rPr>
              <a:t>tidak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termasuk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dalam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 smtClean="0">
                <a:latin typeface="AR CENA" pitchFamily="2" charset="0"/>
              </a:rPr>
              <a:t>kategori</a:t>
            </a:r>
            <a:r>
              <a:rPr lang="en-US" sz="3200" dirty="0" smtClean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arsip</a:t>
            </a:r>
            <a:r>
              <a:rPr lang="en-US" sz="3200" dirty="0">
                <a:latin typeface="AR CENA" pitchFamily="2" charset="0"/>
              </a:rPr>
              <a:t> </a:t>
            </a:r>
            <a:r>
              <a:rPr lang="en-US" sz="3200" dirty="0" err="1">
                <a:latin typeface="AR CENA" pitchFamily="2" charset="0"/>
              </a:rPr>
              <a:t>terjaga</a:t>
            </a:r>
            <a:r>
              <a:rPr lang="en-US" sz="3200" dirty="0">
                <a:latin typeface="AR CEN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9808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476673"/>
            <a:ext cx="6457950" cy="11521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3" y="1751674"/>
            <a:ext cx="9144000" cy="5085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AR CENA" pitchFamily="2" charset="0"/>
              </a:rPr>
              <a:t>Berdasar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tingkat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&amp; </a:t>
            </a:r>
            <a:r>
              <a:rPr lang="en-US" sz="2400" dirty="0" err="1" smtClean="0">
                <a:latin typeface="AR CENA" pitchFamily="2" charset="0"/>
              </a:rPr>
              <a:t>gol</a:t>
            </a:r>
            <a:r>
              <a:rPr lang="en-US" sz="2400" dirty="0" smtClean="0">
                <a:latin typeface="AR CENA" pitchFamily="2" charset="0"/>
              </a:rPr>
              <a:t>. </a:t>
            </a:r>
            <a:r>
              <a:rPr lang="en-US" sz="2400" dirty="0" err="1" smtClean="0">
                <a:latin typeface="AR CENA" pitchFamily="2" charset="0"/>
              </a:rPr>
              <a:t>menurut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fungsi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&amp; </a:t>
            </a:r>
            <a:r>
              <a:rPr lang="en-US" sz="2400" dirty="0" err="1">
                <a:latin typeface="AR CENA" pitchFamily="2" charset="0"/>
              </a:rPr>
              <a:t>kegunaannya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dibedakan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>
                <a:latin typeface="AR CENA" pitchFamily="2" charset="0"/>
              </a:rPr>
              <a:t>2 </a:t>
            </a:r>
            <a:r>
              <a:rPr lang="en-US" sz="2400" dirty="0" smtClean="0">
                <a:latin typeface="AR CENA" pitchFamily="2" charset="0"/>
              </a:rPr>
              <a:t>:  </a:t>
            </a:r>
          </a:p>
          <a:p>
            <a:pPr marL="457200" indent="-457200">
              <a:buAutoNum type="arabicPeriod"/>
            </a:pPr>
            <a:r>
              <a:rPr lang="en-US" sz="2400" dirty="0" err="1" smtClean="0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dinamis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dinamis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adalah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yang </a:t>
            </a:r>
            <a:r>
              <a:rPr lang="en-US" sz="2400" dirty="0" err="1">
                <a:latin typeface="AR CENA" pitchFamily="2" charset="0"/>
              </a:rPr>
              <a:t>digunakan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secara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langsung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dalam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kegiatan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pencipta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disimpan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selama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jangka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waktu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tertentu</a:t>
            </a:r>
            <a:r>
              <a:rPr lang="en-US" sz="2400" dirty="0">
                <a:latin typeface="AR CENA" pitchFamily="2" charset="0"/>
              </a:rPr>
              <a:t>.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dinamis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dibagi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lagi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kedalam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2 </a:t>
            </a:r>
            <a:r>
              <a:rPr lang="en-US" sz="2400" dirty="0" err="1">
                <a:latin typeface="AR CENA" pitchFamily="2" charset="0"/>
              </a:rPr>
              <a:t>macam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yaitu</a:t>
            </a:r>
            <a:r>
              <a:rPr lang="en-US" sz="2400" dirty="0">
                <a:latin typeface="AR CENA" pitchFamily="2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>
                <a:latin typeface="AR CENA" pitchFamily="2" charset="0"/>
              </a:rPr>
              <a:t>      a. </a:t>
            </a:r>
            <a:r>
              <a:rPr lang="en-US" sz="2400" dirty="0" err="1" smtClean="0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aktif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adalah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 yang </a:t>
            </a:r>
            <a:r>
              <a:rPr lang="en-US" sz="2400" dirty="0" err="1">
                <a:latin typeface="AR CENA" pitchFamily="2" charset="0"/>
              </a:rPr>
              <a:t>frekuensi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penggunaannya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tinggi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dan</a:t>
            </a:r>
            <a:r>
              <a:rPr lang="en-US" sz="2400" dirty="0">
                <a:latin typeface="AR CENA" pitchFamily="2" charset="0"/>
              </a:rPr>
              <a:t>/</a:t>
            </a:r>
            <a:r>
              <a:rPr lang="en-US" sz="2400" dirty="0" err="1">
                <a:latin typeface="AR CENA" pitchFamily="2" charset="0"/>
              </a:rPr>
              <a:t>atau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terus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     </a:t>
            </a:r>
            <a:r>
              <a:rPr lang="en-US" sz="2400" dirty="0" err="1" smtClean="0">
                <a:latin typeface="AR CENA" pitchFamily="2" charset="0"/>
              </a:rPr>
              <a:t>menerus</a:t>
            </a:r>
            <a:r>
              <a:rPr lang="en-US" sz="2400" dirty="0" smtClean="0">
                <a:latin typeface="AR CENA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>
                <a:latin typeface="AR CENA" pitchFamily="2" charset="0"/>
              </a:rPr>
              <a:t>      b.  </a:t>
            </a:r>
            <a:r>
              <a:rPr lang="en-US" sz="2400" dirty="0" err="1" smtClean="0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inaktif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adalah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yang </a:t>
            </a:r>
            <a:r>
              <a:rPr lang="en-US" sz="2400" dirty="0" err="1">
                <a:latin typeface="AR CENA" pitchFamily="2" charset="0"/>
              </a:rPr>
              <a:t>jarang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sekali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dipergunakan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dalam</a:t>
            </a:r>
            <a:r>
              <a:rPr lang="en-US" sz="2400" dirty="0">
                <a:latin typeface="AR CENA" pitchFamily="2" charset="0"/>
              </a:rPr>
              <a:t> proses 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     </a:t>
            </a:r>
            <a:r>
              <a:rPr lang="en-US" sz="2400" dirty="0" err="1" smtClean="0">
                <a:latin typeface="AR CENA" pitchFamily="2" charset="0"/>
              </a:rPr>
              <a:t>pekerjaan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sehari-hari</a:t>
            </a:r>
            <a:r>
              <a:rPr lang="en-US" sz="2400" dirty="0" smtClean="0">
                <a:latin typeface="AR CENA" pitchFamily="2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>
                <a:latin typeface="AR CENA" pitchFamily="2" charset="0"/>
              </a:rPr>
              <a:t>2</a:t>
            </a:r>
            <a:r>
              <a:rPr lang="en-US" sz="2400" dirty="0">
                <a:latin typeface="AR CENA" pitchFamily="2" charset="0"/>
              </a:rPr>
              <a:t>.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statis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adalah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arsip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yg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dihasilkan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oleh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pencipta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arsip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karena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memiliki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nilai</a:t>
            </a:r>
            <a:r>
              <a:rPr lang="en-US" sz="2400" dirty="0">
                <a:latin typeface="AR CENA" pitchFamily="2" charset="0"/>
              </a:rPr>
              <a:t> 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 smtClean="0">
                <a:latin typeface="AR CENA" pitchFamily="2" charset="0"/>
              </a:rPr>
              <a:t>guna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kesejarahan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telah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habis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retensinya</a:t>
            </a:r>
            <a:r>
              <a:rPr lang="en-US" sz="2400" dirty="0">
                <a:latin typeface="AR CENA" pitchFamily="2" charset="0"/>
              </a:rPr>
              <a:t>, </a:t>
            </a:r>
            <a:r>
              <a:rPr lang="en-US" sz="2400" dirty="0" err="1">
                <a:latin typeface="AR CENA" pitchFamily="2" charset="0"/>
              </a:rPr>
              <a:t>dan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berketerangan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dipermanenkan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yg</a:t>
            </a:r>
            <a:r>
              <a:rPr lang="en-US" sz="2400" dirty="0" smtClean="0">
                <a:latin typeface="AR CENA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 smtClean="0">
                <a:latin typeface="AR CENA" pitchFamily="2" charset="0"/>
              </a:rPr>
              <a:t>telah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diverifikasi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baik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secara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langsung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maupun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>
                <a:latin typeface="AR CENA" pitchFamily="2" charset="0"/>
              </a:rPr>
              <a:t>tidak</a:t>
            </a: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langsung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oleh</a:t>
            </a:r>
            <a:r>
              <a:rPr lang="en-US" sz="2400" dirty="0" smtClean="0">
                <a:latin typeface="AR CENA" pitchFamily="2" charset="0"/>
              </a:rPr>
              <a:t> ANRI </a:t>
            </a:r>
            <a:r>
              <a:rPr lang="en-US" sz="2400" dirty="0" err="1" smtClean="0">
                <a:latin typeface="AR CENA" pitchFamily="2" charset="0"/>
              </a:rPr>
              <a:t>dan</a:t>
            </a:r>
            <a:r>
              <a:rPr lang="en-US" sz="2400" dirty="0" smtClean="0">
                <a:latin typeface="AR CENA" pitchFamily="2" charset="0"/>
              </a:rPr>
              <a:t>/</a:t>
            </a:r>
            <a:r>
              <a:rPr lang="en-US" sz="2400" dirty="0" err="1" smtClean="0">
                <a:latin typeface="AR CENA" pitchFamily="2" charset="0"/>
              </a:rPr>
              <a:t>atau</a:t>
            </a:r>
            <a:endParaRPr lang="en-US" sz="2400" dirty="0" smtClean="0">
              <a:latin typeface="AR CENA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AR CENA" pitchFamily="2" charset="0"/>
              </a:rPr>
              <a:t> </a:t>
            </a:r>
            <a:r>
              <a:rPr lang="en-US" sz="2400" dirty="0" smtClean="0">
                <a:latin typeface="AR CENA" pitchFamily="2" charset="0"/>
              </a:rPr>
              <a:t>   </a:t>
            </a:r>
            <a:r>
              <a:rPr lang="en-US" sz="2400" dirty="0" err="1" smtClean="0">
                <a:latin typeface="AR CENA" pitchFamily="2" charset="0"/>
              </a:rPr>
              <a:t>lembaga</a:t>
            </a:r>
            <a:r>
              <a:rPr lang="en-US" sz="2400" dirty="0" smtClean="0">
                <a:latin typeface="AR CENA" pitchFamily="2" charset="0"/>
              </a:rPr>
              <a:t> </a:t>
            </a:r>
            <a:r>
              <a:rPr lang="en-US" sz="2400" dirty="0" err="1" smtClean="0">
                <a:latin typeface="AR CENA" pitchFamily="2" charset="0"/>
              </a:rPr>
              <a:t>kearsipan</a:t>
            </a:r>
            <a:r>
              <a:rPr lang="en-US" sz="2400" dirty="0">
                <a:latin typeface="AR CEN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038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F0000"/>
                </a:solidFill>
                <a:latin typeface="AR CENA" pitchFamily="2" charset="0"/>
              </a:rPr>
              <a:t>TERIMA KASIH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F0000"/>
                </a:solidFill>
                <a:latin typeface="AR CENA" pitchFamily="2" charset="0"/>
              </a:rPr>
              <a:t>SEMOGA BERMANFAAT</a:t>
            </a:r>
            <a:endParaRPr lang="en-US" sz="5400" dirty="0">
              <a:solidFill>
                <a:srgbClr val="FF0000"/>
              </a:solidFill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154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 CENA" pitchFamily="2" charset="0"/>
              </a:rPr>
              <a:t> </a:t>
            </a:r>
            <a:endParaRPr lang="en-US" sz="2800" dirty="0">
              <a:latin typeface="AR CEN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1800" dirty="0" smtClean="0">
              <a:latin typeface="AR CENA" pitchFamily="2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dirty="0" smtClean="0">
                <a:latin typeface="AR CENA" pitchFamily="2" charset="0"/>
              </a:rPr>
              <a:t>TERSAYAT  TANGAN KARENA PEDANG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dirty="0" smtClean="0">
                <a:latin typeface="AR CENA" pitchFamily="2" charset="0"/>
              </a:rPr>
              <a:t>HARAPAN SEMBUH PASTI ADA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dirty="0" smtClean="0">
                <a:latin typeface="AR CENA" pitchFamily="2" charset="0"/>
              </a:rPr>
              <a:t>TERSAYAT HATI KARENA LIDAH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dirty="0" smtClean="0">
                <a:latin typeface="AR CENA" pitchFamily="2" charset="0"/>
              </a:rPr>
              <a:t>KEMANA OBAT HENDAK DICARI</a:t>
            </a:r>
          </a:p>
          <a:p>
            <a:pPr marL="0" indent="0" algn="ctr">
              <a:buNone/>
            </a:pPr>
            <a:endParaRPr lang="en-US" sz="1000" dirty="0" smtClean="0">
              <a:latin typeface="AR CENA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AR CENA" pitchFamily="2" charset="0"/>
              </a:rPr>
              <a:t>          </a:t>
            </a:r>
            <a:r>
              <a:rPr lang="en-US" sz="2800" dirty="0" smtClean="0">
                <a:latin typeface="AR CENA" pitchFamily="2" charset="0"/>
              </a:rPr>
              <a:t>MOHON MAAF  ATAS KEKURANGAN , KHILAP,  DAN SALAH.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600" dirty="0">
                <a:solidFill>
                  <a:srgbClr val="FF0000"/>
                </a:solidFill>
                <a:latin typeface="AR CENA" pitchFamily="2" charset="0"/>
              </a:rPr>
              <a:t>TERIMA KASIH, </a:t>
            </a:r>
            <a:endParaRPr lang="en-US" sz="3600" dirty="0" smtClean="0">
              <a:solidFill>
                <a:srgbClr val="FF0000"/>
              </a:solidFill>
              <a:latin typeface="AR CENA" pitchFamily="2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dirty="0" smtClean="0">
                <a:latin typeface="AR CENA" pitchFamily="2" charset="0"/>
              </a:rPr>
              <a:t>MUDAH </a:t>
            </a:r>
            <a:r>
              <a:rPr lang="en-US" sz="2800" dirty="0">
                <a:latin typeface="AR CENA" pitchFamily="2" charset="0"/>
              </a:rPr>
              <a:t>MUDAHAN </a:t>
            </a:r>
            <a:r>
              <a:rPr lang="en-US" sz="2800" dirty="0" smtClean="0">
                <a:latin typeface="AR CENA" pitchFamily="2" charset="0"/>
              </a:rPr>
              <a:t>KEGIATAN </a:t>
            </a:r>
            <a:r>
              <a:rPr lang="en-US" sz="2800" dirty="0">
                <a:latin typeface="AR CENA" pitchFamily="2" charset="0"/>
              </a:rPr>
              <a:t>INI MENJADI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dirty="0">
                <a:latin typeface="AR CENA" pitchFamily="2" charset="0"/>
              </a:rPr>
              <a:t>BAGIAN DARI AMAL IBADAH KITA SEMUA</a:t>
            </a:r>
          </a:p>
          <a:p>
            <a:pPr marL="0" indent="0">
              <a:buNone/>
            </a:pPr>
            <a:endParaRPr lang="en-US" sz="28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2921</TotalTime>
  <Words>1635</Words>
  <Application>Microsoft Office PowerPoint</Application>
  <PresentationFormat>On-screen Show (4:3)</PresentationFormat>
  <Paragraphs>209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Vapor Trail</vt:lpstr>
      <vt:lpstr>  PENGANTAR ILMU KEARSIPAN (KEARSIPAN SEBUAH PENGANTAR) Oleh : H. kabul aman  Widyaiswara BPSDMD Provinsi Sumatera Selatan kabulaman16@gmail.com Disampaikan Pada Pelatihan Kearsipan Yang diselenggarakan oleh BPSDMD Provinsi Sumatera Selatan  Palembang  Rabu  04 Oktober 2023.          </vt:lpstr>
      <vt:lpstr>PowerPoint Presentation</vt:lpstr>
      <vt:lpstr>PowerPoint Presentation</vt:lpstr>
      <vt:lpstr>PowerPoint Presentation</vt:lpstr>
      <vt:lpstr>Klasifikasi urusan pemerintahan</vt:lpstr>
      <vt:lpstr>URUSAN PEMERINTAHAN</vt:lpstr>
      <vt:lpstr>PENYELENGGARAAN KEARSIPAN</vt:lpstr>
      <vt:lpstr>DASAR HUKUM/DASAR KEBIJAKAN KEARSIPAN</vt:lpstr>
      <vt:lpstr>PENGERTIAN &amp; ISTILAH</vt:lpstr>
      <vt:lpstr>Lanjutan</vt:lpstr>
      <vt:lpstr>Lanjutan</vt:lpstr>
      <vt:lpstr>PowerPoint Presentation</vt:lpstr>
      <vt:lpstr>  Syarat-syarat Arsip </vt:lpstr>
      <vt:lpstr>PENGERTIAN &amp; ISTILAH</vt:lpstr>
      <vt:lpstr>LEMBAGA KEARSIPAN</vt:lpstr>
      <vt:lpstr>Tujuan Pengelolaan Arsip </vt:lpstr>
      <vt:lpstr>MANFAAT/KEGUNAAN ARSIP</vt:lpstr>
      <vt:lpstr>Lanjutan </vt:lpstr>
      <vt:lpstr>lanjutan</vt:lpstr>
      <vt:lpstr>lanjutan</vt:lpstr>
      <vt:lpstr>JENIS ARSIP</vt:lpstr>
      <vt:lpstr>Lanjutan</vt:lpstr>
      <vt:lpstr>PowerPoint Presentation</vt:lpstr>
      <vt:lpstr>PowerPoint Presentation</vt:lpstr>
      <vt:lpstr>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bagren</dc:creator>
  <cp:lastModifiedBy>ismail - [2010]</cp:lastModifiedBy>
  <cp:revision>279</cp:revision>
  <dcterms:created xsi:type="dcterms:W3CDTF">2019-01-15T09:54:29Z</dcterms:created>
  <dcterms:modified xsi:type="dcterms:W3CDTF">2023-10-04T05:47:09Z</dcterms:modified>
</cp:coreProperties>
</file>