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2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62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1DC0520-811E-4188-B4A3-D12935D08E75}" styleName="Table_3">
    <a:wholeTbl>
      <a:tcTxStyle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Style>
        <a:tcBdr/>
        <a:fill>
          <a:solidFill>
            <a:srgbClr val="CDD4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DD4EA"/>
          </a:solidFill>
        </a:fill>
      </a:tcStyle>
    </a:band1V>
    <a:band2V>
      <a:tcStyle>
        <a:tcBdr/>
      </a:tcStyle>
    </a:band2V>
    <a:lastCol>
      <a:tcTxStyle b="on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>
        <p:scale>
          <a:sx n="79" d="100"/>
          <a:sy n="79" d="100"/>
        </p:scale>
        <p:origin x="-342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1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Google Shape;2567;g26794130706_0_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8" name="Google Shape;2568;g26794130706_0_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26794130706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6" name="Google Shape;2586;g26794130706_0_7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0" name="Google Shape;2610;g26794130706_0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1" name="Google Shape;2611;g26794130706_0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g26794130706_0_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0" name="Google Shape;2630;g26794130706_0_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1bb233a097c_1_1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g1bb233a097c_1_17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7" name="Google Shape;537;g1bb233a097c_1_17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bos.kemdikbud.go.id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2"/>
          <p:cNvGrpSpPr/>
          <p:nvPr/>
        </p:nvGrpSpPr>
        <p:grpSpPr>
          <a:xfrm>
            <a:off x="10386484" y="2817284"/>
            <a:ext cx="1805516" cy="2876549"/>
            <a:chOff x="0" y="0"/>
            <a:chExt cx="1353515" cy="2158048"/>
          </a:xfrm>
        </p:grpSpPr>
        <p:sp>
          <p:nvSpPr>
            <p:cNvPr id="4098" name="矩形 401"/>
            <p:cNvSpPr/>
            <p:nvPr/>
          </p:nvSpPr>
          <p:spPr>
            <a:xfrm>
              <a:off x="1" y="0"/>
              <a:ext cx="1008000" cy="1150190"/>
            </a:xfrm>
            <a:prstGeom prst="rect">
              <a:avLst/>
            </a:prstGeom>
            <a:solidFill>
              <a:srgbClr val="203864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latin typeface="Calibri" panose="020F0502020204030204" charset="0"/>
                <a:ea typeface="Microsoft YaHei" panose="020B0503020204020204" charset="-122"/>
              </a:endParaRPr>
            </a:p>
          </p:txBody>
        </p:sp>
        <p:sp>
          <p:nvSpPr>
            <p:cNvPr id="4099" name="直角三角形 407"/>
            <p:cNvSpPr/>
            <p:nvPr/>
          </p:nvSpPr>
          <p:spPr>
            <a:xfrm rot="5400000" flipV="1">
              <a:off x="0" y="1150048"/>
              <a:ext cx="1008000" cy="1008000"/>
            </a:xfrm>
            <a:prstGeom prst="rtTriangle">
              <a:avLst/>
            </a:prstGeom>
            <a:solidFill>
              <a:srgbClr val="111E35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latin typeface="Calibri" panose="020F0502020204030204" charset="0"/>
                <a:ea typeface="Microsoft YaHei" panose="020B0503020204020204" charset="-122"/>
              </a:endParaRPr>
            </a:p>
          </p:txBody>
        </p:sp>
        <p:sp>
          <p:nvSpPr>
            <p:cNvPr id="4100" name="矩形 410"/>
            <p:cNvSpPr/>
            <p:nvPr/>
          </p:nvSpPr>
          <p:spPr>
            <a:xfrm>
              <a:off x="1008000" y="1150048"/>
              <a:ext cx="345515" cy="1008000"/>
            </a:xfrm>
            <a:prstGeom prst="rect">
              <a:avLst/>
            </a:prstGeom>
            <a:solidFill>
              <a:srgbClr val="203864"/>
            </a:solidFill>
            <a:ln w="9525">
              <a:noFill/>
            </a:ln>
          </p:spPr>
          <p:txBody>
            <a:bodyPr anchor="ctr" anchorCtr="0"/>
            <a:lstStyle/>
            <a:p>
              <a:pPr algn="ctr"/>
              <a:endParaRPr lang="zh-CN" altLang="en-US" sz="2400" dirty="0">
                <a:solidFill>
                  <a:srgbClr val="FFFFFF"/>
                </a:solidFill>
                <a:latin typeface="Calibri" panose="020F0502020204030204" charset="0"/>
                <a:ea typeface="Microsoft YaHei" panose="020B0503020204020204" charset="-122"/>
              </a:endParaRPr>
            </a:p>
          </p:txBody>
        </p:sp>
      </p:grpSp>
      <p:sp>
        <p:nvSpPr>
          <p:cNvPr id="4101" name="矩形 400"/>
          <p:cNvSpPr/>
          <p:nvPr/>
        </p:nvSpPr>
        <p:spPr>
          <a:xfrm flipH="1">
            <a:off x="980017" y="0"/>
            <a:ext cx="768349" cy="2817284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 anchorCtr="0"/>
          <a:lstStyle/>
          <a:p>
            <a:pPr algn="ctr"/>
            <a:endParaRPr lang="zh-CN" altLang="en-US" sz="2400" dirty="0">
              <a:solidFill>
                <a:srgbClr val="FFFFFF"/>
              </a:solidFill>
              <a:latin typeface="Calibri" panose="020F0502020204030204" charset="0"/>
              <a:ea typeface="Microsoft YaHei" panose="020B0503020204020204" charset="-122"/>
            </a:endParaRPr>
          </a:p>
        </p:txBody>
      </p:sp>
      <p:grpSp>
        <p:nvGrpSpPr>
          <p:cNvPr id="4102" name="Group 7"/>
          <p:cNvGrpSpPr/>
          <p:nvPr/>
        </p:nvGrpSpPr>
        <p:grpSpPr>
          <a:xfrm>
            <a:off x="58420" y="1204807"/>
            <a:ext cx="13464540" cy="1876213"/>
            <a:chOff x="43817" y="0"/>
            <a:chExt cx="10098794" cy="1221842"/>
          </a:xfrm>
        </p:grpSpPr>
        <p:grpSp>
          <p:nvGrpSpPr>
            <p:cNvPr id="4103" name="Group 8"/>
            <p:cNvGrpSpPr/>
            <p:nvPr/>
          </p:nvGrpSpPr>
          <p:grpSpPr>
            <a:xfrm>
              <a:off x="43817" y="0"/>
              <a:ext cx="8754669" cy="1221842"/>
              <a:chOff x="43817" y="0"/>
              <a:chExt cx="8754669" cy="1221842"/>
            </a:xfrm>
          </p:grpSpPr>
          <p:sp>
            <p:nvSpPr>
              <p:cNvPr id="4104" name="矩形 393"/>
              <p:cNvSpPr/>
              <p:nvPr/>
            </p:nvSpPr>
            <p:spPr>
              <a:xfrm>
                <a:off x="43817" y="0"/>
                <a:ext cx="7746664" cy="1221842"/>
              </a:xfrm>
              <a:prstGeom prst="rect">
                <a:avLst/>
              </a:prstGeom>
              <a:solidFill>
                <a:srgbClr val="203864"/>
              </a:solidFill>
              <a:ln w="9525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2400" dirty="0">
                  <a:solidFill>
                    <a:srgbClr val="FFFFFF"/>
                  </a:solidFill>
                  <a:latin typeface="Calibri" panose="020F0502020204030204" charset="0"/>
                  <a:ea typeface="Microsoft YaHei" panose="020B0503020204020204" charset="-122"/>
                </a:endParaRPr>
              </a:p>
            </p:txBody>
          </p:sp>
          <p:sp>
            <p:nvSpPr>
              <p:cNvPr id="4105" name="直角三角形 389"/>
              <p:cNvSpPr/>
              <p:nvPr/>
            </p:nvSpPr>
            <p:spPr>
              <a:xfrm>
                <a:off x="7790486" y="0"/>
                <a:ext cx="1008000" cy="1008000"/>
              </a:xfrm>
              <a:prstGeom prst="rtTriangle">
                <a:avLst/>
              </a:prstGeom>
              <a:solidFill>
                <a:srgbClr val="111E35"/>
              </a:solidFill>
              <a:ln w="9525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2400" dirty="0">
                  <a:solidFill>
                    <a:srgbClr val="FFFFFF"/>
                  </a:solidFill>
                  <a:latin typeface="Calibri" panose="020F0502020204030204" charset="0"/>
                  <a:ea typeface="Microsoft YaHei" panose="020B0503020204020204" charset="-122"/>
                </a:endParaRPr>
              </a:p>
            </p:txBody>
          </p:sp>
        </p:grpSp>
        <p:sp>
          <p:nvSpPr>
            <p:cNvPr id="4106" name="矩形 391"/>
            <p:cNvSpPr/>
            <p:nvPr/>
          </p:nvSpPr>
          <p:spPr>
            <a:xfrm>
              <a:off x="78743" y="180850"/>
              <a:ext cx="10063868" cy="10214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Microsoft YaHei" panose="020B0503020204020204" charset="-122"/>
                  <a:ea typeface="Microsoft YaHei" panose="020B0503020204020204" charset="-122"/>
                </a:rPr>
                <a:t>PENYUSUNAN RKAS BERBASIS DATA</a:t>
              </a:r>
            </a:p>
            <a:p>
              <a:r>
                <a:rPr lang="en-US" altLang="zh-CN" sz="3200" b="1" dirty="0">
                  <a:solidFill>
                    <a:schemeClr val="bg1"/>
                  </a:solidFill>
                  <a:latin typeface="Microsoft YaHei" panose="020B0503020204020204" charset="-122"/>
                  <a:ea typeface="Microsoft YaHei" panose="020B0503020204020204" charset="-122"/>
                </a:rPr>
                <a:t>DAN PENGELOLAN DANA BOSP TERINTEGRASI </a:t>
              </a:r>
            </a:p>
            <a:p>
              <a:r>
                <a:rPr lang="en-US" altLang="zh-CN" sz="3200" b="1" dirty="0">
                  <a:solidFill>
                    <a:schemeClr val="bg1"/>
                  </a:solidFill>
                  <a:latin typeface="Microsoft YaHei" panose="020B0503020204020204" charset="-122"/>
                  <a:ea typeface="Microsoft YaHei" panose="020B0503020204020204" charset="-122"/>
                </a:rPr>
                <a:t>ARKAS, SIPD DAN SIPlah 2024</a:t>
              </a:r>
            </a:p>
          </p:txBody>
        </p:sp>
      </p:grpSp>
      <p:grpSp>
        <p:nvGrpSpPr>
          <p:cNvPr id="4107" name="Group 12"/>
          <p:cNvGrpSpPr/>
          <p:nvPr/>
        </p:nvGrpSpPr>
        <p:grpSpPr>
          <a:xfrm>
            <a:off x="1037591" y="2953597"/>
            <a:ext cx="11211983" cy="766233"/>
            <a:chOff x="0" y="0"/>
            <a:chExt cx="8409514" cy="576002"/>
          </a:xfrm>
        </p:grpSpPr>
        <p:grpSp>
          <p:nvGrpSpPr>
            <p:cNvPr id="4108" name="Group 13"/>
            <p:cNvGrpSpPr/>
            <p:nvPr/>
          </p:nvGrpSpPr>
          <p:grpSpPr>
            <a:xfrm>
              <a:off x="0" y="0"/>
              <a:ext cx="8409514" cy="576002"/>
              <a:chOff x="0" y="0"/>
              <a:chExt cx="8409514" cy="576002"/>
            </a:xfrm>
          </p:grpSpPr>
          <p:sp>
            <p:nvSpPr>
              <p:cNvPr id="4109" name="直角三角形 399"/>
              <p:cNvSpPr/>
              <p:nvPr/>
            </p:nvSpPr>
            <p:spPr>
              <a:xfrm rot="-5400000" flipH="1">
                <a:off x="0" y="0"/>
                <a:ext cx="576000" cy="576000"/>
              </a:xfrm>
              <a:prstGeom prst="rtTriangle">
                <a:avLst/>
              </a:prstGeom>
              <a:solidFill>
                <a:srgbClr val="D09E00"/>
              </a:solidFill>
              <a:ln w="9525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2400" dirty="0">
                  <a:solidFill>
                    <a:srgbClr val="FFFFFF"/>
                  </a:solidFill>
                  <a:latin typeface="Calibri" panose="020F0502020204030204" charset="0"/>
                  <a:ea typeface="Microsoft YaHei" panose="020B0503020204020204" charset="-122"/>
                </a:endParaRPr>
              </a:p>
            </p:txBody>
          </p:sp>
          <p:sp>
            <p:nvSpPr>
              <p:cNvPr id="4110" name="矩形 398"/>
              <p:cNvSpPr/>
              <p:nvPr/>
            </p:nvSpPr>
            <p:spPr>
              <a:xfrm flipH="1">
                <a:off x="576000" y="2"/>
                <a:ext cx="7833514" cy="57600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2400" dirty="0">
                  <a:solidFill>
                    <a:srgbClr val="FFFFFF"/>
                  </a:solidFill>
                  <a:latin typeface="Calibri" panose="020F0502020204030204" charset="0"/>
                  <a:ea typeface="Microsoft YaHei" panose="020B0503020204020204" charset="-122"/>
                </a:endParaRPr>
              </a:p>
            </p:txBody>
          </p:sp>
        </p:grpSp>
        <p:sp>
          <p:nvSpPr>
            <p:cNvPr id="4111" name="矩形 402"/>
            <p:cNvSpPr/>
            <p:nvPr/>
          </p:nvSpPr>
          <p:spPr>
            <a:xfrm>
              <a:off x="679769" y="78421"/>
              <a:ext cx="6607907" cy="3771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indent="457200"/>
              <a:r>
                <a:rPr lang="en-US" altLang="zh-CN" sz="2665" dirty="0">
                  <a:solidFill>
                    <a:srgbClr val="7F6000"/>
                  </a:solidFill>
                  <a:latin typeface="Microsoft YaHei" panose="020B0503020204020204" charset="-122"/>
                  <a:ea typeface="Microsoft YaHei" panose="020B0503020204020204" charset="-122"/>
                </a:rPr>
                <a:t>TIM BOS SMA DINAS PENDIDIKAN PROV. SUMSEL</a:t>
              </a:r>
            </a:p>
          </p:txBody>
        </p:sp>
      </p:grpSp>
      <p:sp>
        <p:nvSpPr>
          <p:cNvPr id="4112" name="矩形 406"/>
          <p:cNvSpPr/>
          <p:nvPr/>
        </p:nvSpPr>
        <p:spPr>
          <a:xfrm>
            <a:off x="1805517" y="6145531"/>
            <a:ext cx="8406130" cy="420370"/>
          </a:xfrm>
          <a:prstGeom prst="rect">
            <a:avLst/>
          </a:prstGeom>
          <a:solidFill>
            <a:srgbClr val="00B0F0"/>
          </a:solidFill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135" b="1" dirty="0">
                <a:solidFill>
                  <a:srgbClr val="203864"/>
                </a:solidFill>
                <a:latin typeface="Microsoft YaHei" panose="020B0503020204020204" charset="-122"/>
                <a:ea typeface="Microsoft YaHei" panose="020B0503020204020204" charset="-122"/>
              </a:rPr>
              <a:t>SUMATERA SELATAN SEJAHTERA, UNGGUL DAN TERDEPAN</a:t>
            </a:r>
          </a:p>
        </p:txBody>
      </p:sp>
      <p:pic>
        <p:nvPicPr>
          <p:cNvPr id="2" name="Gambar 1" descr="kemendakgri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4347" y="-112607"/>
            <a:ext cx="1559560" cy="1366520"/>
          </a:xfrm>
          <a:prstGeom prst="rect">
            <a:avLst/>
          </a:prstGeom>
        </p:spPr>
      </p:pic>
      <p:pic>
        <p:nvPicPr>
          <p:cNvPr id="3" name="Gambar 2" descr="kemenkue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8533" y="44027"/>
            <a:ext cx="1108287" cy="1043093"/>
          </a:xfrm>
          <a:prstGeom prst="rect">
            <a:avLst/>
          </a:prstGeom>
        </p:spPr>
      </p:pic>
      <p:pic>
        <p:nvPicPr>
          <p:cNvPr id="5" name="Gambar 4" descr="KEMENDIBUD"/>
          <p:cNvPicPr>
            <a:picLocks noChangeAspect="1"/>
          </p:cNvPicPr>
          <p:nvPr/>
        </p:nvPicPr>
        <p:blipFill>
          <a:blip r:embed="rId4">
            <a:clrChange>
              <a:clrFrom>
                <a:srgbClr val="FFFEFD">
                  <a:alpha val="100000"/>
                </a:srgbClr>
              </a:clrFrom>
              <a:clrTo>
                <a:srgbClr val="FFFE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7780" y="24553"/>
            <a:ext cx="1193800" cy="1043940"/>
          </a:xfrm>
          <a:prstGeom prst="rect">
            <a:avLst/>
          </a:prstGeom>
        </p:spPr>
      </p:pic>
      <p:pic>
        <p:nvPicPr>
          <p:cNvPr id="6" name="Gambar 5" descr="sumsel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76460" y="25400"/>
            <a:ext cx="1737360" cy="1062567"/>
          </a:xfrm>
          <a:prstGeom prst="rect">
            <a:avLst/>
          </a:prstGeom>
        </p:spPr>
      </p:pic>
      <p:pic>
        <p:nvPicPr>
          <p:cNvPr id="16" name="Gambar 15" descr="Siplah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55827" y="3678767"/>
            <a:ext cx="2483273" cy="1100667"/>
          </a:xfrm>
          <a:prstGeom prst="rect">
            <a:avLst/>
          </a:prstGeom>
        </p:spPr>
      </p:pic>
      <p:pic>
        <p:nvPicPr>
          <p:cNvPr id="17" name="Gambar 16" descr="p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0793" y="4148667"/>
            <a:ext cx="2346113" cy="1071033"/>
          </a:xfrm>
          <a:prstGeom prst="rect">
            <a:avLst/>
          </a:prstGeom>
        </p:spPr>
      </p:pic>
      <p:pic>
        <p:nvPicPr>
          <p:cNvPr id="19" name="Gambar 18" descr="rapot pendidikan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7780" y="3722793"/>
            <a:ext cx="2998047" cy="961813"/>
          </a:xfrm>
          <a:prstGeom prst="rect">
            <a:avLst/>
          </a:prstGeom>
        </p:spPr>
      </p:pic>
      <p:pic>
        <p:nvPicPr>
          <p:cNvPr id="20" name="Gambar 19" descr="merdeka mengajar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9633" y="3678767"/>
            <a:ext cx="2587413" cy="1222587"/>
          </a:xfrm>
          <a:prstGeom prst="rect">
            <a:avLst/>
          </a:prstGeom>
        </p:spPr>
      </p:pic>
      <p:pic>
        <p:nvPicPr>
          <p:cNvPr id="21" name="Gambar 20" descr="merdeka belajar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987" y="4640580"/>
            <a:ext cx="2453640" cy="1052407"/>
          </a:xfrm>
          <a:prstGeom prst="rect">
            <a:avLst/>
          </a:prstGeom>
        </p:spPr>
      </p:pic>
      <p:pic>
        <p:nvPicPr>
          <p:cNvPr id="22" name="Gambar 21" descr="dapodik"/>
          <p:cNvPicPr>
            <a:picLocks noChangeAspect="1"/>
          </p:cNvPicPr>
          <p:nvPr/>
        </p:nvPicPr>
        <p:blipFill>
          <a:blip r:embed="rId11">
            <a:clrChange>
              <a:clrFrom>
                <a:srgbClr val="E5E9EA">
                  <a:alpha val="100000"/>
                </a:srgbClr>
              </a:clrFrom>
              <a:clrTo>
                <a:srgbClr val="E5E9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8627" y="4640580"/>
            <a:ext cx="1871980" cy="1052407"/>
          </a:xfrm>
          <a:prstGeom prst="rect">
            <a:avLst/>
          </a:prstGeom>
        </p:spPr>
      </p:pic>
      <p:pic>
        <p:nvPicPr>
          <p:cNvPr id="23" name="Gambar 22" descr="arkas 4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6233" y="4639733"/>
            <a:ext cx="3462867" cy="102362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g26794130706_0_747"/>
          <p:cNvSpPr txBox="1"/>
          <p:nvPr/>
        </p:nvSpPr>
        <p:spPr>
          <a:xfrm>
            <a:off x="1269567" y="320871"/>
            <a:ext cx="8142400" cy="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5" b="1">
                <a:solidFill>
                  <a:schemeClr val="dk1"/>
                </a:solidFill>
              </a:rPr>
              <a:t>Pengelolaan Dana BOSP</a:t>
            </a:r>
            <a:endParaRPr sz="2665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35">
                <a:solidFill>
                  <a:schemeClr val="dk1"/>
                </a:solidFill>
              </a:rPr>
              <a:t> </a:t>
            </a:r>
            <a:r>
              <a:rPr lang="en-US" sz="25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Permendikbud No 63 Tahun 2022</a:t>
            </a:r>
            <a:r>
              <a:rPr lang="en-US" sz="2535"/>
              <a:t>, </a:t>
            </a:r>
            <a:r>
              <a:rPr lang="en-US" sz="25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Lampiran II</a:t>
            </a:r>
            <a:br>
              <a:rPr lang="en-US" sz="2535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endParaRPr sz="253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71" name="Google Shape;2571;g26794130706_0_747"/>
          <p:cNvSpPr/>
          <p:nvPr/>
        </p:nvSpPr>
        <p:spPr>
          <a:xfrm rot="10800000" flipH="1">
            <a:off x="757780" y="1905000"/>
            <a:ext cx="3044800" cy="3187600"/>
          </a:xfrm>
          <a:prstGeom prst="snip1Rect">
            <a:avLst>
              <a:gd name="adj" fmla="val 31799"/>
            </a:avLst>
          </a:prstGeom>
          <a:solidFill>
            <a:srgbClr val="D2E2EE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186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72" name="Google Shape;2572;g26794130706_0_747"/>
          <p:cNvSpPr/>
          <p:nvPr/>
        </p:nvSpPr>
        <p:spPr>
          <a:xfrm rot="10800000">
            <a:off x="7984980" y="1905000"/>
            <a:ext cx="3044800" cy="3187600"/>
          </a:xfrm>
          <a:prstGeom prst="snip1Rect">
            <a:avLst>
              <a:gd name="adj" fmla="val 31799"/>
            </a:avLst>
          </a:prstGeom>
          <a:solidFill>
            <a:srgbClr val="D2E2EE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186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73" name="Google Shape;2573;g26794130706_0_747"/>
          <p:cNvSpPr/>
          <p:nvPr/>
        </p:nvSpPr>
        <p:spPr>
          <a:xfrm rot="10800000" flipH="1">
            <a:off x="4368800" y="1905000"/>
            <a:ext cx="3044800" cy="3187600"/>
          </a:xfrm>
          <a:prstGeom prst="snip2SameRect">
            <a:avLst>
              <a:gd name="adj1" fmla="val 27445"/>
              <a:gd name="adj2" fmla="val 0"/>
            </a:avLst>
          </a:prstGeom>
          <a:solidFill>
            <a:srgbClr val="D2E2EE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endParaRPr sz="186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574" name="Google Shape;2574;g26794130706_0_747"/>
          <p:cNvCxnSpPr/>
          <p:nvPr/>
        </p:nvCxnSpPr>
        <p:spPr>
          <a:xfrm>
            <a:off x="1016980" y="3523923"/>
            <a:ext cx="0" cy="1022800"/>
          </a:xfrm>
          <a:prstGeom prst="straightConnector1">
            <a:avLst/>
          </a:prstGeom>
          <a:noFill/>
          <a:ln w="19050" cap="flat" cmpd="sng">
            <a:solidFill>
              <a:srgbClr val="AEC4D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75" name="Google Shape;2575;g26794130706_0_747"/>
          <p:cNvCxnSpPr/>
          <p:nvPr/>
        </p:nvCxnSpPr>
        <p:spPr>
          <a:xfrm>
            <a:off x="5182580" y="4900049"/>
            <a:ext cx="1422400" cy="0"/>
          </a:xfrm>
          <a:prstGeom prst="straightConnector1">
            <a:avLst/>
          </a:prstGeom>
          <a:noFill/>
          <a:ln w="19050" cap="flat" cmpd="sng">
            <a:solidFill>
              <a:srgbClr val="AEC4D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76" name="Google Shape;2576;g26794130706_0_747"/>
          <p:cNvCxnSpPr/>
          <p:nvPr/>
        </p:nvCxnSpPr>
        <p:spPr>
          <a:xfrm>
            <a:off x="10798480" y="3599788"/>
            <a:ext cx="0" cy="1048400"/>
          </a:xfrm>
          <a:prstGeom prst="straightConnector1">
            <a:avLst/>
          </a:prstGeom>
          <a:noFill/>
          <a:ln w="19050" cap="flat" cmpd="sng">
            <a:solidFill>
              <a:srgbClr val="AEC4D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77" name="Google Shape;2577;g26794130706_0_747"/>
          <p:cNvCxnSpPr/>
          <p:nvPr/>
        </p:nvCxnSpPr>
        <p:spPr>
          <a:xfrm>
            <a:off x="1085767" y="374667"/>
            <a:ext cx="0" cy="596800"/>
          </a:xfrm>
          <a:prstGeom prst="straightConnector1">
            <a:avLst/>
          </a:prstGeom>
          <a:noFill/>
          <a:ln w="19050" cap="flat" cmpd="sng">
            <a:solidFill>
              <a:srgbClr val="AEC4D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78" name="Google Shape;2578;g26794130706_0_747"/>
          <p:cNvSpPr txBox="1"/>
          <p:nvPr/>
        </p:nvSpPr>
        <p:spPr>
          <a:xfrm>
            <a:off x="827547" y="3286796"/>
            <a:ext cx="2636000" cy="1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b" anchorCtr="0">
            <a:noAutofit/>
          </a:bodyPr>
          <a:lstStyle/>
          <a:p>
            <a:pPr marL="355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 Light" panose="020B0306030504020204"/>
              <a:buNone/>
            </a:pPr>
            <a:r>
              <a:rPr lang="en-US" sz="1865" b="1" i="0" u="none" strike="noStrike" cap="none">
                <a:solidFill>
                  <a:srgbClr val="0070C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Tahapan Perencanaan dan Penganggaran Dana BOSP</a:t>
            </a:r>
            <a:endParaRPr sz="1865" b="1" i="0" u="none" strike="noStrike" cap="none">
              <a:solidFill>
                <a:srgbClr val="0070C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</p:txBody>
      </p:sp>
      <p:pic>
        <p:nvPicPr>
          <p:cNvPr id="2579" name="Google Shape;2579;g26794130706_0_747" descr="Laptop with phone and calculator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335881" y="1786143"/>
            <a:ext cx="1617513" cy="1617513"/>
          </a:xfrm>
          <a:prstGeom prst="rect">
            <a:avLst/>
          </a:prstGeom>
          <a:noFill/>
          <a:ln>
            <a:noFill/>
          </a:ln>
        </p:spPr>
      </p:pic>
      <p:sp>
        <p:nvSpPr>
          <p:cNvPr id="2580" name="Google Shape;2580;g26794130706_0_747"/>
          <p:cNvSpPr txBox="1"/>
          <p:nvPr/>
        </p:nvSpPr>
        <p:spPr>
          <a:xfrm>
            <a:off x="7394789" y="3638584"/>
            <a:ext cx="3403600" cy="1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b" anchorCtr="0">
            <a:noAutofit/>
          </a:bodyPr>
          <a:lstStyle/>
          <a:p>
            <a:pPr marL="914400" marR="0" lvl="0" indent="-685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 Light" panose="020B0306030504020204"/>
              <a:buNone/>
            </a:pPr>
            <a:r>
              <a:rPr lang="en-US" sz="1865" b="1" i="0" u="none" strike="noStrike" cap="none">
                <a:solidFill>
                  <a:srgbClr val="0070C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Tahapan</a:t>
            </a:r>
            <a:endParaRPr sz="1865"/>
          </a:p>
          <a:p>
            <a:pPr marL="914400" marR="0" lvl="0" indent="-685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 Light" panose="020B0306030504020204"/>
              <a:buNone/>
            </a:pPr>
            <a:r>
              <a:rPr lang="en-US" sz="1865" b="1" i="0" u="none" strike="noStrike" cap="none">
                <a:solidFill>
                  <a:srgbClr val="0070C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Pelaporan dan Pertanggungjawaban Dana BOSP</a:t>
            </a:r>
            <a:endParaRPr sz="1865"/>
          </a:p>
          <a:p>
            <a:pPr marL="914400" marR="0" lvl="0" indent="-685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 Light" panose="020B0306030504020204"/>
              <a:buNone/>
            </a:pPr>
            <a:endParaRPr sz="1865" b="0" i="0" u="none" strike="noStrike" cap="none">
              <a:solidFill>
                <a:srgbClr val="2E1B11"/>
              </a:solidFill>
              <a:latin typeface="Open Sans Light" panose="020B0306030504020204"/>
              <a:ea typeface="Open Sans Light" panose="020B0306030504020204"/>
              <a:cs typeface="Open Sans Light" panose="020B0306030504020204"/>
              <a:sym typeface="Open Sans Light" panose="020B0306030504020204"/>
            </a:endParaRPr>
          </a:p>
        </p:txBody>
      </p:sp>
      <p:pic>
        <p:nvPicPr>
          <p:cNvPr id="2581" name="Google Shape;2581;g26794130706_0_747" descr="Graph and note paper pads with pencil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720963" y="1951088"/>
            <a:ext cx="1570893" cy="1570893"/>
          </a:xfrm>
          <a:prstGeom prst="rect">
            <a:avLst/>
          </a:prstGeom>
          <a:noFill/>
          <a:ln>
            <a:noFill/>
          </a:ln>
        </p:spPr>
      </p:pic>
      <p:sp>
        <p:nvSpPr>
          <p:cNvPr id="2582" name="Google Shape;2582;g26794130706_0_747"/>
          <p:cNvSpPr txBox="1"/>
          <p:nvPr/>
        </p:nvSpPr>
        <p:spPr>
          <a:xfrm>
            <a:off x="4538563" y="3382393"/>
            <a:ext cx="2381600" cy="1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b" anchorCtr="0">
            <a:noAutofit/>
          </a:bodyPr>
          <a:lstStyle/>
          <a:p>
            <a:pPr marL="355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 Light" panose="020B0306030504020204"/>
              <a:buNone/>
            </a:pPr>
            <a:r>
              <a:rPr lang="en-US" sz="1865" b="1" i="0" u="none" strike="noStrike" cap="none">
                <a:solidFill>
                  <a:srgbClr val="0070C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Tahapan Pelaksanaan Penatausahaan Dana BOSP</a:t>
            </a:r>
            <a:endParaRPr sz="1865" b="1" i="0" u="none" strike="noStrike" cap="none">
              <a:solidFill>
                <a:srgbClr val="0070C0"/>
              </a:solidFill>
              <a:latin typeface="Cambria" panose="02040503050406030204"/>
              <a:ea typeface="Cambria" panose="02040503050406030204"/>
              <a:cs typeface="Cambria" panose="02040503050406030204"/>
              <a:sym typeface="Cambria" panose="02040503050406030204"/>
            </a:endParaRPr>
          </a:p>
        </p:txBody>
      </p:sp>
      <p:pic>
        <p:nvPicPr>
          <p:cNvPr id="2583" name="Google Shape;2583;g26794130706_0_74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122245" y="2098348"/>
            <a:ext cx="1429305" cy="1429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g26794130706_0_764"/>
          <p:cNvSpPr txBox="1"/>
          <p:nvPr/>
        </p:nvSpPr>
        <p:spPr>
          <a:xfrm>
            <a:off x="924667" y="111463"/>
            <a:ext cx="93160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83C92"/>
              </a:buClr>
              <a:buSzPts val="3600"/>
              <a:buFont typeface="Arial" panose="020B0604020202020204"/>
              <a:buNone/>
            </a:pP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Permendikbud No 63 Tahun 2022 Lampiran II </a:t>
            </a:r>
            <a:b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Teknis Pengelolaan Dana Bantuan Operasional Satuan Pendidikan</a:t>
            </a:r>
            <a:endParaRPr sz="2535" b="1"/>
          </a:p>
        </p:txBody>
      </p:sp>
      <p:sp>
        <p:nvSpPr>
          <p:cNvPr id="2589" name="Google Shape;2589;g26794130706_0_764"/>
          <p:cNvSpPr txBox="1"/>
          <p:nvPr/>
        </p:nvSpPr>
        <p:spPr>
          <a:xfrm>
            <a:off x="316652" y="1817619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01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590" name="Google Shape;2590;g26794130706_0_764"/>
          <p:cNvSpPr txBox="1"/>
          <p:nvPr/>
        </p:nvSpPr>
        <p:spPr>
          <a:xfrm>
            <a:off x="639652" y="2524517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02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591" name="Google Shape;2591;g26794130706_0_764"/>
          <p:cNvSpPr txBox="1"/>
          <p:nvPr/>
        </p:nvSpPr>
        <p:spPr>
          <a:xfrm>
            <a:off x="1219200" y="3245957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03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592" name="Google Shape;2592;g26794130706_0_764"/>
          <p:cNvSpPr txBox="1"/>
          <p:nvPr/>
        </p:nvSpPr>
        <p:spPr>
          <a:xfrm>
            <a:off x="1807692" y="4177344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04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593" name="Google Shape;2593;g26794130706_0_764"/>
          <p:cNvCxnSpPr/>
          <p:nvPr/>
        </p:nvCxnSpPr>
        <p:spPr>
          <a:xfrm>
            <a:off x="904148" y="1612853"/>
            <a:ext cx="3464800" cy="4659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94" name="Google Shape;2594;g26794130706_0_764"/>
          <p:cNvCxnSpPr/>
          <p:nvPr/>
        </p:nvCxnSpPr>
        <p:spPr>
          <a:xfrm flipH="1">
            <a:off x="624692" y="2510201"/>
            <a:ext cx="1658400" cy="12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5" name="Google Shape;2595;g26794130706_0_764"/>
          <p:cNvSpPr txBox="1"/>
          <p:nvPr/>
        </p:nvSpPr>
        <p:spPr>
          <a:xfrm>
            <a:off x="1357972" y="1894357"/>
            <a:ext cx="68196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Perencanaan dan penganggaran Dana BOSP dilakukan sebelum Satuan Pendidikan menggunakan Dana BOSP.</a:t>
            </a:r>
            <a:endParaRPr sz="1865"/>
          </a:p>
        </p:txBody>
      </p:sp>
      <p:cxnSp>
        <p:nvCxnSpPr>
          <p:cNvPr id="2596" name="Google Shape;2596;g26794130706_0_764"/>
          <p:cNvCxnSpPr/>
          <p:nvPr/>
        </p:nvCxnSpPr>
        <p:spPr>
          <a:xfrm rot="10800000">
            <a:off x="904345" y="3252807"/>
            <a:ext cx="1924800" cy="20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97" name="Google Shape;2597;g26794130706_0_764"/>
          <p:cNvCxnSpPr/>
          <p:nvPr/>
        </p:nvCxnSpPr>
        <p:spPr>
          <a:xfrm rot="10800000">
            <a:off x="1513615" y="3967820"/>
            <a:ext cx="1773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98" name="Google Shape;2598;g26794130706_0_764"/>
          <p:cNvCxnSpPr/>
          <p:nvPr/>
        </p:nvCxnSpPr>
        <p:spPr>
          <a:xfrm flipH="1">
            <a:off x="2094000" y="4895099"/>
            <a:ext cx="1766800" cy="52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9" name="Google Shape;2599;g26794130706_0_764"/>
          <p:cNvSpPr txBox="1"/>
          <p:nvPr/>
        </p:nvSpPr>
        <p:spPr>
          <a:xfrm>
            <a:off x="1524000" y="2605557"/>
            <a:ext cx="65464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Perencanaan dan penganggaran Dana BOSP disusun untuk 1 (satu) tahun anggaran dalam bentuk dokumen RKAS.</a:t>
            </a:r>
            <a:endParaRPr sz="1865"/>
          </a:p>
        </p:txBody>
      </p:sp>
      <p:sp>
        <p:nvSpPr>
          <p:cNvPr id="2600" name="Google Shape;2600;g26794130706_0_764"/>
          <p:cNvSpPr txBox="1"/>
          <p:nvPr/>
        </p:nvSpPr>
        <p:spPr>
          <a:xfrm>
            <a:off x="2584897" y="3316757"/>
            <a:ext cx="70672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Penyusunan dokumen RKAS dilakukan berdasarkan hasil evaluasi diri pada profil Satuan Pendidikan dan Prioritas kebutuhan Satuan Pendidikan.</a:t>
            </a:r>
            <a:endParaRPr sz="1865"/>
          </a:p>
        </p:txBody>
      </p:sp>
      <p:sp>
        <p:nvSpPr>
          <p:cNvPr id="2601" name="Google Shape;2601;g26794130706_0_764"/>
          <p:cNvSpPr txBox="1"/>
          <p:nvPr/>
        </p:nvSpPr>
        <p:spPr>
          <a:xfrm>
            <a:off x="2832813" y="4058757"/>
            <a:ext cx="8546400" cy="8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Penyusunan dokumen RKAS dilakukan untuk menentukan komponen penggunaan Dana BOSP yang digunakan, rincian komponen pembiayaan yang dibutuhkan, rincian barang/jasa kebutuhan; dan satuan harga dan volume yang menjadi basis penganggaran.</a:t>
            </a:r>
            <a:endParaRPr sz="1865"/>
          </a:p>
        </p:txBody>
      </p:sp>
      <p:sp>
        <p:nvSpPr>
          <p:cNvPr id="2602" name="Google Shape;2602;g26794130706_0_764"/>
          <p:cNvSpPr txBox="1"/>
          <p:nvPr/>
        </p:nvSpPr>
        <p:spPr>
          <a:xfrm>
            <a:off x="2211588" y="4871557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05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603" name="Google Shape;2603;g26794130706_0_764"/>
          <p:cNvCxnSpPr/>
          <p:nvPr/>
        </p:nvCxnSpPr>
        <p:spPr>
          <a:xfrm rot="10800000">
            <a:off x="2518617" y="5592821"/>
            <a:ext cx="18940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04" name="Google Shape;2604;g26794130706_0_764"/>
          <p:cNvSpPr txBox="1"/>
          <p:nvPr/>
        </p:nvSpPr>
        <p:spPr>
          <a:xfrm>
            <a:off x="3840244" y="4952421"/>
            <a:ext cx="68196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Penyusunan dokumen RKAS dilakukan melalui rapat penyusunan dokumen RKAS dengan melibatkan warga satuan pendidikan dan komite sekolah.</a:t>
            </a:r>
            <a:endParaRPr sz="1865"/>
          </a:p>
        </p:txBody>
      </p:sp>
      <p:sp>
        <p:nvSpPr>
          <p:cNvPr id="2605" name="Google Shape;2605;g26794130706_0_764"/>
          <p:cNvSpPr txBox="1"/>
          <p:nvPr/>
        </p:nvSpPr>
        <p:spPr>
          <a:xfrm>
            <a:off x="2829145" y="5550949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06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606" name="Google Shape;2606;g26794130706_0_764"/>
          <p:cNvCxnSpPr/>
          <p:nvPr/>
        </p:nvCxnSpPr>
        <p:spPr>
          <a:xfrm rot="10800000">
            <a:off x="3136017" y="6272213"/>
            <a:ext cx="16612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07" name="Google Shape;2607;g26794130706_0_764"/>
          <p:cNvSpPr txBox="1"/>
          <p:nvPr/>
        </p:nvSpPr>
        <p:spPr>
          <a:xfrm>
            <a:off x="4368800" y="5653612"/>
            <a:ext cx="71244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Hasil penyusunan dokumen RKAS diinput/dituangkan ke dalam aplikasi kegiatan dan anggaran Satuan Pendidikan yang disediakan oleh Kementerian.</a:t>
            </a:r>
            <a:endParaRPr sz="1865"/>
          </a:p>
        </p:txBody>
      </p:sp>
      <p:sp>
        <p:nvSpPr>
          <p:cNvPr id="2608" name="Google Shape;2608;g26794130706_0_764"/>
          <p:cNvSpPr txBox="1"/>
          <p:nvPr/>
        </p:nvSpPr>
        <p:spPr>
          <a:xfrm>
            <a:off x="406400" y="1144997"/>
            <a:ext cx="8550800" cy="5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685800" marR="0" lvl="0" indent="-685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AutoNum type="alphaUcPeriod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Tahapan Perencanaan dan Penganggaran Dana BOSP</a:t>
            </a:r>
            <a:endParaRPr sz="186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g26794130706_0_788"/>
          <p:cNvSpPr txBox="1"/>
          <p:nvPr/>
        </p:nvSpPr>
        <p:spPr>
          <a:xfrm>
            <a:off x="924668" y="111463"/>
            <a:ext cx="95380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83C92"/>
              </a:buClr>
              <a:buSzPts val="3600"/>
              <a:buFont typeface="Arial" panose="020B0604020202020204"/>
              <a:buNone/>
            </a:pP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Permendikbud No 63 Tahun 2022 Lampiran II </a:t>
            </a:r>
            <a:b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Teknis Pengelolaan Dana Bantuan Operasional Satuan Pendidikan</a:t>
            </a:r>
            <a:endParaRPr sz="2535" b="1"/>
          </a:p>
        </p:txBody>
      </p:sp>
      <p:sp>
        <p:nvSpPr>
          <p:cNvPr id="2614" name="Google Shape;2614;g26794130706_0_788"/>
          <p:cNvSpPr txBox="1"/>
          <p:nvPr/>
        </p:nvSpPr>
        <p:spPr>
          <a:xfrm>
            <a:off x="316652" y="2045691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01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15" name="Google Shape;2615;g26794130706_0_788"/>
          <p:cNvSpPr txBox="1"/>
          <p:nvPr/>
        </p:nvSpPr>
        <p:spPr>
          <a:xfrm>
            <a:off x="639652" y="2752589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02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16" name="Google Shape;2616;g26794130706_0_788"/>
          <p:cNvSpPr txBox="1"/>
          <p:nvPr/>
        </p:nvSpPr>
        <p:spPr>
          <a:xfrm>
            <a:off x="1219200" y="3474029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03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17" name="Google Shape;2617;g26794130706_0_788"/>
          <p:cNvSpPr txBox="1"/>
          <p:nvPr/>
        </p:nvSpPr>
        <p:spPr>
          <a:xfrm>
            <a:off x="1807692" y="4405416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04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618" name="Google Shape;2618;g26794130706_0_788"/>
          <p:cNvCxnSpPr/>
          <p:nvPr/>
        </p:nvCxnSpPr>
        <p:spPr>
          <a:xfrm>
            <a:off x="904148" y="1840925"/>
            <a:ext cx="2383200" cy="3282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19" name="Google Shape;2619;g26794130706_0_788"/>
          <p:cNvCxnSpPr/>
          <p:nvPr/>
        </p:nvCxnSpPr>
        <p:spPr>
          <a:xfrm flipH="1">
            <a:off x="624692" y="2738273"/>
            <a:ext cx="1658400" cy="12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0" name="Google Shape;2620;g26794130706_0_788"/>
          <p:cNvSpPr txBox="1"/>
          <p:nvPr/>
        </p:nvSpPr>
        <p:spPr>
          <a:xfrm>
            <a:off x="1362209" y="2100419"/>
            <a:ext cx="93020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Penggunaan dana dilaksanakan oleh Satuan Pendidikan sesuai dengan dokumen perencanaan dan penganggaran Dana BOSP yang telah diinput pada sistem aplikasi yang disediakan oleh Kementerian.</a:t>
            </a:r>
            <a:endParaRPr sz="1865"/>
          </a:p>
        </p:txBody>
      </p:sp>
      <p:cxnSp>
        <p:nvCxnSpPr>
          <p:cNvPr id="2621" name="Google Shape;2621;g26794130706_0_788"/>
          <p:cNvCxnSpPr/>
          <p:nvPr/>
        </p:nvCxnSpPr>
        <p:spPr>
          <a:xfrm rot="10800000">
            <a:off x="904345" y="3480879"/>
            <a:ext cx="1924800" cy="20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22" name="Google Shape;2622;g26794130706_0_788"/>
          <p:cNvCxnSpPr/>
          <p:nvPr/>
        </p:nvCxnSpPr>
        <p:spPr>
          <a:xfrm rot="10800000">
            <a:off x="1513615" y="4195892"/>
            <a:ext cx="1773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23" name="Google Shape;2623;g26794130706_0_788"/>
          <p:cNvCxnSpPr/>
          <p:nvPr/>
        </p:nvCxnSpPr>
        <p:spPr>
          <a:xfrm flipH="1">
            <a:off x="2094000" y="5123171"/>
            <a:ext cx="1766800" cy="52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4" name="Google Shape;2624;g26794130706_0_788"/>
          <p:cNvSpPr txBox="1"/>
          <p:nvPr/>
        </p:nvSpPr>
        <p:spPr>
          <a:xfrm>
            <a:off x="1524000" y="2833629"/>
            <a:ext cx="90424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Setiap penggunaan Dana BOSP oleh Satuan Pendidikan dicatat secara lengkap yang disertai dengan bukti-bukti pendukung, termasuk dokumentasi pelaksanaan pengadaan barang/jasa.</a:t>
            </a:r>
            <a:endParaRPr sz="1865"/>
          </a:p>
        </p:txBody>
      </p:sp>
      <p:sp>
        <p:nvSpPr>
          <p:cNvPr id="2625" name="Google Shape;2625;g26794130706_0_788"/>
          <p:cNvSpPr txBox="1"/>
          <p:nvPr/>
        </p:nvSpPr>
        <p:spPr>
          <a:xfrm>
            <a:off x="2593833" y="3563151"/>
            <a:ext cx="87944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Setiap penggunaan dana yang telah dilakukan oleh Satuan Pendidikan diinput ke dalam sistem aplikasi rencana kegiatan dan anggaran Satuan Pendidikan yang disediakan oleh Kementerian.</a:t>
            </a:r>
            <a:endParaRPr sz="1865"/>
          </a:p>
        </p:txBody>
      </p:sp>
      <p:sp>
        <p:nvSpPr>
          <p:cNvPr id="2626" name="Google Shape;2626;g26794130706_0_788"/>
          <p:cNvSpPr txBox="1"/>
          <p:nvPr/>
        </p:nvSpPr>
        <p:spPr>
          <a:xfrm>
            <a:off x="2832813" y="4286829"/>
            <a:ext cx="8546400" cy="8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Penginputan penggunaan dana dalam sistem aplikasi rencana kegiatan dan anggaran Satuan Pendidikan sebagaimana dimaksud pada angka 3 dapat dilakukan setiap waktu oleh Satuan Pendidikan.</a:t>
            </a:r>
            <a:endParaRPr sz="1865"/>
          </a:p>
        </p:txBody>
      </p:sp>
      <p:sp>
        <p:nvSpPr>
          <p:cNvPr id="2627" name="Google Shape;2627;g26794130706_0_788"/>
          <p:cNvSpPr txBox="1"/>
          <p:nvPr/>
        </p:nvSpPr>
        <p:spPr>
          <a:xfrm>
            <a:off x="406400" y="1373069"/>
            <a:ext cx="8550800" cy="5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B. Tahapan Pelaksanaan Penatausahaan Dana BOSP</a:t>
            </a:r>
            <a:endParaRPr sz="1865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g26794130706_0_806"/>
          <p:cNvSpPr txBox="1"/>
          <p:nvPr/>
        </p:nvSpPr>
        <p:spPr>
          <a:xfrm>
            <a:off x="924668" y="111463"/>
            <a:ext cx="9404800" cy="1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83C92"/>
              </a:buClr>
              <a:buSzPts val="3600"/>
              <a:buFont typeface="Arial" panose="020B0604020202020204"/>
              <a:buNone/>
            </a:pP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Permendikbud No 63 Tahun 2022 Lampiran II </a:t>
            </a:r>
            <a:b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535" b="1" i="0" u="none" strike="noStrike" cap="none">
                <a:solidFill>
                  <a:srgbClr val="083C9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Teknis Pengelolaan Dana Bantuan Operasional Satuan Pendidikan</a:t>
            </a:r>
            <a:endParaRPr sz="2535" b="1"/>
          </a:p>
        </p:txBody>
      </p:sp>
      <p:sp>
        <p:nvSpPr>
          <p:cNvPr id="2633" name="Google Shape;2633;g26794130706_0_806"/>
          <p:cNvSpPr txBox="1"/>
          <p:nvPr/>
        </p:nvSpPr>
        <p:spPr>
          <a:xfrm>
            <a:off x="405653" y="1997061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01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34" name="Google Shape;2634;g26794130706_0_806"/>
          <p:cNvSpPr txBox="1"/>
          <p:nvPr/>
        </p:nvSpPr>
        <p:spPr>
          <a:xfrm>
            <a:off x="728653" y="2703960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02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35" name="Google Shape;2635;g26794130706_0_806"/>
          <p:cNvSpPr txBox="1"/>
          <p:nvPr/>
        </p:nvSpPr>
        <p:spPr>
          <a:xfrm>
            <a:off x="1308201" y="3425400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03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sp>
        <p:nvSpPr>
          <p:cNvPr id="2636" name="Google Shape;2636;g26794130706_0_806"/>
          <p:cNvSpPr txBox="1"/>
          <p:nvPr/>
        </p:nvSpPr>
        <p:spPr>
          <a:xfrm>
            <a:off x="1896693" y="4356787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04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637" name="Google Shape;2637;g26794130706_0_806"/>
          <p:cNvCxnSpPr/>
          <p:nvPr/>
        </p:nvCxnSpPr>
        <p:spPr>
          <a:xfrm>
            <a:off x="993149" y="1792296"/>
            <a:ext cx="2936000" cy="3979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38" name="Google Shape;2638;g26794130706_0_806"/>
          <p:cNvCxnSpPr/>
          <p:nvPr/>
        </p:nvCxnSpPr>
        <p:spPr>
          <a:xfrm flipH="1">
            <a:off x="713693" y="2689644"/>
            <a:ext cx="1658400" cy="12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39" name="Google Shape;2639;g26794130706_0_806"/>
          <p:cNvSpPr txBox="1"/>
          <p:nvPr/>
        </p:nvSpPr>
        <p:spPr>
          <a:xfrm>
            <a:off x="1446973" y="2073800"/>
            <a:ext cx="68196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Pelaporan dan Pertanggungjawaban Dana BOSP disusun berdasarkan hasil pelaksanaan penatausahaan Dana BOSP.</a:t>
            </a:r>
            <a:endParaRPr sz="1865"/>
          </a:p>
        </p:txBody>
      </p:sp>
      <p:cxnSp>
        <p:nvCxnSpPr>
          <p:cNvPr id="2640" name="Google Shape;2640;g26794130706_0_806"/>
          <p:cNvCxnSpPr/>
          <p:nvPr/>
        </p:nvCxnSpPr>
        <p:spPr>
          <a:xfrm rot="10800000">
            <a:off x="993347" y="3432249"/>
            <a:ext cx="1924800" cy="20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41" name="Google Shape;2641;g26794130706_0_806"/>
          <p:cNvCxnSpPr/>
          <p:nvPr/>
        </p:nvCxnSpPr>
        <p:spPr>
          <a:xfrm rot="10800000">
            <a:off x="1602616" y="4147263"/>
            <a:ext cx="1773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42" name="Google Shape;2642;g26794130706_0_806"/>
          <p:cNvCxnSpPr/>
          <p:nvPr/>
        </p:nvCxnSpPr>
        <p:spPr>
          <a:xfrm flipH="1">
            <a:off x="2183001" y="5074541"/>
            <a:ext cx="1766800" cy="52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43" name="Google Shape;2643;g26794130706_0_806"/>
          <p:cNvSpPr txBox="1"/>
          <p:nvPr/>
        </p:nvSpPr>
        <p:spPr>
          <a:xfrm>
            <a:off x="1623600" y="2784263"/>
            <a:ext cx="79248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Pelaporan dan pertanggungjawaban termasuk pemeriksaan dan verifikasi atas penyelesaian pengadaan barang/jasa dan penggunaan dana tahun berkenaan.</a:t>
            </a:r>
            <a:endParaRPr sz="1865"/>
          </a:p>
        </p:txBody>
      </p:sp>
      <p:sp>
        <p:nvSpPr>
          <p:cNvPr id="2644" name="Google Shape;2644;g26794130706_0_806"/>
          <p:cNvSpPr txBox="1"/>
          <p:nvPr/>
        </p:nvSpPr>
        <p:spPr>
          <a:xfrm>
            <a:off x="2673899" y="3496200"/>
            <a:ext cx="79816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Bentuk dokumen laporan dan pertanggungjawaban tercantum dalam sistem aplikasi rencana kegiatan dan anggaran Satuan Pendidikan yang diselenggarakan Kementerian.</a:t>
            </a:r>
            <a:endParaRPr sz="1865"/>
          </a:p>
        </p:txBody>
      </p:sp>
      <p:sp>
        <p:nvSpPr>
          <p:cNvPr id="2645" name="Google Shape;2645;g26794130706_0_806"/>
          <p:cNvSpPr txBox="1"/>
          <p:nvPr/>
        </p:nvSpPr>
        <p:spPr>
          <a:xfrm>
            <a:off x="2921815" y="4238200"/>
            <a:ext cx="8546400" cy="8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723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Laporan dan Pertanggungjawaban Dana sebagaimana dimaksud pada angka 1 diverifikasi, divalidasi, dan disampaikan oleh Satuan Pendidikan melalui sistem aplikasi rencana kegiatan dan anggaran Satuan Pendidikan yang disediakan oleh Kementerian.</a:t>
            </a:r>
            <a:endParaRPr sz="1865"/>
          </a:p>
        </p:txBody>
      </p:sp>
      <p:sp>
        <p:nvSpPr>
          <p:cNvPr id="2646" name="Google Shape;2646;g26794130706_0_806"/>
          <p:cNvSpPr txBox="1"/>
          <p:nvPr/>
        </p:nvSpPr>
        <p:spPr>
          <a:xfrm>
            <a:off x="2300589" y="5051000"/>
            <a:ext cx="950800" cy="9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en-US" sz="3200" b="0" i="0" u="none" strike="noStrike" cap="none">
                <a:solidFill>
                  <a:srgbClr val="2E1B11"/>
                </a:solidFill>
                <a:latin typeface="Abel" panose="02000506030000020004"/>
                <a:ea typeface="Abel" panose="02000506030000020004"/>
                <a:cs typeface="Abel" panose="02000506030000020004"/>
                <a:sym typeface="Abel" panose="02000506030000020004"/>
              </a:rPr>
              <a:t>05</a:t>
            </a:r>
            <a:endParaRPr sz="3200" b="0" i="0" u="none" strike="noStrike" cap="none">
              <a:solidFill>
                <a:srgbClr val="2E1B11"/>
              </a:solidFill>
              <a:latin typeface="Abel" panose="02000506030000020004"/>
              <a:ea typeface="Abel" panose="02000506030000020004"/>
              <a:cs typeface="Abel" panose="02000506030000020004"/>
              <a:sym typeface="Abel" panose="02000506030000020004"/>
            </a:endParaRPr>
          </a:p>
        </p:txBody>
      </p:sp>
      <p:cxnSp>
        <p:nvCxnSpPr>
          <p:cNvPr id="2647" name="Google Shape;2647;g26794130706_0_806"/>
          <p:cNvCxnSpPr/>
          <p:nvPr/>
        </p:nvCxnSpPr>
        <p:spPr>
          <a:xfrm rot="10800000">
            <a:off x="2607619" y="5772264"/>
            <a:ext cx="18940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48" name="Google Shape;2648;g26794130706_0_806"/>
          <p:cNvSpPr txBox="1"/>
          <p:nvPr/>
        </p:nvSpPr>
        <p:spPr>
          <a:xfrm>
            <a:off x="3929245" y="5131864"/>
            <a:ext cx="7653200" cy="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Satuan Pendidikan bersedia diaudit sesuai dengan ketentuan peraturan perundang-perundangan terhadap laporan dan pertanggungjawaban dana Satuan Pendidikan.</a:t>
            </a:r>
            <a:endParaRPr sz="1865"/>
          </a:p>
        </p:txBody>
      </p:sp>
      <p:sp>
        <p:nvSpPr>
          <p:cNvPr id="2649" name="Google Shape;2649;g26794130706_0_806"/>
          <p:cNvSpPr txBox="1"/>
          <p:nvPr/>
        </p:nvSpPr>
        <p:spPr>
          <a:xfrm>
            <a:off x="495401" y="1324440"/>
            <a:ext cx="9144000" cy="5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 panose="020B0604020202020204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Cambria" panose="02040503050406030204"/>
                <a:ea typeface="Cambria" panose="02040503050406030204"/>
                <a:cs typeface="Cambria" panose="02040503050406030204"/>
                <a:sym typeface="Cambria" panose="02040503050406030204"/>
              </a:rPr>
              <a:t>C.  Tahapan Pelaporan dan Pertanggungjawaban Dana BOSP</a:t>
            </a:r>
            <a:endParaRPr sz="186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g1bb233a097c_1_1787"/>
          <p:cNvGrpSpPr/>
          <p:nvPr/>
        </p:nvGrpSpPr>
        <p:grpSpPr>
          <a:xfrm>
            <a:off x="22419" y="929675"/>
            <a:ext cx="7490846" cy="5425395"/>
            <a:chOff x="4056958" y="1603055"/>
            <a:chExt cx="6936611" cy="4754115"/>
          </a:xfrm>
        </p:grpSpPr>
        <p:sp>
          <p:nvSpPr>
            <p:cNvPr id="541" name="Google Shape;541;g1bb233a097c_1_1787"/>
            <p:cNvSpPr/>
            <p:nvPr/>
          </p:nvSpPr>
          <p:spPr>
            <a:xfrm>
              <a:off x="6272469" y="1603055"/>
              <a:ext cx="4721100" cy="635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4" tIns="45700" rIns="91424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2" name="Google Shape;542;g1bb233a097c_1_1787"/>
            <p:cNvSpPr/>
            <p:nvPr/>
          </p:nvSpPr>
          <p:spPr>
            <a:xfrm rot="5400000">
              <a:off x="4332230" y="2078286"/>
              <a:ext cx="1559700" cy="21102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E4E79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4" tIns="45700" rIns="91424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3" name="Google Shape;543;g1bb233a097c_1_1787"/>
            <p:cNvSpPr/>
            <p:nvPr/>
          </p:nvSpPr>
          <p:spPr>
            <a:xfrm rot="5400000">
              <a:off x="4529158" y="4733270"/>
              <a:ext cx="1151700" cy="20961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E4E79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4" tIns="45700" rIns="91424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44" name="Google Shape;544;g1bb233a097c_1_1787"/>
            <p:cNvSpPr/>
            <p:nvPr/>
          </p:nvSpPr>
          <p:spPr>
            <a:xfrm rot="5400000">
              <a:off x="4626958" y="3535729"/>
              <a:ext cx="956100" cy="20961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E4E79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4" tIns="45700" rIns="91424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 panose="020B0604020202020204"/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45" name="Google Shape;545;g1bb233a097c_1_1787"/>
          <p:cNvSpPr txBox="1"/>
          <p:nvPr/>
        </p:nvSpPr>
        <p:spPr>
          <a:xfrm>
            <a:off x="503009" y="1890049"/>
            <a:ext cx="2382300" cy="36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en-US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Pelaporan</a:t>
            </a:r>
            <a:endParaRPr b="1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6" name="Google Shape;546;g1bb233a097c_1_1787"/>
          <p:cNvSpPr/>
          <p:nvPr/>
        </p:nvSpPr>
        <p:spPr>
          <a:xfrm rot="5400000">
            <a:off x="3976475" y="211325"/>
            <a:ext cx="1975500" cy="5098200"/>
          </a:xfrm>
          <a:prstGeom prst="rect">
            <a:avLst/>
          </a:prstGeom>
          <a:solidFill>
            <a:srgbClr val="DDEAF6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7" name="Google Shape;547;g1bb233a097c_1_1787"/>
          <p:cNvSpPr/>
          <p:nvPr/>
        </p:nvSpPr>
        <p:spPr>
          <a:xfrm rot="5400000">
            <a:off x="4352350" y="1873050"/>
            <a:ext cx="1193100" cy="5067900"/>
          </a:xfrm>
          <a:prstGeom prst="rect">
            <a:avLst/>
          </a:prstGeom>
          <a:solidFill>
            <a:srgbClr val="DDEAF6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8" name="Google Shape;548;g1bb233a097c_1_1787"/>
          <p:cNvSpPr/>
          <p:nvPr/>
        </p:nvSpPr>
        <p:spPr>
          <a:xfrm rot="5400000">
            <a:off x="4278550" y="3235375"/>
            <a:ext cx="1360500" cy="5048100"/>
          </a:xfrm>
          <a:prstGeom prst="rect">
            <a:avLst/>
          </a:prstGeom>
          <a:solidFill>
            <a:srgbClr val="DDEAF6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9" name="Google Shape;549;g1bb233a097c_1_1787"/>
          <p:cNvSpPr txBox="1"/>
          <p:nvPr/>
        </p:nvSpPr>
        <p:spPr>
          <a:xfrm>
            <a:off x="3124502" y="1065235"/>
            <a:ext cx="3748800" cy="36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en-US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Kebijakan Dana BOS TA 2022</a:t>
            </a:r>
            <a:endParaRPr b="1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50" name="Google Shape;550;g1bb233a097c_1_178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611022" y="999122"/>
            <a:ext cx="472758" cy="493108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g1bb233a097c_1_1787"/>
          <p:cNvSpPr txBox="1"/>
          <p:nvPr/>
        </p:nvSpPr>
        <p:spPr>
          <a:xfrm>
            <a:off x="2736450" y="1824525"/>
            <a:ext cx="489870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Pelaporan tiap tahapan menjadi syarat penyaluran: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700"/>
              <a:buFont typeface="Calibri" panose="020F0502020204030204"/>
              <a:buAutoNum type="arabicPeriod"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 menjadi syarat salur tahap III tahun berkenaan</a:t>
            </a: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700"/>
              <a:buFont typeface="Calibri" panose="020F0502020204030204"/>
              <a:buAutoNum type="arabicPeriod"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II menjadi syarat salur tahap I tahun berikutnya</a:t>
            </a: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700"/>
              <a:buFont typeface="Calibri" panose="020F0502020204030204"/>
              <a:buAutoNum type="arabicPeriod"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III menjadi syarat salur tahap II tahun berikutnya</a:t>
            </a: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2" name="Google Shape;552;g1bb233a097c_1_1787"/>
          <p:cNvSpPr txBox="1"/>
          <p:nvPr/>
        </p:nvSpPr>
        <p:spPr>
          <a:xfrm>
            <a:off x="424278" y="4035500"/>
            <a:ext cx="1724700" cy="64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en-US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Mekanisme pelaporan</a:t>
            </a:r>
            <a:endParaRPr b="1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3" name="Google Shape;553;g1bb233a097c_1_1787"/>
          <p:cNvSpPr txBox="1"/>
          <p:nvPr/>
        </p:nvSpPr>
        <p:spPr>
          <a:xfrm>
            <a:off x="2507850" y="3851425"/>
            <a:ext cx="4784400" cy="1136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Masih diterapkan dua kanal laporan yang diakui, yaitu: </a:t>
            </a:r>
            <a:r>
              <a:rPr lang="en-US" sz="1700" b="1" i="0" u="sng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  <a:hlinkClick r:id="rId4"/>
              </a:rPr>
              <a:t>https://bos.kemdikbud.go.id</a:t>
            </a:r>
            <a:r>
              <a:rPr lang="en-US" sz="1700" b="1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atau aplikasi RKAS</a:t>
            </a: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yang disediakan oleh Kemendikbudristek</a:t>
            </a: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4" name="Google Shape;554;g1bb233a097c_1_1787"/>
          <p:cNvSpPr txBox="1"/>
          <p:nvPr/>
        </p:nvSpPr>
        <p:spPr>
          <a:xfrm>
            <a:off x="-26389" y="1028910"/>
            <a:ext cx="24405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/>
              <a:buNone/>
            </a:pPr>
            <a:r>
              <a:rPr lang="en-US" sz="2200" b="1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Kategori</a:t>
            </a:r>
            <a:endParaRPr sz="2200" b="1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5" name="Google Shape;555;g1bb233a097c_1_1787"/>
          <p:cNvSpPr txBox="1"/>
          <p:nvPr/>
        </p:nvSpPr>
        <p:spPr>
          <a:xfrm>
            <a:off x="424286" y="5251401"/>
            <a:ext cx="2382300" cy="36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en-US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Batas waktu</a:t>
            </a:r>
            <a:endParaRPr b="1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56" name="Google Shape;556;g1bb233a097c_1_1787"/>
          <p:cNvSpPr txBox="1"/>
          <p:nvPr/>
        </p:nvSpPr>
        <p:spPr>
          <a:xfrm>
            <a:off x="2498450" y="5087650"/>
            <a:ext cx="449670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Penyampaian laporan diatur batas waktunya: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557" name="Google Shape;557;g1bb233a097c_1_1787"/>
          <p:cNvGraphicFramePr/>
          <p:nvPr/>
        </p:nvGraphicFramePr>
        <p:xfrm>
          <a:off x="2611022" y="5501919"/>
          <a:ext cx="4785360" cy="1058553"/>
        </p:xfrm>
        <a:graphic>
          <a:graphicData uri="http://schemas.openxmlformats.org/drawingml/2006/table">
            <a:tbl>
              <a:tblPr firstRow="1" bandRow="1">
                <a:noFill/>
                <a:tableStyleId>{C1DC0520-811E-4188-B4A3-D12935D08E75}</a:tableStyleId>
              </a:tblPr>
              <a:tblGrid>
                <a:gridCol w="1595120"/>
                <a:gridCol w="1595120"/>
                <a:gridCol w="159512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/>
                        <a:buNone/>
                      </a:pPr>
                      <a:endParaRPr sz="1800" u="none" strike="noStrike" cap="none"/>
                    </a:p>
                  </a:txBody>
                  <a:tcPr marL="91450" marR="91450" marT="45724" marB="45724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/>
                        <a:buNone/>
                      </a:pPr>
                      <a:endParaRPr sz="1800" u="none" strike="noStrike" cap="none"/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/>
                        <a:buNone/>
                      </a:pPr>
                      <a:endParaRPr sz="1800" u="none" strike="noStrike" cap="none"/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</a:tr>
              <a:tr h="692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C55A11"/>
                          </a:solidFill>
                        </a:rPr>
                        <a:t>31 Juli</a:t>
                      </a:r>
                      <a:endParaRPr sz="1400" b="1" u="none" strike="noStrike" cap="none">
                        <a:solidFill>
                          <a:srgbClr val="C55A11"/>
                        </a:solidFill>
                      </a:endParaRPr>
                    </a:p>
                  </a:txBody>
                  <a:tcPr marL="91450" marR="91450" marT="45724" marB="45724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C55A11"/>
                          </a:solidFill>
                        </a:rPr>
                        <a:t>31 Oktober</a:t>
                      </a:r>
                      <a:endParaRPr sz="1400" b="1" u="none" strike="noStrike" cap="none">
                        <a:solidFill>
                          <a:srgbClr val="C55A11"/>
                        </a:solidFill>
                      </a:endParaRPr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C55A11"/>
                          </a:solidFill>
                        </a:rPr>
                        <a:t>31 Januari TA Berikutnya</a:t>
                      </a:r>
                      <a:endParaRPr sz="1400" b="1" u="none" strike="noStrike" cap="none">
                        <a:solidFill>
                          <a:srgbClr val="C55A11"/>
                        </a:solidFill>
                      </a:endParaRPr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E2F3"/>
                    </a:solidFill>
                  </a:tcPr>
                </a:tc>
              </a:tr>
            </a:tbl>
          </a:graphicData>
        </a:graphic>
      </p:graphicFrame>
      <p:pic>
        <p:nvPicPr>
          <p:cNvPr id="558" name="Google Shape;558;g1bb233a097c_1_178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760564" y="5488491"/>
            <a:ext cx="332204" cy="332204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g1bb233a097c_1_1787"/>
          <p:cNvSpPr txBox="1"/>
          <p:nvPr/>
        </p:nvSpPr>
        <p:spPr>
          <a:xfrm>
            <a:off x="3124489" y="5384170"/>
            <a:ext cx="12195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</a:t>
            </a:r>
            <a:endParaRPr sz="14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60" name="Google Shape;560;g1bb233a097c_1_178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553428" y="5488491"/>
            <a:ext cx="332204" cy="332204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g1bb233a097c_1_1787"/>
          <p:cNvSpPr txBox="1"/>
          <p:nvPr/>
        </p:nvSpPr>
        <p:spPr>
          <a:xfrm>
            <a:off x="4917353" y="5384170"/>
            <a:ext cx="12195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II</a:t>
            </a:r>
            <a:endParaRPr sz="14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562" name="Google Shape;562;g1bb233a097c_1_178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966354" y="5509482"/>
            <a:ext cx="332204" cy="332204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g1bb233a097c_1_1787"/>
          <p:cNvSpPr txBox="1"/>
          <p:nvPr/>
        </p:nvSpPr>
        <p:spPr>
          <a:xfrm>
            <a:off x="6330279" y="5405161"/>
            <a:ext cx="12195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III</a:t>
            </a:r>
            <a:endParaRPr sz="14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4" name="Google Shape;564;g1bb233a097c_1_1787"/>
          <p:cNvSpPr/>
          <p:nvPr/>
        </p:nvSpPr>
        <p:spPr>
          <a:xfrm>
            <a:off x="7635150" y="929675"/>
            <a:ext cx="4405500" cy="725100"/>
          </a:xfrm>
          <a:prstGeom prst="rect">
            <a:avLst/>
          </a:prstGeom>
          <a:solidFill>
            <a:srgbClr val="E77B41"/>
          </a:solidFill>
          <a:ln>
            <a:noFill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5" name="Google Shape;565;g1bb233a097c_1_1787"/>
          <p:cNvSpPr txBox="1"/>
          <p:nvPr/>
        </p:nvSpPr>
        <p:spPr>
          <a:xfrm>
            <a:off x="8290850" y="1032510"/>
            <a:ext cx="3565800" cy="36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en-US" b="1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Kebijakan Dana BOS mulai TA 2023</a:t>
            </a:r>
            <a:endParaRPr b="1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6" name="Google Shape;566;g1bb233a097c_1_1787"/>
          <p:cNvSpPr/>
          <p:nvPr/>
        </p:nvSpPr>
        <p:spPr>
          <a:xfrm rot="5400000">
            <a:off x="8864875" y="569675"/>
            <a:ext cx="1975500" cy="44349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7" name="Google Shape;567;g1bb233a097c_1_1787"/>
          <p:cNvSpPr txBox="1"/>
          <p:nvPr/>
        </p:nvSpPr>
        <p:spPr>
          <a:xfrm>
            <a:off x="7596425" y="1891150"/>
            <a:ext cx="4496700" cy="181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Pelaporan tiap tahapan menjadi syarat penyaluran:</a:t>
            </a:r>
            <a:endParaRPr sz="16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Calibri" panose="020F0502020204030204"/>
              <a:buAutoNum type="arabicPeriod"/>
            </a:pPr>
            <a:r>
              <a:rPr lang="en-US" sz="16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keseluruhan TA 2022 menjadi syarat penyaluran tahap I TA 2023</a:t>
            </a:r>
            <a:endParaRPr sz="16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Calibri" panose="020F0502020204030204"/>
              <a:buAutoNum type="arabicPeriod"/>
            </a:pPr>
            <a:r>
              <a:rPr lang="en-US" sz="16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 menjadi syarat penyaluran tahap II TA 2023 dan minimal telah merealisasikan </a:t>
            </a:r>
            <a:r>
              <a:rPr lang="en-US" sz="1600" b="1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paling sedikit 50% dari dana yang diterima pada tahap I</a:t>
            </a:r>
            <a:r>
              <a:rPr lang="en-US" sz="16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sz="16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8" name="Google Shape;568;g1bb233a097c_1_1787"/>
          <p:cNvSpPr/>
          <p:nvPr/>
        </p:nvSpPr>
        <p:spPr>
          <a:xfrm rot="5400000">
            <a:off x="9264075" y="2211475"/>
            <a:ext cx="1193100" cy="44190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9" name="Google Shape;569;g1bb233a097c_1_1787"/>
          <p:cNvSpPr txBox="1"/>
          <p:nvPr/>
        </p:nvSpPr>
        <p:spPr>
          <a:xfrm>
            <a:off x="7748825" y="3919475"/>
            <a:ext cx="4291800" cy="87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Hanya satu kanal laporan, yaitu </a:t>
            </a:r>
            <a:r>
              <a:rPr lang="en-US" sz="1700" b="1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aplikasi RKAS </a:t>
            </a: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yang disediakan oleh Kemendikbudristek</a:t>
            </a: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0" name="Google Shape;570;g1bb233a097c_1_1787"/>
          <p:cNvSpPr/>
          <p:nvPr/>
        </p:nvSpPr>
        <p:spPr>
          <a:xfrm rot="5400000">
            <a:off x="9172375" y="3541975"/>
            <a:ext cx="1360500" cy="44349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4" tIns="45700" rIns="91424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endParaRPr sz="9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1" name="Google Shape;571;g1bb233a097c_1_1787"/>
          <p:cNvSpPr txBox="1"/>
          <p:nvPr/>
        </p:nvSpPr>
        <p:spPr>
          <a:xfrm>
            <a:off x="7743200" y="5067075"/>
            <a:ext cx="449670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sz="17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Penyampaian laporan diatur batas waktunya: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572" name="Google Shape;572;g1bb233a097c_1_1787"/>
          <p:cNvGraphicFramePr/>
          <p:nvPr/>
        </p:nvGraphicFramePr>
        <p:xfrm>
          <a:off x="7727322" y="5481344"/>
          <a:ext cx="4291330" cy="911860"/>
        </p:xfrm>
        <a:graphic>
          <a:graphicData uri="http://schemas.openxmlformats.org/drawingml/2006/table">
            <a:tbl>
              <a:tblPr firstRow="1" bandRow="1">
                <a:noFill/>
                <a:tableStyleId>{C1DC0520-811E-4188-B4A3-D12935D08E75}</a:tableStyleId>
              </a:tblPr>
              <a:tblGrid>
                <a:gridCol w="2251710"/>
                <a:gridCol w="2039620"/>
              </a:tblGrid>
              <a:tr h="469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/>
                        <a:buNone/>
                      </a:pPr>
                      <a:endParaRPr sz="1800" u="none" strike="noStrike" cap="none"/>
                    </a:p>
                  </a:txBody>
                  <a:tcPr marL="91450" marR="91450" marT="45724" marB="45724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/>
                        <a:buNone/>
                      </a:pPr>
                      <a:endParaRPr sz="1800" u="none" strike="noStrike" cap="none"/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4425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endParaRPr sz="1400" b="1" u="none" strike="noStrike" cap="none">
                        <a:solidFill>
                          <a:srgbClr val="C55A11"/>
                        </a:solidFill>
                      </a:endParaRPr>
                    </a:p>
                  </a:txBody>
                  <a:tcPr marL="91450" marR="91450" marT="45724" marB="45724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/>
                        <a:buNone/>
                      </a:pPr>
                      <a:endParaRPr sz="1400" b="1" u="none" strike="noStrike" cap="none">
                        <a:solidFill>
                          <a:srgbClr val="C55A11"/>
                        </a:solidFill>
                      </a:endParaRPr>
                    </a:p>
                  </a:txBody>
                  <a:tcPr marL="91450" marR="91450" marT="45724" marB="45724">
                    <a:lnL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573" name="Google Shape;573;g1bb233a097c_1_178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124189" y="5602141"/>
            <a:ext cx="332204" cy="332204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g1bb233a097c_1_1787"/>
          <p:cNvSpPr txBox="1"/>
          <p:nvPr/>
        </p:nvSpPr>
        <p:spPr>
          <a:xfrm>
            <a:off x="8488114" y="5497820"/>
            <a:ext cx="12195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</a:t>
            </a:r>
            <a:endParaRPr sz="14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5" name="Google Shape;575;g1bb233a097c_1_1787"/>
          <p:cNvSpPr txBox="1"/>
          <p:nvPr/>
        </p:nvSpPr>
        <p:spPr>
          <a:xfrm>
            <a:off x="8276600" y="6021025"/>
            <a:ext cx="15393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1" i="0" u="none" strike="noStrike" cap="none">
                <a:solidFill>
                  <a:srgbClr val="98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31 Juli 2023</a:t>
            </a:r>
            <a:endParaRPr sz="1400" b="1" i="0" u="none" strike="noStrike" cap="none">
              <a:solidFill>
                <a:srgbClr val="98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76" name="Google Shape;576;g1bb233a097c_1_178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181589" y="5602141"/>
            <a:ext cx="332204" cy="332204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g1bb233a097c_1_1787"/>
          <p:cNvSpPr txBox="1"/>
          <p:nvPr/>
        </p:nvSpPr>
        <p:spPr>
          <a:xfrm>
            <a:off x="10545514" y="5497820"/>
            <a:ext cx="12195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0" rIns="91424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206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Laporan Tahap II</a:t>
            </a:r>
            <a:endParaRPr sz="1400" b="0" i="0" u="none" strike="noStrike" cap="none">
              <a:solidFill>
                <a:srgbClr val="00206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8" name="Google Shape;578;g1bb233a097c_1_1787"/>
          <p:cNvSpPr txBox="1"/>
          <p:nvPr/>
        </p:nvSpPr>
        <p:spPr>
          <a:xfrm>
            <a:off x="10257800" y="6021025"/>
            <a:ext cx="1599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1" i="0" u="none" strike="noStrike" cap="none">
                <a:solidFill>
                  <a:srgbClr val="98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31 Januari 2024</a:t>
            </a:r>
            <a:endParaRPr sz="1400" b="1" i="0" u="none" strike="noStrike" cap="none">
              <a:solidFill>
                <a:srgbClr val="98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79" name="Google Shape;579;g1bb233a097c_1_1787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7716675" y="977550"/>
            <a:ext cx="615601" cy="61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Judul 3"/>
          <p:cNvSpPr>
            <a:spLocks noGrp="1"/>
          </p:cNvSpPr>
          <p:nvPr>
            <p:ph type="title"/>
          </p:nvPr>
        </p:nvSpPr>
        <p:spPr>
          <a:xfrm>
            <a:off x="381000" y="55880"/>
            <a:ext cx="10690860" cy="12045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id-ID" altLang="en-US" sz="2400">
                <a:solidFill>
                  <a:schemeClr val="tx1"/>
                </a:solidFill>
                <a:highlight>
                  <a:srgbClr val="00FFFF"/>
                </a:highlight>
                <a:sym typeface="+mn-ea"/>
              </a:rPr>
              <a:t>Bendahara Dana BOS sebagaimana dimaksud dalam Pasal </a:t>
            </a:r>
            <a:r>
              <a:rPr lang="en-US" altLang="id-ID" sz="2400">
                <a:solidFill>
                  <a:schemeClr val="tx1"/>
                </a:solidFill>
                <a:highlight>
                  <a:srgbClr val="00FFFF"/>
                </a:highlight>
                <a:sym typeface="+mn-ea"/>
              </a:rPr>
              <a:t>9</a:t>
            </a:r>
            <a:r>
              <a:rPr lang="id-ID" altLang="en-US" sz="2400">
                <a:solidFill>
                  <a:schemeClr val="tx1"/>
                </a:solidFill>
                <a:highlight>
                  <a:srgbClr val="00FFFF"/>
                </a:highlight>
                <a:sym typeface="+mn-ea"/>
              </a:rPr>
              <a:t>, pada pemerintah daerah provinsi mempunyai tugas dan wewenang:</a:t>
            </a:r>
          </a:p>
        </p:txBody>
      </p:sp>
      <p:sp>
        <p:nvSpPr>
          <p:cNvPr id="5" name="Placeholder Konten 4"/>
          <p:cNvSpPr>
            <a:spLocks noGrp="1"/>
          </p:cNvSpPr>
          <p:nvPr>
            <p:ph sz="half" idx="2"/>
          </p:nvPr>
        </p:nvSpPr>
        <p:spPr>
          <a:xfrm>
            <a:off x="143510" y="1508125"/>
            <a:ext cx="5769610" cy="5055235"/>
          </a:xfrm>
        </p:spPr>
        <p:txBody>
          <a:bodyPr>
            <a:noAutofit/>
          </a:bodyPr>
          <a:lstStyle/>
          <a:p>
            <a:r>
              <a:rPr lang="id-ID" altLang="en-US" sz="1800"/>
              <a:t>a. menerima dan menyimpan uang penyaluran Dana BOS pada</a:t>
            </a:r>
            <a:r>
              <a:rPr lang="en-US" altLang="id-ID" sz="1800"/>
              <a:t> S</a:t>
            </a:r>
            <a:r>
              <a:rPr lang="id-ID" altLang="en-US" sz="1800"/>
              <a:t>atdikmen negeri dan Satdiksus negeri;</a:t>
            </a:r>
          </a:p>
          <a:p>
            <a:r>
              <a:rPr lang="id-ID" altLang="en-US" sz="1800"/>
              <a:t>b. menerima dan menyimpan bukti penyaluran Dana BOS pada Satdikmen negeri dan Satdiksus negeri;</a:t>
            </a:r>
          </a:p>
          <a:p>
            <a:r>
              <a:rPr lang="id-ID" altLang="en-US" sz="1800"/>
              <a:t>c. mencatat penerimaan dan belanja Dana BOS pada Satdikmen negeri dan Satdiksus negeri pada buku kas umum dan buku pembantu;</a:t>
            </a:r>
          </a:p>
          <a:p>
            <a:r>
              <a:rPr lang="id-ID" altLang="en-US" sz="1800"/>
              <a:t>d. membayar belanja dari Dana BOS pada</a:t>
            </a:r>
            <a:r>
              <a:rPr lang="en-US" altLang="id-ID" sz="1800"/>
              <a:t> </a:t>
            </a:r>
            <a:r>
              <a:rPr lang="id-ID" altLang="en-US" sz="1800"/>
              <a:t>Satdikmen negeri dan Satdiksus negeri; </a:t>
            </a:r>
          </a:p>
          <a:p>
            <a:r>
              <a:rPr lang="id-ID" altLang="en-US" sz="1800"/>
              <a:t>e. menerima dan menyimpan bukti pertanggungjawaban Dana BOS pada Satdikmen negeri dan Satdiksus negeri; </a:t>
            </a:r>
          </a:p>
          <a:p>
            <a:r>
              <a:rPr lang="id-ID" altLang="en-US" sz="1800"/>
              <a:t>f. menyampaikan buku kas umum dan buku pembantu Dana BOS pada Satdikmen negeri dan Satdiksus negeri setiap bulan;</a:t>
            </a:r>
          </a:p>
          <a:p>
            <a:r>
              <a:rPr lang="en-US" altLang="id-ID" sz="1800">
                <a:sym typeface="+mn-ea"/>
              </a:rPr>
              <a:t>g. </a:t>
            </a:r>
            <a:r>
              <a:rPr lang="id-ID" altLang="en-US" sz="1800">
                <a:sym typeface="+mn-ea"/>
              </a:rPr>
              <a:t>menyusun dan menyiapkan laporan realisasi penerimaan dan belanja Dana BOS pada</a:t>
            </a:r>
            <a:r>
              <a:rPr lang="en-US" altLang="id-ID" sz="1800">
                <a:sym typeface="+mn-ea"/>
              </a:rPr>
              <a:t> </a:t>
            </a:r>
            <a:r>
              <a:rPr lang="id-ID" altLang="en-US" sz="1800">
                <a:sym typeface="+mn-ea"/>
              </a:rPr>
              <a:t>Satdikmen negeri dan Satdiksus negeri setiap bulan;</a:t>
            </a:r>
            <a:endParaRPr lang="id-ID" altLang="en-US" sz="1800"/>
          </a:p>
          <a:p>
            <a:endParaRPr lang="id-ID" altLang="en-US" sz="1800"/>
          </a:p>
        </p:txBody>
      </p:sp>
      <p:sp>
        <p:nvSpPr>
          <p:cNvPr id="6" name="Placeholder Konten 5"/>
          <p:cNvSpPr>
            <a:spLocks noGrp="1"/>
          </p:cNvSpPr>
          <p:nvPr>
            <p:ph sz="half" idx="3"/>
          </p:nvPr>
        </p:nvSpPr>
        <p:spPr>
          <a:xfrm>
            <a:off x="6076950" y="1508760"/>
            <a:ext cx="5914390" cy="5010150"/>
          </a:xfrm>
        </p:spPr>
        <p:txBody>
          <a:bodyPr>
            <a:noAutofit/>
          </a:bodyPr>
          <a:lstStyle/>
          <a:p>
            <a:r>
              <a:rPr lang="id-ID" altLang="en-US" sz="1800">
                <a:sym typeface="+mn-ea"/>
              </a:rPr>
              <a:t>h. menyusun dan menyiapkan laporan realisasi penggunaan Dana BOS pada Satdikmen negeri dan Satdiksus negeri setiap bulan dan/atau sisa Dana BOS pada Satdikmen negeri dan Satdiksus negeri;</a:t>
            </a:r>
          </a:p>
          <a:p>
            <a:r>
              <a:rPr lang="id-ID" altLang="en-US" sz="1800">
                <a:sym typeface="+mn-ea"/>
              </a:rPr>
              <a:t>i. menyusun dan menyiapkan laporan rekapitulasi realisasi penggunaan Dana BOS pada Satdikmen negeri dan Satdiksus negeri setiap tahap</a:t>
            </a:r>
            <a:r>
              <a:rPr lang="en-US" altLang="id-ID" sz="1800">
                <a:sym typeface="+mn-ea"/>
              </a:rPr>
              <a:t> </a:t>
            </a:r>
            <a:r>
              <a:rPr lang="id-ID" altLang="en-US" sz="1800">
                <a:sym typeface="+mn-ea"/>
              </a:rPr>
              <a:t>penyaluran;</a:t>
            </a:r>
            <a:endParaRPr lang="id-ID" altLang="en-US" sz="1800"/>
          </a:p>
          <a:p>
            <a:r>
              <a:rPr lang="id-ID" altLang="en-US" sz="1800">
                <a:sym typeface="+mn-ea"/>
              </a:rPr>
              <a:t>j. menyiapkan surat pertanggungjawaban mutlak</a:t>
            </a:r>
            <a:r>
              <a:rPr lang="en-US" altLang="id-ID" sz="1800">
                <a:sym typeface="+mn-ea"/>
              </a:rPr>
              <a:t> </a:t>
            </a:r>
            <a:r>
              <a:rPr lang="id-ID" altLang="en-US" sz="1800">
                <a:sym typeface="+mn-ea"/>
              </a:rPr>
              <a:t>Dana BOS pada Satdikmen negeri dan Satdiksus negeri;</a:t>
            </a:r>
            <a:endParaRPr lang="id-ID" altLang="en-US" sz="1800"/>
          </a:p>
          <a:p>
            <a:r>
              <a:rPr lang="id-ID" altLang="en-US" sz="1800">
                <a:sym typeface="+mn-ea"/>
              </a:rPr>
              <a:t>k. menyusun laporan bahan rekapitulasi pembelian barang milik daerah dari Dana BOS pada Satdikmen negeri dan Satdiksus negeri;</a:t>
            </a:r>
            <a:endParaRPr lang="id-ID" altLang="en-US" sz="1800"/>
          </a:p>
          <a:p>
            <a:r>
              <a:rPr lang="id-ID" altLang="en-US" sz="1800">
                <a:sym typeface="+mn-ea"/>
              </a:rPr>
              <a:t>l. menyiapkan laporan barang milik daerah dari Dana BOS pada Satdikmen negeri dan Satdiksus negeri; dan</a:t>
            </a:r>
            <a:endParaRPr lang="id-ID" altLang="en-US" sz="1800"/>
          </a:p>
          <a:p>
            <a:r>
              <a:rPr lang="id-ID" altLang="en-US" sz="1800">
                <a:sym typeface="+mn-ea"/>
              </a:rPr>
              <a:t>m. memungut dan menyetorkan pajak sesuai dengan ketentuan peraturan perundang-undangan</a:t>
            </a:r>
            <a:endParaRPr lang="id-ID" altLang="en-US" sz="1800"/>
          </a:p>
          <a:p>
            <a:endParaRPr lang="id-ID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5854" y="698703"/>
            <a:ext cx="5035550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4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Pengelolaan</a:t>
            </a:r>
            <a:r>
              <a:rPr sz="2000" b="1" spc="-12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14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Dana</a:t>
            </a:r>
            <a:r>
              <a:rPr sz="2000" b="1" spc="-9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28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BOSP</a:t>
            </a:r>
            <a:r>
              <a:rPr sz="2000" b="1" spc="-11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21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Satdik</a:t>
            </a:r>
            <a:r>
              <a:rPr sz="2000" b="1" spc="-8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12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Negeri</a:t>
            </a:r>
            <a:endParaRPr sz="200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86144" y="3261359"/>
            <a:ext cx="1309370" cy="1309370"/>
          </a:xfrm>
          <a:custGeom>
            <a:avLst/>
            <a:gdLst/>
            <a:ahLst/>
            <a:cxnLst/>
            <a:rect l="l" t="t" r="r" b="b"/>
            <a:pathLst>
              <a:path w="1309370" h="1309370">
                <a:moveTo>
                  <a:pt x="0" y="0"/>
                </a:moveTo>
                <a:lnTo>
                  <a:pt x="0" y="1309115"/>
                </a:lnTo>
                <a:lnTo>
                  <a:pt x="1309115" y="130911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736591"/>
            <a:ext cx="1309370" cy="1309370"/>
          </a:xfrm>
          <a:custGeom>
            <a:avLst/>
            <a:gdLst/>
            <a:ahLst/>
            <a:cxnLst/>
            <a:rect l="l" t="t" r="r" b="b"/>
            <a:pathLst>
              <a:path w="1309370" h="1309370">
                <a:moveTo>
                  <a:pt x="1309115" y="0"/>
                </a:moveTo>
                <a:lnTo>
                  <a:pt x="0" y="0"/>
                </a:lnTo>
                <a:lnTo>
                  <a:pt x="0" y="1309115"/>
                </a:lnTo>
                <a:lnTo>
                  <a:pt x="130911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73396" y="3262884"/>
            <a:ext cx="1309370" cy="1312545"/>
          </a:xfrm>
          <a:custGeom>
            <a:avLst/>
            <a:gdLst/>
            <a:ahLst/>
            <a:cxnLst/>
            <a:rect l="l" t="t" r="r" b="b"/>
            <a:pathLst>
              <a:path w="1309370" h="1312545">
                <a:moveTo>
                  <a:pt x="1309115" y="0"/>
                </a:moveTo>
                <a:lnTo>
                  <a:pt x="0" y="0"/>
                </a:lnTo>
                <a:lnTo>
                  <a:pt x="1309115" y="1312164"/>
                </a:lnTo>
                <a:lnTo>
                  <a:pt x="1309115" y="0"/>
                </a:lnTo>
                <a:close/>
              </a:path>
            </a:pathLst>
          </a:custGeom>
          <a:solidFill>
            <a:srgbClr val="018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73396" y="1784604"/>
            <a:ext cx="1309370" cy="1310640"/>
          </a:xfrm>
          <a:custGeom>
            <a:avLst/>
            <a:gdLst/>
            <a:ahLst/>
            <a:cxnLst/>
            <a:rect l="l" t="t" r="r" b="b"/>
            <a:pathLst>
              <a:path w="1309370" h="1310639">
                <a:moveTo>
                  <a:pt x="1309115" y="0"/>
                </a:moveTo>
                <a:lnTo>
                  <a:pt x="0" y="1310640"/>
                </a:lnTo>
                <a:lnTo>
                  <a:pt x="1309115" y="1310640"/>
                </a:lnTo>
                <a:lnTo>
                  <a:pt x="130911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435" y="1333500"/>
            <a:ext cx="4962525" cy="2246630"/>
          </a:xfrm>
          <a:prstGeom prst="rect">
            <a:avLst/>
          </a:prstGeom>
          <a:solidFill>
            <a:srgbClr val="C4BC96"/>
          </a:solidFill>
        </p:spPr>
        <p:txBody>
          <a:bodyPr vert="horz" wrap="square" lIns="0" tIns="40005" rIns="0" bIns="0" rtlCol="0">
            <a:spAutoFit/>
          </a:bodyPr>
          <a:lstStyle/>
          <a:p>
            <a:pPr marL="90805" algn="just">
              <a:lnSpc>
                <a:spcPct val="100000"/>
              </a:lnSpc>
              <a:spcBef>
                <a:spcPts val="315"/>
              </a:spcBef>
            </a:pPr>
            <a:r>
              <a:rPr sz="1400" b="1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a.</a:t>
            </a:r>
            <a:r>
              <a:rPr sz="1400" b="1" spc="2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u="sng" spc="-2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Tahapan</a:t>
            </a:r>
            <a:r>
              <a:rPr sz="1400" b="1" u="sng" spc="-3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14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Perencanaan</a:t>
            </a:r>
            <a:r>
              <a:rPr sz="1400" b="1" u="sng" spc="-5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1400" b="1" u="sng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&amp;</a:t>
            </a:r>
            <a:r>
              <a:rPr sz="1400" b="1" u="sng" spc="-5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1400" b="1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Arial" panose="020B0604020202020204"/>
                <a:cs typeface="Arial" panose="020B0604020202020204"/>
              </a:rPr>
              <a:t>Penganggaran: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41655" marR="82550" indent="-230505" algn="just">
              <a:lnSpc>
                <a:spcPct val="100000"/>
              </a:lnSpc>
              <a:buAutoNum type="arabicParenR"/>
              <a:tabLst>
                <a:tab pos="543560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Penganggaran</a:t>
            </a:r>
            <a:r>
              <a:rPr sz="1400" spc="28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pendapatan</a:t>
            </a:r>
            <a:r>
              <a:rPr sz="1400" spc="28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spc="2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BOP</a:t>
            </a:r>
            <a:r>
              <a:rPr sz="1400" spc="2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diuraikan 	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dalam</a:t>
            </a:r>
            <a:r>
              <a:rPr sz="1400" spc="1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akun</a:t>
            </a:r>
            <a:r>
              <a:rPr sz="1400" b="1" spc="1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pendapatan,</a:t>
            </a:r>
            <a:r>
              <a:rPr sz="1400" b="1" spc="1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kelompok</a:t>
            </a:r>
            <a:r>
              <a:rPr sz="1400" b="1" spc="1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transfer,</a:t>
            </a:r>
            <a:r>
              <a:rPr sz="1400" b="1" spc="1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jenis</a:t>
            </a:r>
            <a:r>
              <a:rPr sz="1400" b="1" spc="17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</a:t>
            </a:r>
            <a:r>
              <a:rPr sz="1400" b="1" spc="1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1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pemerintah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pusat,</a:t>
            </a:r>
            <a:r>
              <a:rPr sz="14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-3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b="1" spc="-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perimbangan,</a:t>
            </a:r>
            <a:r>
              <a:rPr sz="14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rincian</a:t>
            </a:r>
            <a:r>
              <a:rPr sz="14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-3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khusus-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b="1" spc="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khusus</a:t>
            </a:r>
            <a:r>
              <a:rPr sz="1400" b="1" spc="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nonfisik</a:t>
            </a:r>
            <a:r>
              <a:rPr sz="1400" b="1" spc="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sub</a:t>
            </a:r>
            <a:r>
              <a:rPr sz="1400" b="1" spc="40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rincian</a:t>
            </a:r>
            <a:r>
              <a:rPr sz="1400" b="1" spc="40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409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sesuai</a:t>
            </a:r>
            <a:r>
              <a:rPr sz="1400" b="1" spc="40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dengan</a:t>
            </a:r>
            <a:r>
              <a:rPr sz="1400" b="1" spc="39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kode</a:t>
            </a:r>
            <a:r>
              <a:rPr sz="1400" b="1" spc="39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rekening 	berkenaan.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42290" indent="-230505" algn="just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542290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Penganggaran</a:t>
            </a:r>
            <a:r>
              <a:rPr sz="1400" spc="1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spc="1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diuraikan</a:t>
            </a:r>
            <a:r>
              <a:rPr sz="1400" spc="1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</a:t>
            </a:r>
            <a:r>
              <a:rPr sz="1400" spc="1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dalam</a:t>
            </a:r>
            <a:r>
              <a:rPr sz="1400" spc="1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Kelompok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43560" algn="just">
              <a:lnSpc>
                <a:spcPct val="100000"/>
              </a:lnSpc>
            </a:pP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Operasi</a:t>
            </a:r>
            <a:r>
              <a:rPr sz="14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4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b="1" spc="-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Modal.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7507" y="2433320"/>
            <a:ext cx="47688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01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7507" y="3373882"/>
            <a:ext cx="47688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02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2867" y="3959174"/>
            <a:ext cx="47688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03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82867" y="4828794"/>
            <a:ext cx="47688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04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2964" y="4216908"/>
            <a:ext cx="5039995" cy="1077595"/>
          </a:xfrm>
          <a:custGeom>
            <a:avLst/>
            <a:gdLst/>
            <a:ahLst/>
            <a:cxnLst/>
            <a:rect l="l" t="t" r="r" b="b"/>
            <a:pathLst>
              <a:path w="5039995" h="1077595">
                <a:moveTo>
                  <a:pt x="5039868" y="0"/>
                </a:moveTo>
                <a:lnTo>
                  <a:pt x="0" y="0"/>
                </a:lnTo>
                <a:lnTo>
                  <a:pt x="0" y="1077468"/>
                </a:lnTo>
                <a:lnTo>
                  <a:pt x="5039868" y="1077468"/>
                </a:lnTo>
                <a:lnTo>
                  <a:pt x="5039868" y="0"/>
                </a:lnTo>
                <a:close/>
              </a:path>
            </a:pathLst>
          </a:custGeom>
          <a:solidFill>
            <a:srgbClr val="C4BC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4404" y="4246879"/>
            <a:ext cx="48704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0" marR="5080" indent="-2286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b.</a:t>
            </a:r>
            <a:r>
              <a:rPr sz="1600" b="1" spc="-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Tahapan</a:t>
            </a:r>
            <a:r>
              <a:rPr sz="1600" b="1" spc="3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1600" b="1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Pelaksanaan</a:t>
            </a:r>
            <a:r>
              <a:rPr sz="1600" b="1" spc="3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1600" b="1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600" b="1" spc="20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Penatausahaan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16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6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600" spc="-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pada</a:t>
            </a:r>
            <a:r>
              <a:rPr sz="1600" spc="-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Satdik</a:t>
            </a:r>
            <a:r>
              <a:rPr sz="1600" spc="-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Negeri, </a:t>
            </a:r>
            <a:r>
              <a:rPr sz="16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yaitu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600" spc="14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600" spc="114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disalurkan</a:t>
            </a:r>
            <a:r>
              <a:rPr sz="1600" b="1" spc="1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langsung</a:t>
            </a:r>
            <a:r>
              <a:rPr sz="1600" b="1" spc="1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dari</a:t>
            </a:r>
            <a:r>
              <a:rPr sz="1600" b="1" spc="1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RKUN</a:t>
            </a:r>
            <a:r>
              <a:rPr sz="1600" b="1" spc="1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ke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rekening</a:t>
            </a:r>
            <a:r>
              <a:rPr sz="16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satuan</a:t>
            </a:r>
            <a:r>
              <a:rPr sz="16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Pendidikan.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66204" y="2087879"/>
            <a:ext cx="5041900" cy="1569720"/>
          </a:xfrm>
          <a:prstGeom prst="rect">
            <a:avLst/>
          </a:prstGeom>
          <a:solidFill>
            <a:srgbClr val="D3ED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434975" marR="83820" indent="-342900" algn="just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c.</a:t>
            </a:r>
            <a:r>
              <a:rPr sz="1600" b="1" spc="210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Tahapan</a:t>
            </a:r>
            <a:r>
              <a:rPr sz="1600" b="1" spc="204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Pelaporan</a:t>
            </a:r>
            <a:r>
              <a:rPr sz="1600" b="1" spc="200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&amp;</a:t>
            </a:r>
            <a:r>
              <a:rPr sz="1600" b="1" spc="204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spc="-10" dirty="0">
                <a:latin typeface="Arial" panose="020B0604020202020204"/>
                <a:cs typeface="Arial" panose="020B0604020202020204"/>
              </a:rPr>
              <a:t>Pertanggungjawaban </a:t>
            </a:r>
            <a:r>
              <a:rPr sz="1600" dirty="0">
                <a:latin typeface="Arial" panose="020B0604020202020204"/>
                <a:cs typeface="Arial" panose="020B0604020202020204"/>
              </a:rPr>
              <a:t>Pengelolaan</a:t>
            </a:r>
            <a:r>
              <a:rPr sz="1600" spc="114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Dana</a:t>
            </a:r>
            <a:r>
              <a:rPr sz="1600" spc="114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BOSP</a:t>
            </a:r>
            <a:r>
              <a:rPr sz="1600" spc="105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pada</a:t>
            </a:r>
            <a:r>
              <a:rPr sz="1600" spc="110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Satdik</a:t>
            </a:r>
            <a:r>
              <a:rPr sz="1600" spc="120" dirty="0">
                <a:latin typeface="Arial" panose="020B0604020202020204"/>
                <a:cs typeface="Arial" panose="020B0604020202020204"/>
              </a:rPr>
              <a:t> 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Negeri </a:t>
            </a:r>
            <a:r>
              <a:rPr sz="1600" dirty="0">
                <a:latin typeface="Arial" panose="020B0604020202020204"/>
                <a:cs typeface="Arial" panose="020B0604020202020204"/>
              </a:rPr>
              <a:t>yaitu</a:t>
            </a:r>
            <a:r>
              <a:rPr sz="1600" spc="280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Adanya</a:t>
            </a:r>
            <a:r>
              <a:rPr sz="1600" spc="295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pencatatan</a:t>
            </a:r>
            <a:r>
              <a:rPr sz="1600" spc="285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Surat</a:t>
            </a:r>
            <a:r>
              <a:rPr sz="1600" b="1" spc="2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6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Permintaan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Pengesahan</a:t>
            </a:r>
            <a:r>
              <a:rPr sz="1600" b="1" spc="4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600" b="1" spc="47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(SP2B)</a:t>
            </a:r>
            <a:r>
              <a:rPr sz="1600" b="1" spc="459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oleh</a:t>
            </a:r>
            <a:r>
              <a:rPr sz="1600" b="1" spc="4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Dinas</a:t>
            </a:r>
            <a:r>
              <a:rPr sz="1600" b="1" spc="47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Surat</a:t>
            </a:r>
            <a:r>
              <a:rPr sz="1600" b="1" spc="3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Pengesahan</a:t>
            </a:r>
            <a:r>
              <a:rPr sz="1600" b="1" spc="3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600" b="1" spc="3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(SPB)</a:t>
            </a:r>
            <a:r>
              <a:rPr sz="1600" b="1" spc="3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oleh</a:t>
            </a:r>
            <a:r>
              <a:rPr sz="1600" b="1" spc="36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PPKD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selaku</a:t>
            </a:r>
            <a:r>
              <a:rPr sz="1600" b="1" spc="-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BUD.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89064" y="5565647"/>
            <a:ext cx="5041900" cy="830580"/>
          </a:xfrm>
          <a:prstGeom prst="rect">
            <a:avLst/>
          </a:prstGeom>
          <a:solidFill>
            <a:srgbClr val="D3ED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434975" marR="84455" indent="-342900" algn="just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d.</a:t>
            </a:r>
            <a:r>
              <a:rPr sz="1600" b="1" spc="185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Sisa</a:t>
            </a:r>
            <a:r>
              <a:rPr sz="1600" b="1" spc="45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Dana</a:t>
            </a:r>
            <a:r>
              <a:rPr sz="1600" b="1" spc="50" dirty="0"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BOSP</a:t>
            </a:r>
            <a:r>
              <a:rPr sz="1600" b="1" spc="45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pada</a:t>
            </a:r>
            <a:r>
              <a:rPr sz="1600" spc="45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Satdik</a:t>
            </a:r>
            <a:r>
              <a:rPr sz="1600" spc="45" dirty="0">
                <a:latin typeface="Arial" panose="020B0604020202020204"/>
                <a:cs typeface="Arial" panose="020B0604020202020204"/>
              </a:rPr>
              <a:t>  </a:t>
            </a:r>
            <a:r>
              <a:rPr sz="1600" dirty="0">
                <a:latin typeface="Arial" panose="020B0604020202020204"/>
                <a:cs typeface="Arial" panose="020B0604020202020204"/>
              </a:rPr>
              <a:t>diakui</a:t>
            </a:r>
            <a:r>
              <a:rPr sz="1600" spc="55" dirty="0">
                <a:latin typeface="Arial" panose="020B0604020202020204"/>
                <a:cs typeface="Arial" panose="020B0604020202020204"/>
              </a:rPr>
              <a:t>  </a:t>
            </a:r>
            <a:r>
              <a:rPr sz="1600" spc="-10" dirty="0">
                <a:latin typeface="Arial" panose="020B0604020202020204"/>
                <a:cs typeface="Arial" panose="020B0604020202020204"/>
              </a:rPr>
              <a:t>sebagai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SiLPA</a:t>
            </a:r>
            <a:r>
              <a:rPr sz="1600" b="1" spc="4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600" b="1" spc="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menjadi</a:t>
            </a:r>
            <a:r>
              <a:rPr sz="1600" b="1" spc="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perhitungan</a:t>
            </a:r>
            <a:r>
              <a:rPr sz="1600" b="1" spc="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16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penyaluran </a:t>
            </a:r>
            <a:r>
              <a:rPr sz="16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Tahun</a:t>
            </a:r>
            <a:r>
              <a:rPr sz="1600" b="1" spc="-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Anggaran</a:t>
            </a:r>
            <a:r>
              <a:rPr sz="16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berikutnya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658406"/>
            <a:ext cx="6463267" cy="199591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88619" y="105282"/>
            <a:ext cx="2472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Black" panose="020B0A04020102020204"/>
                <a:cs typeface="Arial Black" panose="020B0A04020102020204"/>
              </a:rPr>
              <a:t>Kementerian</a:t>
            </a:r>
            <a:r>
              <a:rPr sz="1200" spc="-4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Dalam</a:t>
            </a:r>
            <a:r>
              <a:rPr sz="1200" spc="-5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Negeri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Ditjen</a:t>
            </a:r>
            <a:r>
              <a:rPr sz="1200" spc="-3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Bina</a:t>
            </a:r>
            <a:r>
              <a:rPr sz="1200" spc="-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Keuangan</a:t>
            </a:r>
            <a:r>
              <a:rPr sz="1200" spc="-5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Daerah</a:t>
            </a:r>
            <a:endParaRPr sz="12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97230" y="142494"/>
            <a:ext cx="0" cy="396240"/>
          </a:xfrm>
          <a:custGeom>
            <a:avLst/>
            <a:gdLst/>
            <a:ahLst/>
            <a:cxnLst/>
            <a:rect l="l" t="t" r="r" b="b"/>
            <a:pathLst>
              <a:path h="396240">
                <a:moveTo>
                  <a:pt x="0" y="0"/>
                </a:moveTo>
                <a:lnTo>
                  <a:pt x="0" y="39598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64" y="73152"/>
            <a:ext cx="521208" cy="56845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4140" y="92964"/>
            <a:ext cx="1597152" cy="43891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0264140" y="92964"/>
            <a:ext cx="1597660" cy="439420"/>
          </a:xfrm>
          <a:prstGeom prst="rect">
            <a:avLst/>
          </a:prstGeom>
          <a:ln w="6350">
            <a:solidFill>
              <a:srgbClr val="61B7E8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520"/>
              </a:spcBef>
            </a:pPr>
            <a:r>
              <a:rPr sz="1600" b="1" spc="-10" dirty="0">
                <a:latin typeface="Arial" panose="020B0604020202020204"/>
                <a:cs typeface="Arial" panose="020B0604020202020204"/>
              </a:rPr>
              <a:t>Lanjutan…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29576" y="1204467"/>
            <a:ext cx="4260215" cy="4260215"/>
            <a:chOff x="7529576" y="1204467"/>
            <a:chExt cx="4260215" cy="4260215"/>
          </a:xfrm>
        </p:grpSpPr>
        <p:sp>
          <p:nvSpPr>
            <p:cNvPr id="3" name="object 3"/>
            <p:cNvSpPr/>
            <p:nvPr/>
          </p:nvSpPr>
          <p:spPr>
            <a:xfrm>
              <a:off x="7923403" y="2722244"/>
              <a:ext cx="3472815" cy="1224915"/>
            </a:xfrm>
            <a:custGeom>
              <a:avLst/>
              <a:gdLst/>
              <a:ahLst/>
              <a:cxnLst/>
              <a:rect l="l" t="t" r="r" b="b"/>
              <a:pathLst>
                <a:path w="3472815" h="1224914">
                  <a:moveTo>
                    <a:pt x="1222629" y="591947"/>
                  </a:moveTo>
                  <a:lnTo>
                    <a:pt x="591820" y="0"/>
                  </a:lnTo>
                  <a:lnTo>
                    <a:pt x="0" y="630809"/>
                  </a:lnTo>
                  <a:lnTo>
                    <a:pt x="630809" y="1222629"/>
                  </a:lnTo>
                  <a:lnTo>
                    <a:pt x="1222629" y="591947"/>
                  </a:lnTo>
                  <a:close/>
                </a:path>
                <a:path w="3472815" h="1224914">
                  <a:moveTo>
                    <a:pt x="3472307" y="593598"/>
                  </a:moveTo>
                  <a:lnTo>
                    <a:pt x="2841498" y="1778"/>
                  </a:lnTo>
                  <a:lnTo>
                    <a:pt x="2249678" y="632460"/>
                  </a:lnTo>
                  <a:lnTo>
                    <a:pt x="2880487" y="1224407"/>
                  </a:lnTo>
                  <a:lnTo>
                    <a:pt x="3472307" y="59359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53653" y="1204467"/>
              <a:ext cx="2010410" cy="3866515"/>
            </a:xfrm>
            <a:custGeom>
              <a:avLst/>
              <a:gdLst/>
              <a:ahLst/>
              <a:cxnLst/>
              <a:rect l="l" t="t" r="r" b="b"/>
              <a:pathLst>
                <a:path w="2010409" h="3866515">
                  <a:moveTo>
                    <a:pt x="1616710" y="1005205"/>
                  </a:moveTo>
                  <a:lnTo>
                    <a:pt x="1005078" y="393573"/>
                  </a:lnTo>
                  <a:lnTo>
                    <a:pt x="393446" y="1005205"/>
                  </a:lnTo>
                  <a:lnTo>
                    <a:pt x="1005078" y="1616837"/>
                  </a:lnTo>
                  <a:lnTo>
                    <a:pt x="1616710" y="1005205"/>
                  </a:lnTo>
                  <a:close/>
                </a:path>
                <a:path w="2010409" h="3866515">
                  <a:moveTo>
                    <a:pt x="1618107" y="3235325"/>
                  </a:moveTo>
                  <a:lnTo>
                    <a:pt x="987298" y="2643505"/>
                  </a:lnTo>
                  <a:lnTo>
                    <a:pt x="395478" y="3274314"/>
                  </a:lnTo>
                  <a:lnTo>
                    <a:pt x="1026287" y="3866134"/>
                  </a:lnTo>
                  <a:lnTo>
                    <a:pt x="1618107" y="3235325"/>
                  </a:lnTo>
                  <a:close/>
                </a:path>
                <a:path w="2010409" h="3866515">
                  <a:moveTo>
                    <a:pt x="2010156" y="1005205"/>
                  </a:moveTo>
                  <a:lnTo>
                    <a:pt x="1758950" y="753973"/>
                  </a:lnTo>
                  <a:lnTo>
                    <a:pt x="1758950" y="1005205"/>
                  </a:lnTo>
                  <a:lnTo>
                    <a:pt x="1005078" y="1758950"/>
                  </a:lnTo>
                  <a:lnTo>
                    <a:pt x="251206" y="1005205"/>
                  </a:lnTo>
                  <a:lnTo>
                    <a:pt x="1005078" y="251333"/>
                  </a:lnTo>
                  <a:lnTo>
                    <a:pt x="1758950" y="1005205"/>
                  </a:lnTo>
                  <a:lnTo>
                    <a:pt x="1758950" y="753973"/>
                  </a:lnTo>
                  <a:lnTo>
                    <a:pt x="1256372" y="251333"/>
                  </a:lnTo>
                  <a:lnTo>
                    <a:pt x="1005078" y="0"/>
                  </a:lnTo>
                  <a:lnTo>
                    <a:pt x="0" y="1005205"/>
                  </a:lnTo>
                  <a:lnTo>
                    <a:pt x="1005078" y="2010283"/>
                  </a:lnTo>
                  <a:lnTo>
                    <a:pt x="1256411" y="1758950"/>
                  </a:lnTo>
                  <a:lnTo>
                    <a:pt x="2010156" y="1005205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29576" y="2328544"/>
              <a:ext cx="4260215" cy="2012314"/>
            </a:xfrm>
            <a:custGeom>
              <a:avLst/>
              <a:gdLst/>
              <a:ahLst/>
              <a:cxnLst/>
              <a:rect l="l" t="t" r="r" b="b"/>
              <a:pathLst>
                <a:path w="4260215" h="2012314">
                  <a:moveTo>
                    <a:pt x="2010283" y="1005078"/>
                  </a:moveTo>
                  <a:lnTo>
                    <a:pt x="1759077" y="753872"/>
                  </a:lnTo>
                  <a:lnTo>
                    <a:pt x="1759077" y="1005078"/>
                  </a:lnTo>
                  <a:lnTo>
                    <a:pt x="1005205" y="1758950"/>
                  </a:lnTo>
                  <a:lnTo>
                    <a:pt x="251333" y="1005078"/>
                  </a:lnTo>
                  <a:lnTo>
                    <a:pt x="1005205" y="251206"/>
                  </a:lnTo>
                  <a:lnTo>
                    <a:pt x="1759077" y="1005078"/>
                  </a:lnTo>
                  <a:lnTo>
                    <a:pt x="1759077" y="753872"/>
                  </a:lnTo>
                  <a:lnTo>
                    <a:pt x="1256411" y="251206"/>
                  </a:lnTo>
                  <a:lnTo>
                    <a:pt x="1005205" y="0"/>
                  </a:lnTo>
                  <a:lnTo>
                    <a:pt x="0" y="1005078"/>
                  </a:lnTo>
                  <a:lnTo>
                    <a:pt x="1005205" y="2010156"/>
                  </a:lnTo>
                  <a:lnTo>
                    <a:pt x="1256411" y="1758950"/>
                  </a:lnTo>
                  <a:lnTo>
                    <a:pt x="2010283" y="1005078"/>
                  </a:lnTo>
                  <a:close/>
                </a:path>
                <a:path w="4260215" h="2012314">
                  <a:moveTo>
                    <a:pt x="4259961" y="1006729"/>
                  </a:moveTo>
                  <a:lnTo>
                    <a:pt x="4008628" y="755408"/>
                  </a:lnTo>
                  <a:lnTo>
                    <a:pt x="4008628" y="1006729"/>
                  </a:lnTo>
                  <a:lnTo>
                    <a:pt x="3254883" y="1760601"/>
                  </a:lnTo>
                  <a:lnTo>
                    <a:pt x="2501011" y="1006729"/>
                  </a:lnTo>
                  <a:lnTo>
                    <a:pt x="3254883" y="252857"/>
                  </a:lnTo>
                  <a:lnTo>
                    <a:pt x="4008628" y="1006729"/>
                  </a:lnTo>
                  <a:lnTo>
                    <a:pt x="4008628" y="755408"/>
                  </a:lnTo>
                  <a:lnTo>
                    <a:pt x="3506076" y="252857"/>
                  </a:lnTo>
                  <a:lnTo>
                    <a:pt x="3254883" y="1651"/>
                  </a:lnTo>
                  <a:lnTo>
                    <a:pt x="2249678" y="1006729"/>
                  </a:lnTo>
                  <a:lnTo>
                    <a:pt x="3254883" y="2011934"/>
                  </a:lnTo>
                  <a:lnTo>
                    <a:pt x="3506178" y="1760601"/>
                  </a:lnTo>
                  <a:lnTo>
                    <a:pt x="4259961" y="100672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55304" y="3454145"/>
              <a:ext cx="2010410" cy="2010410"/>
            </a:xfrm>
            <a:custGeom>
              <a:avLst/>
              <a:gdLst/>
              <a:ahLst/>
              <a:cxnLst/>
              <a:rect l="l" t="t" r="r" b="b"/>
              <a:pathLst>
                <a:path w="2010409" h="2010410">
                  <a:moveTo>
                    <a:pt x="1005077" y="0"/>
                  </a:moveTo>
                  <a:lnTo>
                    <a:pt x="0" y="1005077"/>
                  </a:lnTo>
                  <a:lnTo>
                    <a:pt x="1005077" y="2010282"/>
                  </a:lnTo>
                  <a:lnTo>
                    <a:pt x="1256410" y="1758949"/>
                  </a:lnTo>
                  <a:lnTo>
                    <a:pt x="1005077" y="1758949"/>
                  </a:lnTo>
                  <a:lnTo>
                    <a:pt x="251205" y="1005077"/>
                  </a:lnTo>
                  <a:lnTo>
                    <a:pt x="1005077" y="251332"/>
                  </a:lnTo>
                  <a:lnTo>
                    <a:pt x="1256442" y="251332"/>
                  </a:lnTo>
                  <a:lnTo>
                    <a:pt x="1005077" y="0"/>
                  </a:lnTo>
                  <a:close/>
                </a:path>
                <a:path w="2010409" h="2010410">
                  <a:moveTo>
                    <a:pt x="1256442" y="251332"/>
                  </a:moveTo>
                  <a:lnTo>
                    <a:pt x="1005077" y="251332"/>
                  </a:lnTo>
                  <a:lnTo>
                    <a:pt x="1758950" y="1005077"/>
                  </a:lnTo>
                  <a:lnTo>
                    <a:pt x="1005077" y="1758949"/>
                  </a:lnTo>
                  <a:lnTo>
                    <a:pt x="1256410" y="1758949"/>
                  </a:lnTo>
                  <a:lnTo>
                    <a:pt x="2010282" y="1005077"/>
                  </a:lnTo>
                  <a:lnTo>
                    <a:pt x="1256442" y="251332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56116" y="2752089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594296" y="0"/>
                  </a:moveTo>
                  <a:lnTo>
                    <a:pt x="548707" y="1741"/>
                  </a:lnTo>
                  <a:lnTo>
                    <a:pt x="503335" y="6964"/>
                  </a:lnTo>
                  <a:lnTo>
                    <a:pt x="458396" y="15670"/>
                  </a:lnTo>
                  <a:lnTo>
                    <a:pt x="414105" y="27858"/>
                  </a:lnTo>
                  <a:lnTo>
                    <a:pt x="370681" y="43529"/>
                  </a:lnTo>
                  <a:lnTo>
                    <a:pt x="328338" y="62682"/>
                  </a:lnTo>
                  <a:lnTo>
                    <a:pt x="287294" y="85317"/>
                  </a:lnTo>
                  <a:lnTo>
                    <a:pt x="247765" y="111434"/>
                  </a:lnTo>
                  <a:lnTo>
                    <a:pt x="209967" y="141034"/>
                  </a:lnTo>
                  <a:lnTo>
                    <a:pt x="174117" y="174116"/>
                  </a:lnTo>
                  <a:lnTo>
                    <a:pt x="141034" y="209967"/>
                  </a:lnTo>
                  <a:lnTo>
                    <a:pt x="111434" y="247765"/>
                  </a:lnTo>
                  <a:lnTo>
                    <a:pt x="85317" y="287294"/>
                  </a:lnTo>
                  <a:lnTo>
                    <a:pt x="62682" y="328338"/>
                  </a:lnTo>
                  <a:lnTo>
                    <a:pt x="43529" y="370681"/>
                  </a:lnTo>
                  <a:lnTo>
                    <a:pt x="27858" y="414105"/>
                  </a:lnTo>
                  <a:lnTo>
                    <a:pt x="15670" y="458396"/>
                  </a:lnTo>
                  <a:lnTo>
                    <a:pt x="6964" y="503335"/>
                  </a:lnTo>
                  <a:lnTo>
                    <a:pt x="1741" y="548707"/>
                  </a:lnTo>
                  <a:lnTo>
                    <a:pt x="0" y="594296"/>
                  </a:lnTo>
                  <a:lnTo>
                    <a:pt x="1741" y="639885"/>
                  </a:lnTo>
                  <a:lnTo>
                    <a:pt x="6964" y="685257"/>
                  </a:lnTo>
                  <a:lnTo>
                    <a:pt x="15670" y="730196"/>
                  </a:lnTo>
                  <a:lnTo>
                    <a:pt x="27858" y="774487"/>
                  </a:lnTo>
                  <a:lnTo>
                    <a:pt x="43529" y="817911"/>
                  </a:lnTo>
                  <a:lnTo>
                    <a:pt x="62682" y="860254"/>
                  </a:lnTo>
                  <a:lnTo>
                    <a:pt x="85317" y="901298"/>
                  </a:lnTo>
                  <a:lnTo>
                    <a:pt x="111434" y="940827"/>
                  </a:lnTo>
                  <a:lnTo>
                    <a:pt x="141034" y="978625"/>
                  </a:lnTo>
                  <a:lnTo>
                    <a:pt x="174117" y="1014475"/>
                  </a:lnTo>
                  <a:lnTo>
                    <a:pt x="209967" y="1047558"/>
                  </a:lnTo>
                  <a:lnTo>
                    <a:pt x="247765" y="1077158"/>
                  </a:lnTo>
                  <a:lnTo>
                    <a:pt x="287294" y="1103275"/>
                  </a:lnTo>
                  <a:lnTo>
                    <a:pt x="328338" y="1125910"/>
                  </a:lnTo>
                  <a:lnTo>
                    <a:pt x="370681" y="1145063"/>
                  </a:lnTo>
                  <a:lnTo>
                    <a:pt x="414105" y="1160734"/>
                  </a:lnTo>
                  <a:lnTo>
                    <a:pt x="458396" y="1172922"/>
                  </a:lnTo>
                  <a:lnTo>
                    <a:pt x="503335" y="1181628"/>
                  </a:lnTo>
                  <a:lnTo>
                    <a:pt x="548707" y="1186851"/>
                  </a:lnTo>
                  <a:lnTo>
                    <a:pt x="594296" y="1188592"/>
                  </a:lnTo>
                  <a:lnTo>
                    <a:pt x="639885" y="1186851"/>
                  </a:lnTo>
                  <a:lnTo>
                    <a:pt x="685257" y="1181628"/>
                  </a:lnTo>
                  <a:lnTo>
                    <a:pt x="730196" y="1172922"/>
                  </a:lnTo>
                  <a:lnTo>
                    <a:pt x="774487" y="1160734"/>
                  </a:lnTo>
                  <a:lnTo>
                    <a:pt x="817911" y="1145063"/>
                  </a:lnTo>
                  <a:lnTo>
                    <a:pt x="860254" y="1125910"/>
                  </a:lnTo>
                  <a:lnTo>
                    <a:pt x="901298" y="1103275"/>
                  </a:lnTo>
                  <a:lnTo>
                    <a:pt x="940827" y="1077158"/>
                  </a:lnTo>
                  <a:lnTo>
                    <a:pt x="978625" y="1047558"/>
                  </a:lnTo>
                  <a:lnTo>
                    <a:pt x="1014476" y="1014475"/>
                  </a:lnTo>
                  <a:lnTo>
                    <a:pt x="1047558" y="978625"/>
                  </a:lnTo>
                  <a:lnTo>
                    <a:pt x="1077158" y="940827"/>
                  </a:lnTo>
                  <a:lnTo>
                    <a:pt x="1103275" y="901298"/>
                  </a:lnTo>
                  <a:lnTo>
                    <a:pt x="1125910" y="860254"/>
                  </a:lnTo>
                  <a:lnTo>
                    <a:pt x="1145063" y="817911"/>
                  </a:lnTo>
                  <a:lnTo>
                    <a:pt x="1160734" y="774487"/>
                  </a:lnTo>
                  <a:lnTo>
                    <a:pt x="1172922" y="730196"/>
                  </a:lnTo>
                  <a:lnTo>
                    <a:pt x="1181628" y="685257"/>
                  </a:lnTo>
                  <a:lnTo>
                    <a:pt x="1186851" y="639885"/>
                  </a:lnTo>
                  <a:lnTo>
                    <a:pt x="1188593" y="594296"/>
                  </a:lnTo>
                  <a:lnTo>
                    <a:pt x="1186851" y="548707"/>
                  </a:lnTo>
                  <a:lnTo>
                    <a:pt x="1181628" y="503335"/>
                  </a:lnTo>
                  <a:lnTo>
                    <a:pt x="1172922" y="458396"/>
                  </a:lnTo>
                  <a:lnTo>
                    <a:pt x="1160734" y="414105"/>
                  </a:lnTo>
                  <a:lnTo>
                    <a:pt x="1145063" y="370681"/>
                  </a:lnTo>
                  <a:lnTo>
                    <a:pt x="1125910" y="328338"/>
                  </a:lnTo>
                  <a:lnTo>
                    <a:pt x="1103275" y="287294"/>
                  </a:lnTo>
                  <a:lnTo>
                    <a:pt x="1077158" y="247765"/>
                  </a:lnTo>
                  <a:lnTo>
                    <a:pt x="1047558" y="209967"/>
                  </a:lnTo>
                  <a:lnTo>
                    <a:pt x="1014476" y="174116"/>
                  </a:lnTo>
                  <a:lnTo>
                    <a:pt x="978625" y="141034"/>
                  </a:lnTo>
                  <a:lnTo>
                    <a:pt x="940827" y="111434"/>
                  </a:lnTo>
                  <a:lnTo>
                    <a:pt x="901298" y="85317"/>
                  </a:lnTo>
                  <a:lnTo>
                    <a:pt x="860254" y="62682"/>
                  </a:lnTo>
                  <a:lnTo>
                    <a:pt x="817911" y="43529"/>
                  </a:lnTo>
                  <a:lnTo>
                    <a:pt x="774487" y="27858"/>
                  </a:lnTo>
                  <a:lnTo>
                    <a:pt x="730196" y="15670"/>
                  </a:lnTo>
                  <a:lnTo>
                    <a:pt x="685257" y="6964"/>
                  </a:lnTo>
                  <a:lnTo>
                    <a:pt x="639885" y="1741"/>
                  </a:lnTo>
                  <a:lnTo>
                    <a:pt x="5942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402445" y="3085464"/>
              <a:ext cx="495934" cy="461645"/>
            </a:xfrm>
            <a:custGeom>
              <a:avLst/>
              <a:gdLst/>
              <a:ahLst/>
              <a:cxnLst/>
              <a:rect l="l" t="t" r="r" b="b"/>
              <a:pathLst>
                <a:path w="495934" h="461645">
                  <a:moveTo>
                    <a:pt x="433197" y="325500"/>
                  </a:moveTo>
                  <a:lnTo>
                    <a:pt x="325374" y="433197"/>
                  </a:lnTo>
                  <a:lnTo>
                    <a:pt x="353440" y="461263"/>
                  </a:lnTo>
                  <a:lnTo>
                    <a:pt x="389254" y="425450"/>
                  </a:lnTo>
                  <a:lnTo>
                    <a:pt x="491740" y="425450"/>
                  </a:lnTo>
                  <a:lnTo>
                    <a:pt x="493330" y="421132"/>
                  </a:lnTo>
                  <a:lnTo>
                    <a:pt x="432688" y="421132"/>
                  </a:lnTo>
                  <a:lnTo>
                    <a:pt x="427227" y="418338"/>
                  </a:lnTo>
                  <a:lnTo>
                    <a:pt x="411733" y="402844"/>
                  </a:lnTo>
                  <a:lnTo>
                    <a:pt x="438657" y="376047"/>
                  </a:lnTo>
                  <a:lnTo>
                    <a:pt x="482875" y="376047"/>
                  </a:lnTo>
                  <a:lnTo>
                    <a:pt x="477774" y="370077"/>
                  </a:lnTo>
                  <a:lnTo>
                    <a:pt x="433197" y="325500"/>
                  </a:lnTo>
                  <a:close/>
                </a:path>
                <a:path w="495934" h="461645">
                  <a:moveTo>
                    <a:pt x="491740" y="425450"/>
                  </a:moveTo>
                  <a:lnTo>
                    <a:pt x="389254" y="425450"/>
                  </a:lnTo>
                  <a:lnTo>
                    <a:pt x="406780" y="442975"/>
                  </a:lnTo>
                  <a:lnTo>
                    <a:pt x="417115" y="451836"/>
                  </a:lnTo>
                  <a:lnTo>
                    <a:pt x="427545" y="457660"/>
                  </a:lnTo>
                  <a:lnTo>
                    <a:pt x="438070" y="460460"/>
                  </a:lnTo>
                  <a:lnTo>
                    <a:pt x="448690" y="460248"/>
                  </a:lnTo>
                  <a:lnTo>
                    <a:pt x="486231" y="435354"/>
                  </a:lnTo>
                  <a:lnTo>
                    <a:pt x="491740" y="425450"/>
                  </a:lnTo>
                  <a:close/>
                </a:path>
                <a:path w="495934" h="461645">
                  <a:moveTo>
                    <a:pt x="482875" y="376047"/>
                  </a:moveTo>
                  <a:lnTo>
                    <a:pt x="438657" y="376047"/>
                  </a:lnTo>
                  <a:lnTo>
                    <a:pt x="448055" y="385445"/>
                  </a:lnTo>
                  <a:lnTo>
                    <a:pt x="453644" y="391160"/>
                  </a:lnTo>
                  <a:lnTo>
                    <a:pt x="456318" y="396144"/>
                  </a:lnTo>
                  <a:lnTo>
                    <a:pt x="456437" y="405764"/>
                  </a:lnTo>
                  <a:lnTo>
                    <a:pt x="454405" y="410210"/>
                  </a:lnTo>
                  <a:lnTo>
                    <a:pt x="446277" y="418338"/>
                  </a:lnTo>
                  <a:lnTo>
                    <a:pt x="441959" y="420497"/>
                  </a:lnTo>
                  <a:lnTo>
                    <a:pt x="437641" y="420750"/>
                  </a:lnTo>
                  <a:lnTo>
                    <a:pt x="432688" y="421132"/>
                  </a:lnTo>
                  <a:lnTo>
                    <a:pt x="493330" y="421132"/>
                  </a:lnTo>
                  <a:lnTo>
                    <a:pt x="494145" y="418919"/>
                  </a:lnTo>
                  <a:lnTo>
                    <a:pt x="495553" y="410083"/>
                  </a:lnTo>
                  <a:lnTo>
                    <a:pt x="494883" y="399724"/>
                  </a:lnTo>
                  <a:lnTo>
                    <a:pt x="491712" y="389604"/>
                  </a:lnTo>
                  <a:lnTo>
                    <a:pt x="486017" y="379722"/>
                  </a:lnTo>
                  <a:lnTo>
                    <a:pt x="482875" y="376047"/>
                  </a:lnTo>
                  <a:close/>
                </a:path>
                <a:path w="495934" h="461645">
                  <a:moveTo>
                    <a:pt x="271779" y="315849"/>
                  </a:moveTo>
                  <a:lnTo>
                    <a:pt x="237235" y="326389"/>
                  </a:lnTo>
                  <a:lnTo>
                    <a:pt x="240738" y="340580"/>
                  </a:lnTo>
                  <a:lnTo>
                    <a:pt x="246110" y="353615"/>
                  </a:lnTo>
                  <a:lnTo>
                    <a:pt x="272557" y="384714"/>
                  </a:lnTo>
                  <a:lnTo>
                    <a:pt x="299271" y="396355"/>
                  </a:lnTo>
                  <a:lnTo>
                    <a:pt x="314483" y="396144"/>
                  </a:lnTo>
                  <a:lnTo>
                    <a:pt x="347787" y="374153"/>
                  </a:lnTo>
                  <a:lnTo>
                    <a:pt x="354427" y="359790"/>
                  </a:lnTo>
                  <a:lnTo>
                    <a:pt x="301751" y="359790"/>
                  </a:lnTo>
                  <a:lnTo>
                    <a:pt x="292734" y="357886"/>
                  </a:lnTo>
                  <a:lnTo>
                    <a:pt x="273113" y="327112"/>
                  </a:lnTo>
                  <a:lnTo>
                    <a:pt x="271779" y="315849"/>
                  </a:lnTo>
                  <a:close/>
                </a:path>
                <a:path w="495934" h="461645">
                  <a:moveTo>
                    <a:pt x="339851" y="250189"/>
                  </a:moveTo>
                  <a:lnTo>
                    <a:pt x="299904" y="273303"/>
                  </a:lnTo>
                  <a:lnTo>
                    <a:pt x="293332" y="297001"/>
                  </a:lnTo>
                  <a:lnTo>
                    <a:pt x="293624" y="299720"/>
                  </a:lnTo>
                  <a:lnTo>
                    <a:pt x="294639" y="303530"/>
                  </a:lnTo>
                  <a:lnTo>
                    <a:pt x="296290" y="307594"/>
                  </a:lnTo>
                  <a:lnTo>
                    <a:pt x="297306" y="310261"/>
                  </a:lnTo>
                  <a:lnTo>
                    <a:pt x="300227" y="315975"/>
                  </a:lnTo>
                  <a:lnTo>
                    <a:pt x="309262" y="332398"/>
                  </a:lnTo>
                  <a:lnTo>
                    <a:pt x="311784" y="338074"/>
                  </a:lnTo>
                  <a:lnTo>
                    <a:pt x="312547" y="342138"/>
                  </a:lnTo>
                  <a:lnTo>
                    <a:pt x="313689" y="347599"/>
                  </a:lnTo>
                  <a:lnTo>
                    <a:pt x="312674" y="351789"/>
                  </a:lnTo>
                  <a:lnTo>
                    <a:pt x="305943" y="358521"/>
                  </a:lnTo>
                  <a:lnTo>
                    <a:pt x="301751" y="359790"/>
                  </a:lnTo>
                  <a:lnTo>
                    <a:pt x="354427" y="359790"/>
                  </a:lnTo>
                  <a:lnTo>
                    <a:pt x="355091" y="356615"/>
                  </a:lnTo>
                  <a:lnTo>
                    <a:pt x="355113" y="349162"/>
                  </a:lnTo>
                  <a:lnTo>
                    <a:pt x="353647" y="341090"/>
                  </a:lnTo>
                  <a:lnTo>
                    <a:pt x="350661" y="332359"/>
                  </a:lnTo>
                  <a:lnTo>
                    <a:pt x="346201" y="323088"/>
                  </a:lnTo>
                  <a:lnTo>
                    <a:pt x="340613" y="312927"/>
                  </a:lnTo>
                  <a:lnTo>
                    <a:pt x="337565" y="306450"/>
                  </a:lnTo>
                  <a:lnTo>
                    <a:pt x="336827" y="303530"/>
                  </a:lnTo>
                  <a:lnTo>
                    <a:pt x="335406" y="298323"/>
                  </a:lnTo>
                  <a:lnTo>
                    <a:pt x="336041" y="294132"/>
                  </a:lnTo>
                  <a:lnTo>
                    <a:pt x="338962" y="291338"/>
                  </a:lnTo>
                  <a:lnTo>
                    <a:pt x="341883" y="288417"/>
                  </a:lnTo>
                  <a:lnTo>
                    <a:pt x="345566" y="287400"/>
                  </a:lnTo>
                  <a:lnTo>
                    <a:pt x="395132" y="287400"/>
                  </a:lnTo>
                  <a:lnTo>
                    <a:pt x="394303" y="285781"/>
                  </a:lnTo>
                  <a:lnTo>
                    <a:pt x="360727" y="253587"/>
                  </a:lnTo>
                  <a:lnTo>
                    <a:pt x="350593" y="250709"/>
                  </a:lnTo>
                  <a:lnTo>
                    <a:pt x="339851" y="250189"/>
                  </a:lnTo>
                  <a:close/>
                </a:path>
                <a:path w="495934" h="461645">
                  <a:moveTo>
                    <a:pt x="395132" y="287400"/>
                  </a:moveTo>
                  <a:lnTo>
                    <a:pt x="345566" y="287400"/>
                  </a:lnTo>
                  <a:lnTo>
                    <a:pt x="350011" y="288417"/>
                  </a:lnTo>
                  <a:lnTo>
                    <a:pt x="353822" y="289179"/>
                  </a:lnTo>
                  <a:lnTo>
                    <a:pt x="357377" y="291084"/>
                  </a:lnTo>
                  <a:lnTo>
                    <a:pt x="371601" y="319786"/>
                  </a:lnTo>
                  <a:lnTo>
                    <a:pt x="404622" y="309245"/>
                  </a:lnTo>
                  <a:lnTo>
                    <a:pt x="400046" y="297001"/>
                  </a:lnTo>
                  <a:lnTo>
                    <a:pt x="395132" y="287400"/>
                  </a:lnTo>
                  <a:close/>
                </a:path>
                <a:path w="495934" h="461645">
                  <a:moveTo>
                    <a:pt x="202056" y="125602"/>
                  </a:moveTo>
                  <a:lnTo>
                    <a:pt x="160004" y="140493"/>
                  </a:lnTo>
                  <a:lnTo>
                    <a:pt x="131952" y="173926"/>
                  </a:lnTo>
                  <a:lnTo>
                    <a:pt x="124968" y="202819"/>
                  </a:lnTo>
                  <a:lnTo>
                    <a:pt x="125805" y="220102"/>
                  </a:lnTo>
                  <a:lnTo>
                    <a:pt x="151129" y="266573"/>
                  </a:lnTo>
                  <a:lnTo>
                    <a:pt x="197725" y="292022"/>
                  </a:lnTo>
                  <a:lnTo>
                    <a:pt x="215010" y="292862"/>
                  </a:lnTo>
                  <a:lnTo>
                    <a:pt x="230040" y="290593"/>
                  </a:lnTo>
                  <a:lnTo>
                    <a:pt x="268224" y="268859"/>
                  </a:lnTo>
                  <a:lnTo>
                    <a:pt x="280831" y="252222"/>
                  </a:lnTo>
                  <a:lnTo>
                    <a:pt x="212216" y="252222"/>
                  </a:lnTo>
                  <a:lnTo>
                    <a:pt x="202721" y="251987"/>
                  </a:lnTo>
                  <a:lnTo>
                    <a:pt x="168021" y="223885"/>
                  </a:lnTo>
                  <a:lnTo>
                    <a:pt x="165734" y="205486"/>
                  </a:lnTo>
                  <a:lnTo>
                    <a:pt x="166997" y="197869"/>
                  </a:lnTo>
                  <a:lnTo>
                    <a:pt x="196486" y="167824"/>
                  </a:lnTo>
                  <a:lnTo>
                    <a:pt x="209301" y="166161"/>
                  </a:lnTo>
                  <a:lnTo>
                    <a:pt x="278015" y="166161"/>
                  </a:lnTo>
                  <a:lnTo>
                    <a:pt x="265937" y="151764"/>
                  </a:lnTo>
                  <a:lnTo>
                    <a:pt x="251295" y="139479"/>
                  </a:lnTo>
                  <a:lnTo>
                    <a:pt x="235759" y="131016"/>
                  </a:lnTo>
                  <a:lnTo>
                    <a:pt x="219342" y="126386"/>
                  </a:lnTo>
                  <a:lnTo>
                    <a:pt x="202056" y="125602"/>
                  </a:lnTo>
                  <a:close/>
                </a:path>
                <a:path w="495934" h="461645">
                  <a:moveTo>
                    <a:pt x="278015" y="166161"/>
                  </a:moveTo>
                  <a:lnTo>
                    <a:pt x="209301" y="166161"/>
                  </a:lnTo>
                  <a:lnTo>
                    <a:pt x="215900" y="166877"/>
                  </a:lnTo>
                  <a:lnTo>
                    <a:pt x="222329" y="168548"/>
                  </a:lnTo>
                  <a:lnTo>
                    <a:pt x="251225" y="203285"/>
                  </a:lnTo>
                  <a:lnTo>
                    <a:pt x="251586" y="212851"/>
                  </a:lnTo>
                  <a:lnTo>
                    <a:pt x="250392" y="220400"/>
                  </a:lnTo>
                  <a:lnTo>
                    <a:pt x="219817" y="251011"/>
                  </a:lnTo>
                  <a:lnTo>
                    <a:pt x="212216" y="252222"/>
                  </a:lnTo>
                  <a:lnTo>
                    <a:pt x="280831" y="252222"/>
                  </a:lnTo>
                  <a:lnTo>
                    <a:pt x="285162" y="244601"/>
                  </a:lnTo>
                  <a:lnTo>
                    <a:pt x="289887" y="230747"/>
                  </a:lnTo>
                  <a:lnTo>
                    <a:pt x="292100" y="215773"/>
                  </a:lnTo>
                  <a:lnTo>
                    <a:pt x="291316" y="198413"/>
                  </a:lnTo>
                  <a:lnTo>
                    <a:pt x="286686" y="181959"/>
                  </a:lnTo>
                  <a:lnTo>
                    <a:pt x="278223" y="166409"/>
                  </a:lnTo>
                  <a:lnTo>
                    <a:pt x="278015" y="166161"/>
                  </a:lnTo>
                  <a:close/>
                </a:path>
                <a:path w="495934" h="461645">
                  <a:moveTo>
                    <a:pt x="107696" y="0"/>
                  </a:moveTo>
                  <a:lnTo>
                    <a:pt x="0" y="107696"/>
                  </a:lnTo>
                  <a:lnTo>
                    <a:pt x="44830" y="152526"/>
                  </a:lnTo>
                  <a:lnTo>
                    <a:pt x="55048" y="161385"/>
                  </a:lnTo>
                  <a:lnTo>
                    <a:pt x="65325" y="167576"/>
                  </a:lnTo>
                  <a:lnTo>
                    <a:pt x="75674" y="171100"/>
                  </a:lnTo>
                  <a:lnTo>
                    <a:pt x="86105" y="171958"/>
                  </a:lnTo>
                  <a:lnTo>
                    <a:pt x="93182" y="170864"/>
                  </a:lnTo>
                  <a:lnTo>
                    <a:pt x="122808" y="146050"/>
                  </a:lnTo>
                  <a:lnTo>
                    <a:pt x="125120" y="134365"/>
                  </a:lnTo>
                  <a:lnTo>
                    <a:pt x="78104" y="134365"/>
                  </a:lnTo>
                  <a:lnTo>
                    <a:pt x="68452" y="131952"/>
                  </a:lnTo>
                  <a:lnTo>
                    <a:pt x="62610" y="127762"/>
                  </a:lnTo>
                  <a:lnTo>
                    <a:pt x="49275" y="114426"/>
                  </a:lnTo>
                  <a:lnTo>
                    <a:pt x="72008" y="91694"/>
                  </a:lnTo>
                  <a:lnTo>
                    <a:pt x="157767" y="91694"/>
                  </a:lnTo>
                  <a:lnTo>
                    <a:pt x="161996" y="85911"/>
                  </a:lnTo>
                  <a:lnTo>
                    <a:pt x="162682" y="82676"/>
                  </a:lnTo>
                  <a:lnTo>
                    <a:pt x="107950" y="82676"/>
                  </a:lnTo>
                  <a:lnTo>
                    <a:pt x="103250" y="80390"/>
                  </a:lnTo>
                  <a:lnTo>
                    <a:pt x="93345" y="70485"/>
                  </a:lnTo>
                  <a:lnTo>
                    <a:pt x="114426" y="49402"/>
                  </a:lnTo>
                  <a:lnTo>
                    <a:pt x="155283" y="49402"/>
                  </a:lnTo>
                  <a:lnTo>
                    <a:pt x="149351" y="41656"/>
                  </a:lnTo>
                  <a:lnTo>
                    <a:pt x="107696" y="0"/>
                  </a:lnTo>
                  <a:close/>
                </a:path>
                <a:path w="495934" h="461645">
                  <a:moveTo>
                    <a:pt x="157767" y="91694"/>
                  </a:moveTo>
                  <a:lnTo>
                    <a:pt x="72008" y="91694"/>
                  </a:lnTo>
                  <a:lnTo>
                    <a:pt x="82803" y="102488"/>
                  </a:lnTo>
                  <a:lnTo>
                    <a:pt x="86105" y="106172"/>
                  </a:lnTo>
                  <a:lnTo>
                    <a:pt x="87883" y="108458"/>
                  </a:lnTo>
                  <a:lnTo>
                    <a:pt x="93218" y="116077"/>
                  </a:lnTo>
                  <a:lnTo>
                    <a:pt x="92709" y="122936"/>
                  </a:lnTo>
                  <a:lnTo>
                    <a:pt x="86486" y="129286"/>
                  </a:lnTo>
                  <a:lnTo>
                    <a:pt x="82550" y="133096"/>
                  </a:lnTo>
                  <a:lnTo>
                    <a:pt x="78104" y="134365"/>
                  </a:lnTo>
                  <a:lnTo>
                    <a:pt x="125120" y="134365"/>
                  </a:lnTo>
                  <a:lnTo>
                    <a:pt x="125243" y="133096"/>
                  </a:lnTo>
                  <a:lnTo>
                    <a:pt x="125300" y="131952"/>
                  </a:lnTo>
                  <a:lnTo>
                    <a:pt x="124332" y="125396"/>
                  </a:lnTo>
                  <a:lnTo>
                    <a:pt x="121713" y="118215"/>
                  </a:lnTo>
                  <a:lnTo>
                    <a:pt x="117475" y="110617"/>
                  </a:lnTo>
                  <a:lnTo>
                    <a:pt x="135127" y="110617"/>
                  </a:lnTo>
                  <a:lnTo>
                    <a:pt x="140207" y="109347"/>
                  </a:lnTo>
                  <a:lnTo>
                    <a:pt x="145923" y="105790"/>
                  </a:lnTo>
                  <a:lnTo>
                    <a:pt x="151637" y="100075"/>
                  </a:lnTo>
                  <a:lnTo>
                    <a:pt x="157767" y="91694"/>
                  </a:lnTo>
                  <a:close/>
                </a:path>
                <a:path w="495934" h="461645">
                  <a:moveTo>
                    <a:pt x="135127" y="110617"/>
                  </a:moveTo>
                  <a:lnTo>
                    <a:pt x="117475" y="110617"/>
                  </a:lnTo>
                  <a:lnTo>
                    <a:pt x="123571" y="112140"/>
                  </a:lnTo>
                  <a:lnTo>
                    <a:pt x="129158" y="112268"/>
                  </a:lnTo>
                  <a:lnTo>
                    <a:pt x="134111" y="110871"/>
                  </a:lnTo>
                  <a:lnTo>
                    <a:pt x="135127" y="110617"/>
                  </a:lnTo>
                  <a:close/>
                </a:path>
                <a:path w="495934" h="461645">
                  <a:moveTo>
                    <a:pt x="155283" y="49402"/>
                  </a:moveTo>
                  <a:lnTo>
                    <a:pt x="114426" y="49402"/>
                  </a:lnTo>
                  <a:lnTo>
                    <a:pt x="119506" y="54483"/>
                  </a:lnTo>
                  <a:lnTo>
                    <a:pt x="122174" y="57023"/>
                  </a:lnTo>
                  <a:lnTo>
                    <a:pt x="123951" y="59436"/>
                  </a:lnTo>
                  <a:lnTo>
                    <a:pt x="125095" y="61595"/>
                  </a:lnTo>
                  <a:lnTo>
                    <a:pt x="127888" y="67563"/>
                  </a:lnTo>
                  <a:lnTo>
                    <a:pt x="126873" y="72898"/>
                  </a:lnTo>
                  <a:lnTo>
                    <a:pt x="119125" y="80645"/>
                  </a:lnTo>
                  <a:lnTo>
                    <a:pt x="115950" y="82169"/>
                  </a:lnTo>
                  <a:lnTo>
                    <a:pt x="112395" y="82296"/>
                  </a:lnTo>
                  <a:lnTo>
                    <a:pt x="107950" y="82676"/>
                  </a:lnTo>
                  <a:lnTo>
                    <a:pt x="162682" y="82676"/>
                  </a:lnTo>
                  <a:lnTo>
                    <a:pt x="165068" y="71437"/>
                  </a:lnTo>
                  <a:lnTo>
                    <a:pt x="160853" y="56677"/>
                  </a:lnTo>
                  <a:lnTo>
                    <a:pt x="155283" y="494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1704" y="750188"/>
            <a:ext cx="7778750" cy="5492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indent="0" algn="just">
              <a:lnSpc>
                <a:spcPct val="100000"/>
              </a:lnSpc>
              <a:spcBef>
                <a:spcPts val="105"/>
              </a:spcBef>
              <a:buClr>
                <a:srgbClr val="252525"/>
              </a:buClr>
              <a:buFont typeface="Verdana" panose="020B0604030504040204"/>
              <a:buNone/>
              <a:tabLst>
                <a:tab pos="297815" algn="l"/>
              </a:tabLst>
            </a:pPr>
            <a:r>
              <a:rPr sz="2000" b="1" spc="-15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Pengelolaan</a:t>
            </a:r>
            <a:r>
              <a:rPr sz="2000" b="1" spc="-11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14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Dana</a:t>
            </a:r>
            <a:r>
              <a:rPr sz="2000" b="1" spc="-8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29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BOSP</a:t>
            </a:r>
            <a:r>
              <a:rPr sz="2000" b="1" spc="-9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21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Satdik</a:t>
            </a:r>
            <a:r>
              <a:rPr sz="2000" b="1" spc="-90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b="1" spc="-55" dirty="0">
                <a:solidFill>
                  <a:srgbClr val="252525"/>
                </a:solidFill>
                <a:latin typeface="Verdana" panose="020B0604030504040204"/>
                <a:cs typeface="Verdana" panose="020B0604030504040204"/>
              </a:rPr>
              <a:t>Swasta</a:t>
            </a:r>
            <a:endParaRPr sz="2000">
              <a:latin typeface="Verdana" panose="020B0604030504040204"/>
              <a:cs typeface="Verdana" panose="020B0604030504040204"/>
            </a:endParaRPr>
          </a:p>
          <a:p>
            <a:pPr marL="293370" lvl="1" indent="-227330" algn="just">
              <a:lnSpc>
                <a:spcPct val="100000"/>
              </a:lnSpc>
              <a:spcBef>
                <a:spcPts val="1390"/>
              </a:spcBef>
              <a:buAutoNum type="alphaLcPeriod"/>
              <a:tabLst>
                <a:tab pos="293370" algn="l"/>
              </a:tabLst>
            </a:pPr>
            <a:r>
              <a:rPr sz="1400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Tahapan </a:t>
            </a:r>
            <a:r>
              <a:rPr sz="14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Perencanaan</a:t>
            </a:r>
            <a:r>
              <a:rPr sz="1400" spc="-4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spc="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Penganggaran: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61340" marR="941705" lvl="2" indent="-263525" algn="just">
              <a:lnSpc>
                <a:spcPct val="100000"/>
              </a:lnSpc>
              <a:buAutoNum type="arabicParenR"/>
              <a:tabLst>
                <a:tab pos="563245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Penganggaran</a:t>
            </a:r>
            <a:r>
              <a:rPr sz="1400" spc="2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pendapatan</a:t>
            </a:r>
            <a:r>
              <a:rPr sz="1400" spc="2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spc="2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400" spc="2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diuraikan</a:t>
            </a:r>
            <a:r>
              <a:rPr sz="1400" spc="2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dalam</a:t>
            </a:r>
            <a:r>
              <a:rPr sz="1400" spc="2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akun</a:t>
            </a:r>
            <a:r>
              <a:rPr sz="1400" b="1" spc="2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pendapatan,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kelompok</a:t>
            </a:r>
            <a:r>
              <a:rPr sz="1400" b="1" spc="484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</a:t>
            </a:r>
            <a:r>
              <a:rPr sz="1400" b="1" spc="484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transfer,</a:t>
            </a:r>
            <a:r>
              <a:rPr sz="1400" b="1" spc="484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jenis</a:t>
            </a:r>
            <a:r>
              <a:rPr sz="1400" b="1" spc="4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pendapatan</a:t>
            </a:r>
            <a:r>
              <a:rPr sz="1400" b="1" spc="4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49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pemerintah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pusat,</a:t>
            </a:r>
            <a:r>
              <a:rPr sz="1400" b="1" spc="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b="1" spc="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perimbangan,</a:t>
            </a:r>
            <a:r>
              <a:rPr sz="1400" b="1" spc="6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rincian</a:t>
            </a:r>
            <a:r>
              <a:rPr sz="1400" b="1" spc="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b="1" spc="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khusus-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dana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transfer</a:t>
            </a:r>
            <a:r>
              <a:rPr sz="1400" b="1" spc="4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khusus</a:t>
            </a:r>
            <a:r>
              <a:rPr sz="1400" b="1" spc="459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nonfisik</a:t>
            </a:r>
            <a:r>
              <a:rPr sz="1400" b="1" spc="4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400" b="1" spc="459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sub</a:t>
            </a:r>
            <a:r>
              <a:rPr sz="1400" b="1" spc="4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rincian</a:t>
            </a:r>
            <a:r>
              <a:rPr sz="1400" b="1" spc="4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47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sesuai</a:t>
            </a:r>
            <a:r>
              <a:rPr sz="1400" b="1" spc="484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dengan</a:t>
            </a:r>
            <a:r>
              <a:rPr sz="1400" b="1" spc="4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kode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rekening</a:t>
            </a:r>
            <a:r>
              <a:rPr sz="1400" b="1" spc="-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berkenaan.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61340" marR="941705" lvl="2" indent="-263525" algn="just">
              <a:lnSpc>
                <a:spcPct val="100000"/>
              </a:lnSpc>
              <a:buAutoNum type="arabicParenR"/>
              <a:tabLst>
                <a:tab pos="563245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Penganggaran</a:t>
            </a:r>
            <a:r>
              <a:rPr sz="1400" spc="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spc="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diuraikan</a:t>
            </a:r>
            <a:r>
              <a:rPr sz="1400" spc="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</a:t>
            </a:r>
            <a:r>
              <a:rPr sz="1400" spc="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dalam</a:t>
            </a:r>
            <a:r>
              <a:rPr sz="1400" spc="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Kelompok</a:t>
            </a:r>
            <a:r>
              <a:rPr sz="1400" b="1" spc="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b="1" spc="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Operasi,</a:t>
            </a:r>
            <a:r>
              <a:rPr sz="1400" b="1" spc="2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Jenis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Belanja</a:t>
            </a:r>
            <a:r>
              <a:rPr sz="1400" b="1" spc="2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Hibah</a:t>
            </a:r>
            <a:r>
              <a:rPr sz="1400" b="1" spc="2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sesuai</a:t>
            </a:r>
            <a:r>
              <a:rPr sz="1400" b="1" spc="29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dengan</a:t>
            </a:r>
            <a:r>
              <a:rPr sz="1400" b="1" spc="27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kode</a:t>
            </a:r>
            <a:r>
              <a:rPr sz="1400" b="1" spc="2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rekening</a:t>
            </a:r>
            <a:r>
              <a:rPr sz="1400" b="1" spc="2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berkenaan</a:t>
            </a:r>
            <a:r>
              <a:rPr sz="1400" b="1" spc="28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sesuai</a:t>
            </a:r>
            <a:r>
              <a:rPr sz="1400" b="1" spc="29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dengan 	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Petunjuk</a:t>
            </a:r>
            <a:r>
              <a:rPr sz="14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Teknis</a:t>
            </a:r>
            <a:r>
              <a:rPr sz="1400" b="1" spc="-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293370" marR="1064895" lvl="1" indent="-227330" algn="just">
              <a:lnSpc>
                <a:spcPct val="100000"/>
              </a:lnSpc>
              <a:spcBef>
                <a:spcPts val="755"/>
              </a:spcBef>
              <a:buAutoNum type="alphaLcPeriod"/>
              <a:tabLst>
                <a:tab pos="295275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Tahapan</a:t>
            </a:r>
            <a:r>
              <a:rPr sz="1400" spc="8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Pelaksanaan</a:t>
            </a:r>
            <a:r>
              <a:rPr sz="1400" spc="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spc="9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Penatausahaan</a:t>
            </a:r>
            <a:r>
              <a:rPr sz="1400" spc="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1400" spc="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spc="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400" spc="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pada</a:t>
            </a:r>
            <a:r>
              <a:rPr sz="1400" spc="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Satdik 	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Negeri,</a:t>
            </a:r>
            <a:r>
              <a:rPr sz="1400" spc="-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yaitu</a:t>
            </a:r>
            <a:r>
              <a:rPr sz="1400" spc="-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400" spc="-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disalurkan</a:t>
            </a:r>
            <a:r>
              <a:rPr sz="1400" b="1" spc="-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langsung</a:t>
            </a:r>
            <a:r>
              <a:rPr sz="1400" b="1" spc="-1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dari</a:t>
            </a:r>
            <a:r>
              <a:rPr sz="1400" b="1" spc="-1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RKUN</a:t>
            </a:r>
            <a:r>
              <a:rPr sz="1400" b="1" spc="-1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ke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rekening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satuan 	Pendidikan.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278130" marR="1081405" lvl="1" indent="-227330" algn="just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279400" algn="l"/>
              </a:tabLst>
            </a:pP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Tahapan</a:t>
            </a:r>
            <a:r>
              <a:rPr sz="1400" spc="4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Pelaporan</a:t>
            </a:r>
            <a:r>
              <a:rPr sz="1400" spc="4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1400" spc="4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Pertanggungjawaban</a:t>
            </a:r>
            <a:r>
              <a:rPr sz="1400" spc="4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1400" spc="459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1400" spc="459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1400" spc="4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pada 	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Satdik</a:t>
            </a:r>
            <a:r>
              <a:rPr sz="1400" spc="-4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Swasta</a:t>
            </a:r>
            <a:r>
              <a:rPr sz="1400" spc="-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yaitu</a:t>
            </a:r>
            <a:r>
              <a:rPr sz="1400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adanya laporan</a:t>
            </a:r>
            <a:r>
              <a:rPr sz="14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penggunaan</a:t>
            </a:r>
            <a:r>
              <a:rPr sz="1400" b="1" spc="-6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Hibah.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316230" lvl="1" indent="-272415">
              <a:lnSpc>
                <a:spcPct val="100000"/>
              </a:lnSpc>
              <a:spcBef>
                <a:spcPts val="870"/>
              </a:spcBef>
              <a:buAutoNum type="alphaLcPeriod"/>
              <a:tabLst>
                <a:tab pos="316230" algn="l"/>
              </a:tabLst>
            </a:pPr>
            <a:r>
              <a:rPr sz="1400" spc="-10" dirty="0">
                <a:latin typeface="Arial" panose="020B0604020202020204"/>
                <a:cs typeface="Arial" panose="020B0604020202020204"/>
              </a:rPr>
              <a:t>Pertanggungjawaban</a:t>
            </a:r>
            <a:r>
              <a:rPr sz="1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hibah</a:t>
            </a:r>
            <a:r>
              <a:rPr sz="14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Dana</a:t>
            </a:r>
            <a:r>
              <a:rPr sz="14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25" dirty="0">
                <a:latin typeface="Arial" panose="020B0604020202020204"/>
                <a:cs typeface="Arial" panose="020B0604020202020204"/>
              </a:rPr>
              <a:t>BOSP,</a:t>
            </a:r>
            <a:r>
              <a:rPr sz="14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latin typeface="Arial" panose="020B0604020202020204"/>
                <a:cs typeface="Arial" panose="020B0604020202020204"/>
              </a:rPr>
              <a:t>meliputi: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81660" lvl="2" indent="-263525">
              <a:lnSpc>
                <a:spcPct val="100000"/>
              </a:lnSpc>
              <a:buAutoNum type="arabicParenR"/>
              <a:tabLst>
                <a:tab pos="581660" algn="l"/>
              </a:tabLst>
            </a:pP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laporan</a:t>
            </a:r>
            <a:r>
              <a:rPr sz="1400" b="1" spc="-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penggunaan</a:t>
            </a:r>
            <a:r>
              <a:rPr sz="1400" b="1" spc="-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hibah</a:t>
            </a:r>
            <a:r>
              <a:rPr sz="14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Dana</a:t>
            </a:r>
            <a:r>
              <a:rPr sz="1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latin typeface="Arial" panose="020B0604020202020204"/>
                <a:cs typeface="Arial" panose="020B0604020202020204"/>
              </a:rPr>
              <a:t>BOSP;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81660" marR="5080" lvl="2" indent="-263525">
              <a:lnSpc>
                <a:spcPct val="100000"/>
              </a:lnSpc>
              <a:buAutoNum type="arabicParenR"/>
              <a:tabLst>
                <a:tab pos="583565" algn="l"/>
              </a:tabLst>
            </a:pP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surat</a:t>
            </a:r>
            <a:r>
              <a:rPr sz="1400" b="1" spc="20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pernyataan</a:t>
            </a:r>
            <a:r>
              <a:rPr sz="1400" b="1" spc="1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tanggung</a:t>
            </a:r>
            <a:r>
              <a:rPr sz="1400" b="1" spc="1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jawab</a:t>
            </a:r>
            <a:r>
              <a:rPr sz="1400" b="1" spc="18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yang</a:t>
            </a:r>
            <a:r>
              <a:rPr sz="1400" spc="18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menyatakan</a:t>
            </a:r>
            <a:r>
              <a:rPr sz="1400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bahwa</a:t>
            </a:r>
            <a:r>
              <a:rPr sz="1400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hibah</a:t>
            </a:r>
            <a:r>
              <a:rPr sz="1400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yang</a:t>
            </a:r>
            <a:r>
              <a:rPr sz="1400" spc="17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diterima</a:t>
            </a:r>
            <a:r>
              <a:rPr sz="1400" spc="175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latin typeface="Arial" panose="020B0604020202020204"/>
                <a:cs typeface="Arial" panose="020B0604020202020204"/>
              </a:rPr>
              <a:t>telah 	</a:t>
            </a:r>
            <a:r>
              <a:rPr sz="1400" dirty="0">
                <a:latin typeface="Arial" panose="020B0604020202020204"/>
                <a:cs typeface="Arial" panose="020B0604020202020204"/>
              </a:rPr>
              <a:t>digunakan</a:t>
            </a:r>
            <a:r>
              <a:rPr sz="14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sesuai</a:t>
            </a:r>
            <a:r>
              <a:rPr sz="1400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NPHD;</a:t>
            </a:r>
            <a:r>
              <a:rPr sz="14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25" dirty="0">
                <a:latin typeface="Arial" panose="020B0604020202020204"/>
                <a:cs typeface="Arial" panose="020B0604020202020204"/>
              </a:rPr>
              <a:t>dan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581660" lvl="2" indent="-26352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581660" algn="l"/>
              </a:tabLst>
            </a:pP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bukti</a:t>
            </a:r>
            <a:r>
              <a:rPr sz="1400" b="1" spc="-6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pengeluaran</a:t>
            </a:r>
            <a:r>
              <a:rPr sz="1400" b="1" spc="-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yang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lengkap</a:t>
            </a:r>
            <a:r>
              <a:rPr sz="1400" b="1" spc="-7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1400" b="1" spc="-4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sah.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lvl="2">
              <a:lnSpc>
                <a:spcPct val="100000"/>
              </a:lnSpc>
              <a:spcBef>
                <a:spcPts val="65"/>
              </a:spcBef>
              <a:buAutoNum type="arabicParenR"/>
            </a:pPr>
            <a:endParaRPr sz="1400">
              <a:latin typeface="Arial" panose="020B0604020202020204"/>
              <a:cs typeface="Arial" panose="020B0604020202020204"/>
            </a:endParaRPr>
          </a:p>
          <a:p>
            <a:pPr marL="316230" lvl="1" indent="-27241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316230" algn="l"/>
              </a:tabLst>
            </a:pPr>
            <a:r>
              <a:rPr sz="1400" dirty="0">
                <a:latin typeface="Arial" panose="020B0604020202020204"/>
                <a:cs typeface="Arial" panose="020B0604020202020204"/>
              </a:rPr>
              <a:t>Bukti</a:t>
            </a:r>
            <a:r>
              <a:rPr sz="1400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pengeluaran</a:t>
            </a:r>
            <a:r>
              <a:rPr sz="1400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yang</a:t>
            </a:r>
            <a:r>
              <a:rPr sz="1400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lengkap</a:t>
            </a:r>
            <a:r>
              <a:rPr sz="1400" spc="204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dan</a:t>
            </a:r>
            <a:r>
              <a:rPr sz="1400" spc="185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sah</a:t>
            </a:r>
            <a:r>
              <a:rPr sz="1400" spc="204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disimpan</a:t>
            </a:r>
            <a:r>
              <a:rPr sz="1400" spc="204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dan</a:t>
            </a:r>
            <a:r>
              <a:rPr sz="1400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dipergunakan</a:t>
            </a:r>
            <a:r>
              <a:rPr sz="1400" spc="21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oleh</a:t>
            </a:r>
            <a:r>
              <a:rPr sz="1400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1400" dirty="0">
                <a:latin typeface="Arial" panose="020B0604020202020204"/>
                <a:cs typeface="Arial" panose="020B0604020202020204"/>
              </a:rPr>
              <a:t>penerima</a:t>
            </a:r>
            <a:r>
              <a:rPr sz="1400" spc="204" dirty="0">
                <a:latin typeface="Arial" panose="020B0604020202020204"/>
                <a:cs typeface="Arial" panose="020B0604020202020204"/>
              </a:rPr>
              <a:t> </a:t>
            </a:r>
            <a:r>
              <a:rPr sz="1400" spc="-10" dirty="0">
                <a:latin typeface="Arial" panose="020B0604020202020204"/>
                <a:cs typeface="Arial" panose="020B0604020202020204"/>
              </a:rPr>
              <a:t>hibah</a:t>
            </a:r>
            <a:endParaRPr sz="1400">
              <a:latin typeface="Arial" panose="020B0604020202020204"/>
              <a:cs typeface="Arial" panose="020B0604020202020204"/>
            </a:endParaRPr>
          </a:p>
          <a:p>
            <a:pPr marL="318135">
              <a:lnSpc>
                <a:spcPct val="100000"/>
              </a:lnSpc>
            </a:pP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selaku</a:t>
            </a:r>
            <a:r>
              <a:rPr sz="1400" b="1" spc="-5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objek</a:t>
            </a:r>
            <a:r>
              <a:rPr sz="1400" b="1" spc="-4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pemeriksaan.</a:t>
            </a:r>
            <a:endParaRPr sz="1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8619" y="105282"/>
            <a:ext cx="2472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Black" panose="020B0A04020102020204"/>
                <a:cs typeface="Arial Black" panose="020B0A04020102020204"/>
              </a:rPr>
              <a:t>Kementerian</a:t>
            </a:r>
            <a:r>
              <a:rPr sz="1200" spc="-4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Dalam</a:t>
            </a:r>
            <a:r>
              <a:rPr sz="1200" spc="-5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Negeri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Ditjen</a:t>
            </a:r>
            <a:r>
              <a:rPr sz="1200" spc="-3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Bina</a:t>
            </a:r>
            <a:r>
              <a:rPr sz="1200" spc="-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Keuangan</a:t>
            </a:r>
            <a:r>
              <a:rPr sz="1200" spc="-5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Daerah</a:t>
            </a:r>
            <a:endParaRPr sz="12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97230" y="142494"/>
            <a:ext cx="0" cy="396240"/>
          </a:xfrm>
          <a:custGeom>
            <a:avLst/>
            <a:gdLst/>
            <a:ahLst/>
            <a:cxnLst/>
            <a:rect l="l" t="t" r="r" b="b"/>
            <a:pathLst>
              <a:path h="396240">
                <a:moveTo>
                  <a:pt x="0" y="0"/>
                </a:moveTo>
                <a:lnTo>
                  <a:pt x="0" y="39598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4" y="73152"/>
            <a:ext cx="521208" cy="56845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658406"/>
            <a:ext cx="6463267" cy="199591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947147" y="6574535"/>
            <a:ext cx="317500" cy="283845"/>
            <a:chOff x="9947147" y="6574535"/>
            <a:chExt cx="317500" cy="283845"/>
          </a:xfrm>
        </p:grpSpPr>
        <p:sp>
          <p:nvSpPr>
            <p:cNvPr id="15" name="object 15"/>
            <p:cNvSpPr/>
            <p:nvPr/>
          </p:nvSpPr>
          <p:spPr>
            <a:xfrm>
              <a:off x="9947147" y="6574535"/>
              <a:ext cx="317500" cy="283845"/>
            </a:xfrm>
            <a:custGeom>
              <a:avLst/>
              <a:gdLst/>
              <a:ahLst/>
              <a:cxnLst/>
              <a:rect l="l" t="t" r="r" b="b"/>
              <a:pathLst>
                <a:path w="317500" h="283845">
                  <a:moveTo>
                    <a:pt x="158496" y="0"/>
                  </a:moveTo>
                  <a:lnTo>
                    <a:pt x="108411" y="7303"/>
                  </a:lnTo>
                  <a:lnTo>
                    <a:pt x="64904" y="27639"/>
                  </a:lnTo>
                  <a:lnTo>
                    <a:pt x="30589" y="58649"/>
                  </a:lnTo>
                  <a:lnTo>
                    <a:pt x="8083" y="97974"/>
                  </a:lnTo>
                  <a:lnTo>
                    <a:pt x="0" y="143256"/>
                  </a:lnTo>
                  <a:lnTo>
                    <a:pt x="8083" y="188535"/>
                  </a:lnTo>
                  <a:lnTo>
                    <a:pt x="30589" y="227860"/>
                  </a:lnTo>
                  <a:lnTo>
                    <a:pt x="64904" y="258871"/>
                  </a:lnTo>
                  <a:lnTo>
                    <a:pt x="108411" y="279207"/>
                  </a:lnTo>
                  <a:lnTo>
                    <a:pt x="137578" y="283460"/>
                  </a:lnTo>
                  <a:lnTo>
                    <a:pt x="179413" y="283460"/>
                  </a:lnTo>
                  <a:lnTo>
                    <a:pt x="252087" y="258871"/>
                  </a:lnTo>
                  <a:lnTo>
                    <a:pt x="286402" y="227860"/>
                  </a:lnTo>
                  <a:lnTo>
                    <a:pt x="308908" y="188535"/>
                  </a:lnTo>
                  <a:lnTo>
                    <a:pt x="316992" y="143256"/>
                  </a:lnTo>
                  <a:lnTo>
                    <a:pt x="308908" y="97974"/>
                  </a:lnTo>
                  <a:lnTo>
                    <a:pt x="286402" y="58649"/>
                  </a:lnTo>
                  <a:lnTo>
                    <a:pt x="252087" y="27639"/>
                  </a:lnTo>
                  <a:lnTo>
                    <a:pt x="208580" y="730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DB34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23385" y="6652259"/>
              <a:ext cx="162992" cy="12192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8359140" y="6576059"/>
            <a:ext cx="294640" cy="281940"/>
            <a:chOff x="8359140" y="6576059"/>
            <a:chExt cx="294640" cy="281940"/>
          </a:xfrm>
        </p:grpSpPr>
        <p:sp>
          <p:nvSpPr>
            <p:cNvPr id="18" name="object 18"/>
            <p:cNvSpPr/>
            <p:nvPr/>
          </p:nvSpPr>
          <p:spPr>
            <a:xfrm>
              <a:off x="8359140" y="6576059"/>
              <a:ext cx="294640" cy="281940"/>
            </a:xfrm>
            <a:custGeom>
              <a:avLst/>
              <a:gdLst/>
              <a:ahLst/>
              <a:cxnLst/>
              <a:rect l="l" t="t" r="r" b="b"/>
              <a:pathLst>
                <a:path w="294640" h="281940">
                  <a:moveTo>
                    <a:pt x="147065" y="0"/>
                  </a:moveTo>
                  <a:lnTo>
                    <a:pt x="100559" y="7459"/>
                  </a:lnTo>
                  <a:lnTo>
                    <a:pt x="60185" y="28229"/>
                  </a:lnTo>
                  <a:lnTo>
                    <a:pt x="28358" y="59900"/>
                  </a:lnTo>
                  <a:lnTo>
                    <a:pt x="7491" y="100062"/>
                  </a:lnTo>
                  <a:lnTo>
                    <a:pt x="0" y="146304"/>
                  </a:lnTo>
                  <a:lnTo>
                    <a:pt x="7491" y="192547"/>
                  </a:lnTo>
                  <a:lnTo>
                    <a:pt x="28358" y="232708"/>
                  </a:lnTo>
                  <a:lnTo>
                    <a:pt x="60185" y="264379"/>
                  </a:lnTo>
                  <a:lnTo>
                    <a:pt x="94317" y="281937"/>
                  </a:lnTo>
                  <a:lnTo>
                    <a:pt x="199814" y="281937"/>
                  </a:lnTo>
                  <a:lnTo>
                    <a:pt x="233946" y="264379"/>
                  </a:lnTo>
                  <a:lnTo>
                    <a:pt x="265773" y="232708"/>
                  </a:lnTo>
                  <a:lnTo>
                    <a:pt x="286640" y="192547"/>
                  </a:lnTo>
                  <a:lnTo>
                    <a:pt x="294131" y="146304"/>
                  </a:lnTo>
                  <a:lnTo>
                    <a:pt x="286640" y="100062"/>
                  </a:lnTo>
                  <a:lnTo>
                    <a:pt x="265773" y="59900"/>
                  </a:lnTo>
                  <a:lnTo>
                    <a:pt x="233946" y="28229"/>
                  </a:lnTo>
                  <a:lnTo>
                    <a:pt x="193572" y="7459"/>
                  </a:lnTo>
                  <a:lnTo>
                    <a:pt x="147065" y="0"/>
                  </a:lnTo>
                  <a:close/>
                </a:path>
              </a:pathLst>
            </a:custGeom>
            <a:solidFill>
              <a:srgbClr val="4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47532" y="6662927"/>
              <a:ext cx="124968" cy="147828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6640068" y="6576059"/>
            <a:ext cx="326390" cy="281940"/>
            <a:chOff x="6640068" y="6576059"/>
            <a:chExt cx="326390" cy="281940"/>
          </a:xfrm>
        </p:grpSpPr>
        <p:sp>
          <p:nvSpPr>
            <p:cNvPr id="21" name="object 21"/>
            <p:cNvSpPr/>
            <p:nvPr/>
          </p:nvSpPr>
          <p:spPr>
            <a:xfrm>
              <a:off x="6640068" y="6576059"/>
              <a:ext cx="326390" cy="281940"/>
            </a:xfrm>
            <a:custGeom>
              <a:avLst/>
              <a:gdLst/>
              <a:ahLst/>
              <a:cxnLst/>
              <a:rect l="l" t="t" r="r" b="b"/>
              <a:pathLst>
                <a:path w="326390" h="281940">
                  <a:moveTo>
                    <a:pt x="167639" y="0"/>
                  </a:moveTo>
                  <a:lnTo>
                    <a:pt x="158496" y="0"/>
                  </a:lnTo>
                  <a:lnTo>
                    <a:pt x="108411" y="7328"/>
                  </a:lnTo>
                  <a:lnTo>
                    <a:pt x="64904" y="27735"/>
                  </a:lnTo>
                  <a:lnTo>
                    <a:pt x="30589" y="58849"/>
                  </a:lnTo>
                  <a:lnTo>
                    <a:pt x="8083" y="98303"/>
                  </a:lnTo>
                  <a:lnTo>
                    <a:pt x="0" y="143725"/>
                  </a:lnTo>
                  <a:lnTo>
                    <a:pt x="0" y="151930"/>
                  </a:lnTo>
                  <a:lnTo>
                    <a:pt x="8083" y="197364"/>
                  </a:lnTo>
                  <a:lnTo>
                    <a:pt x="30589" y="236819"/>
                  </a:lnTo>
                  <a:lnTo>
                    <a:pt x="64904" y="267929"/>
                  </a:lnTo>
                  <a:lnTo>
                    <a:pt x="94778" y="281937"/>
                  </a:lnTo>
                  <a:lnTo>
                    <a:pt x="231357" y="281937"/>
                  </a:lnTo>
                  <a:lnTo>
                    <a:pt x="261231" y="267929"/>
                  </a:lnTo>
                  <a:lnTo>
                    <a:pt x="295546" y="236819"/>
                  </a:lnTo>
                  <a:lnTo>
                    <a:pt x="318052" y="197364"/>
                  </a:lnTo>
                  <a:lnTo>
                    <a:pt x="326135" y="151930"/>
                  </a:lnTo>
                  <a:lnTo>
                    <a:pt x="326135" y="143725"/>
                  </a:lnTo>
                  <a:lnTo>
                    <a:pt x="318052" y="98303"/>
                  </a:lnTo>
                  <a:lnTo>
                    <a:pt x="295546" y="58849"/>
                  </a:lnTo>
                  <a:lnTo>
                    <a:pt x="261231" y="27735"/>
                  </a:lnTo>
                  <a:lnTo>
                    <a:pt x="217724" y="7328"/>
                  </a:lnTo>
                  <a:lnTo>
                    <a:pt x="167639" y="0"/>
                  </a:lnTo>
                  <a:close/>
                </a:path>
              </a:pathLst>
            </a:custGeom>
            <a:solidFill>
              <a:srgbClr val="A07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1508" y="6658355"/>
              <a:ext cx="144780" cy="131064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131826" y="3177794"/>
            <a:ext cx="7094855" cy="111125"/>
          </a:xfrm>
          <a:custGeom>
            <a:avLst/>
            <a:gdLst/>
            <a:ahLst/>
            <a:cxnLst/>
            <a:rect l="l" t="t" r="r" b="b"/>
            <a:pathLst>
              <a:path w="7094855" h="111125">
                <a:moveTo>
                  <a:pt x="7056573" y="55371"/>
                </a:moveTo>
                <a:lnTo>
                  <a:pt x="6989953" y="94233"/>
                </a:lnTo>
                <a:lnTo>
                  <a:pt x="6988429" y="100075"/>
                </a:lnTo>
                <a:lnTo>
                  <a:pt x="6993763" y="109219"/>
                </a:lnTo>
                <a:lnTo>
                  <a:pt x="6999605" y="110743"/>
                </a:lnTo>
                <a:lnTo>
                  <a:pt x="7078154" y="64896"/>
                </a:lnTo>
                <a:lnTo>
                  <a:pt x="7075805" y="64896"/>
                </a:lnTo>
                <a:lnTo>
                  <a:pt x="7075805" y="63626"/>
                </a:lnTo>
                <a:lnTo>
                  <a:pt x="7070725" y="63626"/>
                </a:lnTo>
                <a:lnTo>
                  <a:pt x="7056573" y="55371"/>
                </a:lnTo>
                <a:close/>
              </a:path>
              <a:path w="7094855" h="111125">
                <a:moveTo>
                  <a:pt x="7040244" y="45846"/>
                </a:moveTo>
                <a:lnTo>
                  <a:pt x="0" y="45846"/>
                </a:lnTo>
                <a:lnTo>
                  <a:pt x="0" y="64896"/>
                </a:lnTo>
                <a:lnTo>
                  <a:pt x="7040245" y="64896"/>
                </a:lnTo>
                <a:lnTo>
                  <a:pt x="7056573" y="55371"/>
                </a:lnTo>
                <a:lnTo>
                  <a:pt x="7040244" y="45846"/>
                </a:lnTo>
                <a:close/>
              </a:path>
              <a:path w="7094855" h="111125">
                <a:moveTo>
                  <a:pt x="7078155" y="45846"/>
                </a:moveTo>
                <a:lnTo>
                  <a:pt x="7075805" y="45846"/>
                </a:lnTo>
                <a:lnTo>
                  <a:pt x="7075805" y="64896"/>
                </a:lnTo>
                <a:lnTo>
                  <a:pt x="7078154" y="64896"/>
                </a:lnTo>
                <a:lnTo>
                  <a:pt x="7094474" y="55371"/>
                </a:lnTo>
                <a:lnTo>
                  <a:pt x="7078155" y="45846"/>
                </a:lnTo>
                <a:close/>
              </a:path>
              <a:path w="7094855" h="111125">
                <a:moveTo>
                  <a:pt x="7070725" y="47116"/>
                </a:moveTo>
                <a:lnTo>
                  <a:pt x="7056573" y="55371"/>
                </a:lnTo>
                <a:lnTo>
                  <a:pt x="7070725" y="63626"/>
                </a:lnTo>
                <a:lnTo>
                  <a:pt x="7070725" y="47116"/>
                </a:lnTo>
                <a:close/>
              </a:path>
              <a:path w="7094855" h="111125">
                <a:moveTo>
                  <a:pt x="7075805" y="47116"/>
                </a:moveTo>
                <a:lnTo>
                  <a:pt x="7070725" y="47116"/>
                </a:lnTo>
                <a:lnTo>
                  <a:pt x="7070725" y="63626"/>
                </a:lnTo>
                <a:lnTo>
                  <a:pt x="7075805" y="63626"/>
                </a:lnTo>
                <a:lnTo>
                  <a:pt x="7075805" y="47116"/>
                </a:lnTo>
                <a:close/>
              </a:path>
              <a:path w="7094855" h="111125">
                <a:moveTo>
                  <a:pt x="6999605" y="0"/>
                </a:moveTo>
                <a:lnTo>
                  <a:pt x="6993763" y="1523"/>
                </a:lnTo>
                <a:lnTo>
                  <a:pt x="6988429" y="10667"/>
                </a:lnTo>
                <a:lnTo>
                  <a:pt x="6989953" y="16509"/>
                </a:lnTo>
                <a:lnTo>
                  <a:pt x="7056573" y="55371"/>
                </a:lnTo>
                <a:lnTo>
                  <a:pt x="7070725" y="47116"/>
                </a:lnTo>
                <a:lnTo>
                  <a:pt x="7075805" y="47116"/>
                </a:lnTo>
                <a:lnTo>
                  <a:pt x="7075805" y="45846"/>
                </a:lnTo>
                <a:lnTo>
                  <a:pt x="7078155" y="45846"/>
                </a:lnTo>
                <a:lnTo>
                  <a:pt x="6999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7065" y="3848353"/>
            <a:ext cx="7094855" cy="111125"/>
          </a:xfrm>
          <a:custGeom>
            <a:avLst/>
            <a:gdLst/>
            <a:ahLst/>
            <a:cxnLst/>
            <a:rect l="l" t="t" r="r" b="b"/>
            <a:pathLst>
              <a:path w="7094855" h="111125">
                <a:moveTo>
                  <a:pt x="7056573" y="55372"/>
                </a:moveTo>
                <a:lnTo>
                  <a:pt x="6989953" y="94234"/>
                </a:lnTo>
                <a:lnTo>
                  <a:pt x="6988429" y="100076"/>
                </a:lnTo>
                <a:lnTo>
                  <a:pt x="6993762" y="109220"/>
                </a:lnTo>
                <a:lnTo>
                  <a:pt x="6999605" y="110744"/>
                </a:lnTo>
                <a:lnTo>
                  <a:pt x="7078154" y="64897"/>
                </a:lnTo>
                <a:lnTo>
                  <a:pt x="7075805" y="64897"/>
                </a:lnTo>
                <a:lnTo>
                  <a:pt x="7075805" y="63627"/>
                </a:lnTo>
                <a:lnTo>
                  <a:pt x="7070725" y="63627"/>
                </a:lnTo>
                <a:lnTo>
                  <a:pt x="7056573" y="55372"/>
                </a:lnTo>
                <a:close/>
              </a:path>
              <a:path w="7094855" h="111125">
                <a:moveTo>
                  <a:pt x="7040245" y="45847"/>
                </a:moveTo>
                <a:lnTo>
                  <a:pt x="0" y="45847"/>
                </a:lnTo>
                <a:lnTo>
                  <a:pt x="0" y="64897"/>
                </a:lnTo>
                <a:lnTo>
                  <a:pt x="7040245" y="64897"/>
                </a:lnTo>
                <a:lnTo>
                  <a:pt x="7056573" y="55372"/>
                </a:lnTo>
                <a:lnTo>
                  <a:pt x="7040245" y="45847"/>
                </a:lnTo>
                <a:close/>
              </a:path>
              <a:path w="7094855" h="111125">
                <a:moveTo>
                  <a:pt x="7078155" y="45847"/>
                </a:moveTo>
                <a:lnTo>
                  <a:pt x="7075805" y="45847"/>
                </a:lnTo>
                <a:lnTo>
                  <a:pt x="7075805" y="64897"/>
                </a:lnTo>
                <a:lnTo>
                  <a:pt x="7078154" y="64897"/>
                </a:lnTo>
                <a:lnTo>
                  <a:pt x="7094474" y="55372"/>
                </a:lnTo>
                <a:lnTo>
                  <a:pt x="7078155" y="45847"/>
                </a:lnTo>
                <a:close/>
              </a:path>
              <a:path w="7094855" h="111125">
                <a:moveTo>
                  <a:pt x="7070725" y="47117"/>
                </a:moveTo>
                <a:lnTo>
                  <a:pt x="7056573" y="55372"/>
                </a:lnTo>
                <a:lnTo>
                  <a:pt x="7070725" y="63627"/>
                </a:lnTo>
                <a:lnTo>
                  <a:pt x="7070725" y="47117"/>
                </a:lnTo>
                <a:close/>
              </a:path>
              <a:path w="7094855" h="111125">
                <a:moveTo>
                  <a:pt x="7075805" y="47117"/>
                </a:moveTo>
                <a:lnTo>
                  <a:pt x="7070725" y="47117"/>
                </a:lnTo>
                <a:lnTo>
                  <a:pt x="7070725" y="63627"/>
                </a:lnTo>
                <a:lnTo>
                  <a:pt x="7075805" y="63627"/>
                </a:lnTo>
                <a:lnTo>
                  <a:pt x="7075805" y="47117"/>
                </a:lnTo>
                <a:close/>
              </a:path>
              <a:path w="7094855" h="111125">
                <a:moveTo>
                  <a:pt x="6999605" y="0"/>
                </a:moveTo>
                <a:lnTo>
                  <a:pt x="6993762" y="1524"/>
                </a:lnTo>
                <a:lnTo>
                  <a:pt x="6988429" y="10668"/>
                </a:lnTo>
                <a:lnTo>
                  <a:pt x="6989953" y="16510"/>
                </a:lnTo>
                <a:lnTo>
                  <a:pt x="7056573" y="55372"/>
                </a:lnTo>
                <a:lnTo>
                  <a:pt x="7070725" y="47117"/>
                </a:lnTo>
                <a:lnTo>
                  <a:pt x="7075805" y="47117"/>
                </a:lnTo>
                <a:lnTo>
                  <a:pt x="7075805" y="45847"/>
                </a:lnTo>
                <a:lnTo>
                  <a:pt x="7078155" y="45847"/>
                </a:lnTo>
                <a:lnTo>
                  <a:pt x="6999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7065" y="5617755"/>
            <a:ext cx="7848600" cy="111125"/>
          </a:xfrm>
          <a:custGeom>
            <a:avLst/>
            <a:gdLst/>
            <a:ahLst/>
            <a:cxnLst/>
            <a:rect l="l" t="t" r="r" b="b"/>
            <a:pathLst>
              <a:path w="7848600" h="111125">
                <a:moveTo>
                  <a:pt x="7810231" y="55333"/>
                </a:moveTo>
                <a:lnTo>
                  <a:pt x="7743570" y="94208"/>
                </a:lnTo>
                <a:lnTo>
                  <a:pt x="7742047" y="100037"/>
                </a:lnTo>
                <a:lnTo>
                  <a:pt x="7747381" y="109131"/>
                </a:lnTo>
                <a:lnTo>
                  <a:pt x="7753223" y="110655"/>
                </a:lnTo>
                <a:lnTo>
                  <a:pt x="7831765" y="64858"/>
                </a:lnTo>
                <a:lnTo>
                  <a:pt x="7829295" y="64858"/>
                </a:lnTo>
                <a:lnTo>
                  <a:pt x="7829295" y="63563"/>
                </a:lnTo>
                <a:lnTo>
                  <a:pt x="7824342" y="63563"/>
                </a:lnTo>
                <a:lnTo>
                  <a:pt x="7810231" y="55333"/>
                </a:lnTo>
                <a:close/>
              </a:path>
              <a:path w="7848600" h="111125">
                <a:moveTo>
                  <a:pt x="7793898" y="45808"/>
                </a:moveTo>
                <a:lnTo>
                  <a:pt x="0" y="45808"/>
                </a:lnTo>
                <a:lnTo>
                  <a:pt x="0" y="64858"/>
                </a:lnTo>
                <a:lnTo>
                  <a:pt x="7793898" y="64858"/>
                </a:lnTo>
                <a:lnTo>
                  <a:pt x="7810231" y="55333"/>
                </a:lnTo>
                <a:lnTo>
                  <a:pt x="7793898" y="45808"/>
                </a:lnTo>
                <a:close/>
              </a:path>
              <a:path w="7848600" h="111125">
                <a:moveTo>
                  <a:pt x="7831765" y="45808"/>
                </a:moveTo>
                <a:lnTo>
                  <a:pt x="7829295" y="45808"/>
                </a:lnTo>
                <a:lnTo>
                  <a:pt x="7829295" y="64858"/>
                </a:lnTo>
                <a:lnTo>
                  <a:pt x="7831765" y="64858"/>
                </a:lnTo>
                <a:lnTo>
                  <a:pt x="7848091" y="55333"/>
                </a:lnTo>
                <a:lnTo>
                  <a:pt x="7831765" y="45808"/>
                </a:lnTo>
                <a:close/>
              </a:path>
              <a:path w="7848600" h="111125">
                <a:moveTo>
                  <a:pt x="7824342" y="47104"/>
                </a:moveTo>
                <a:lnTo>
                  <a:pt x="7810231" y="55333"/>
                </a:lnTo>
                <a:lnTo>
                  <a:pt x="7824342" y="63563"/>
                </a:lnTo>
                <a:lnTo>
                  <a:pt x="7824342" y="47104"/>
                </a:lnTo>
                <a:close/>
              </a:path>
              <a:path w="7848600" h="111125">
                <a:moveTo>
                  <a:pt x="7829295" y="47104"/>
                </a:moveTo>
                <a:lnTo>
                  <a:pt x="7824342" y="47104"/>
                </a:lnTo>
                <a:lnTo>
                  <a:pt x="7824342" y="63563"/>
                </a:lnTo>
                <a:lnTo>
                  <a:pt x="7829295" y="63563"/>
                </a:lnTo>
                <a:lnTo>
                  <a:pt x="7829295" y="47104"/>
                </a:lnTo>
                <a:close/>
              </a:path>
              <a:path w="7848600" h="111125">
                <a:moveTo>
                  <a:pt x="7753223" y="0"/>
                </a:moveTo>
                <a:lnTo>
                  <a:pt x="7747381" y="1536"/>
                </a:lnTo>
                <a:lnTo>
                  <a:pt x="7742047" y="10629"/>
                </a:lnTo>
                <a:lnTo>
                  <a:pt x="7743570" y="16459"/>
                </a:lnTo>
                <a:lnTo>
                  <a:pt x="7810231" y="55333"/>
                </a:lnTo>
                <a:lnTo>
                  <a:pt x="7824342" y="47104"/>
                </a:lnTo>
                <a:lnTo>
                  <a:pt x="7829295" y="47104"/>
                </a:lnTo>
                <a:lnTo>
                  <a:pt x="7829295" y="45808"/>
                </a:lnTo>
                <a:lnTo>
                  <a:pt x="7831765" y="45808"/>
                </a:lnTo>
                <a:lnTo>
                  <a:pt x="7753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47065" y="1947672"/>
            <a:ext cx="10822940" cy="2794000"/>
            <a:chOff x="147065" y="1947672"/>
            <a:chExt cx="10822940" cy="2794000"/>
          </a:xfrm>
        </p:grpSpPr>
        <p:sp>
          <p:nvSpPr>
            <p:cNvPr id="27" name="object 27"/>
            <p:cNvSpPr/>
            <p:nvPr/>
          </p:nvSpPr>
          <p:spPr>
            <a:xfrm>
              <a:off x="147065" y="4390898"/>
              <a:ext cx="7848600" cy="111125"/>
            </a:xfrm>
            <a:custGeom>
              <a:avLst/>
              <a:gdLst/>
              <a:ahLst/>
              <a:cxnLst/>
              <a:rect l="l" t="t" r="r" b="b"/>
              <a:pathLst>
                <a:path w="7848600" h="111125">
                  <a:moveTo>
                    <a:pt x="7810191" y="55371"/>
                  </a:moveTo>
                  <a:lnTo>
                    <a:pt x="7743570" y="94233"/>
                  </a:lnTo>
                  <a:lnTo>
                    <a:pt x="7742047" y="100075"/>
                  </a:lnTo>
                  <a:lnTo>
                    <a:pt x="7747381" y="109219"/>
                  </a:lnTo>
                  <a:lnTo>
                    <a:pt x="7753223" y="110743"/>
                  </a:lnTo>
                  <a:lnTo>
                    <a:pt x="7831772" y="64896"/>
                  </a:lnTo>
                  <a:lnTo>
                    <a:pt x="7829295" y="64896"/>
                  </a:lnTo>
                  <a:lnTo>
                    <a:pt x="7829295" y="63626"/>
                  </a:lnTo>
                  <a:lnTo>
                    <a:pt x="7824342" y="63626"/>
                  </a:lnTo>
                  <a:lnTo>
                    <a:pt x="7810191" y="55371"/>
                  </a:lnTo>
                  <a:close/>
                </a:path>
                <a:path w="7848600" h="111125">
                  <a:moveTo>
                    <a:pt x="7793862" y="45846"/>
                  </a:moveTo>
                  <a:lnTo>
                    <a:pt x="0" y="45846"/>
                  </a:lnTo>
                  <a:lnTo>
                    <a:pt x="0" y="64896"/>
                  </a:lnTo>
                  <a:lnTo>
                    <a:pt x="7793862" y="64896"/>
                  </a:lnTo>
                  <a:lnTo>
                    <a:pt x="7810191" y="55371"/>
                  </a:lnTo>
                  <a:lnTo>
                    <a:pt x="7793862" y="45846"/>
                  </a:lnTo>
                  <a:close/>
                </a:path>
                <a:path w="7848600" h="111125">
                  <a:moveTo>
                    <a:pt x="7831773" y="45846"/>
                  </a:moveTo>
                  <a:lnTo>
                    <a:pt x="7829295" y="45846"/>
                  </a:lnTo>
                  <a:lnTo>
                    <a:pt x="7829295" y="64896"/>
                  </a:lnTo>
                  <a:lnTo>
                    <a:pt x="7831772" y="64896"/>
                  </a:lnTo>
                  <a:lnTo>
                    <a:pt x="7848091" y="55371"/>
                  </a:lnTo>
                  <a:lnTo>
                    <a:pt x="7831773" y="45846"/>
                  </a:lnTo>
                  <a:close/>
                </a:path>
                <a:path w="7848600" h="111125">
                  <a:moveTo>
                    <a:pt x="7824342" y="47116"/>
                  </a:moveTo>
                  <a:lnTo>
                    <a:pt x="7810191" y="55371"/>
                  </a:lnTo>
                  <a:lnTo>
                    <a:pt x="7824342" y="63626"/>
                  </a:lnTo>
                  <a:lnTo>
                    <a:pt x="7824342" y="47116"/>
                  </a:lnTo>
                  <a:close/>
                </a:path>
                <a:path w="7848600" h="111125">
                  <a:moveTo>
                    <a:pt x="7829295" y="47116"/>
                  </a:moveTo>
                  <a:lnTo>
                    <a:pt x="7824342" y="47116"/>
                  </a:lnTo>
                  <a:lnTo>
                    <a:pt x="7824342" y="63626"/>
                  </a:lnTo>
                  <a:lnTo>
                    <a:pt x="7829295" y="63626"/>
                  </a:lnTo>
                  <a:lnTo>
                    <a:pt x="7829295" y="47116"/>
                  </a:lnTo>
                  <a:close/>
                </a:path>
                <a:path w="7848600" h="111125">
                  <a:moveTo>
                    <a:pt x="7753223" y="0"/>
                  </a:moveTo>
                  <a:lnTo>
                    <a:pt x="7747381" y="1524"/>
                  </a:lnTo>
                  <a:lnTo>
                    <a:pt x="7742047" y="10668"/>
                  </a:lnTo>
                  <a:lnTo>
                    <a:pt x="7743570" y="16509"/>
                  </a:lnTo>
                  <a:lnTo>
                    <a:pt x="7810191" y="55371"/>
                  </a:lnTo>
                  <a:lnTo>
                    <a:pt x="7824342" y="47116"/>
                  </a:lnTo>
                  <a:lnTo>
                    <a:pt x="7829295" y="47116"/>
                  </a:lnTo>
                  <a:lnTo>
                    <a:pt x="7829295" y="45846"/>
                  </a:lnTo>
                  <a:lnTo>
                    <a:pt x="7831773" y="45846"/>
                  </a:lnTo>
                  <a:lnTo>
                    <a:pt x="77532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82940" y="1947671"/>
              <a:ext cx="2687320" cy="2794000"/>
            </a:xfrm>
            <a:custGeom>
              <a:avLst/>
              <a:gdLst/>
              <a:ahLst/>
              <a:cxnLst/>
              <a:rect l="l" t="t" r="r" b="b"/>
              <a:pathLst>
                <a:path w="2687320" h="2794000">
                  <a:moveTo>
                    <a:pt x="527304" y="1260221"/>
                  </a:moveTo>
                  <a:lnTo>
                    <a:pt x="507873" y="1260221"/>
                  </a:lnTo>
                  <a:lnTo>
                    <a:pt x="507873" y="1209675"/>
                  </a:lnTo>
                  <a:lnTo>
                    <a:pt x="464566" y="1210056"/>
                  </a:lnTo>
                  <a:lnTo>
                    <a:pt x="464439" y="1154811"/>
                  </a:lnTo>
                  <a:lnTo>
                    <a:pt x="425704" y="1143482"/>
                  </a:lnTo>
                  <a:lnTo>
                    <a:pt x="391541" y="1139952"/>
                  </a:lnTo>
                  <a:lnTo>
                    <a:pt x="358051" y="1144574"/>
                  </a:lnTo>
                  <a:lnTo>
                    <a:pt x="327621" y="1157414"/>
                  </a:lnTo>
                  <a:lnTo>
                    <a:pt x="298958" y="1177886"/>
                  </a:lnTo>
                  <a:lnTo>
                    <a:pt x="270764" y="1205357"/>
                  </a:lnTo>
                  <a:lnTo>
                    <a:pt x="270764" y="1590167"/>
                  </a:lnTo>
                  <a:lnTo>
                    <a:pt x="319252" y="1556804"/>
                  </a:lnTo>
                  <a:lnTo>
                    <a:pt x="368896" y="1537004"/>
                  </a:lnTo>
                  <a:lnTo>
                    <a:pt x="418211" y="1531861"/>
                  </a:lnTo>
                  <a:lnTo>
                    <a:pt x="465709" y="1542415"/>
                  </a:lnTo>
                  <a:lnTo>
                    <a:pt x="464693" y="1225804"/>
                  </a:lnTo>
                  <a:lnTo>
                    <a:pt x="488442" y="1225804"/>
                  </a:lnTo>
                  <a:lnTo>
                    <a:pt x="486791" y="1581150"/>
                  </a:lnTo>
                  <a:lnTo>
                    <a:pt x="438327" y="1566545"/>
                  </a:lnTo>
                  <a:lnTo>
                    <a:pt x="396773" y="1562239"/>
                  </a:lnTo>
                  <a:lnTo>
                    <a:pt x="357847" y="1566329"/>
                  </a:lnTo>
                  <a:lnTo>
                    <a:pt x="317271" y="1576882"/>
                  </a:lnTo>
                  <a:lnTo>
                    <a:pt x="270764" y="1591945"/>
                  </a:lnTo>
                  <a:lnTo>
                    <a:pt x="270764" y="1594624"/>
                  </a:lnTo>
                  <a:lnTo>
                    <a:pt x="256540" y="1592211"/>
                  </a:lnTo>
                  <a:lnTo>
                    <a:pt x="256540" y="1591945"/>
                  </a:lnTo>
                  <a:lnTo>
                    <a:pt x="211315" y="1577581"/>
                  </a:lnTo>
                  <a:lnTo>
                    <a:pt x="170078" y="1565948"/>
                  </a:lnTo>
                  <a:lnTo>
                    <a:pt x="129540" y="1560093"/>
                  </a:lnTo>
                  <a:lnTo>
                    <a:pt x="86385" y="1563090"/>
                  </a:lnTo>
                  <a:lnTo>
                    <a:pt x="37338" y="1577975"/>
                  </a:lnTo>
                  <a:lnTo>
                    <a:pt x="38862" y="1225804"/>
                  </a:lnTo>
                  <a:lnTo>
                    <a:pt x="62611" y="1225804"/>
                  </a:lnTo>
                  <a:lnTo>
                    <a:pt x="61595" y="1542415"/>
                  </a:lnTo>
                  <a:lnTo>
                    <a:pt x="109080" y="1531861"/>
                  </a:lnTo>
                  <a:lnTo>
                    <a:pt x="158394" y="1537004"/>
                  </a:lnTo>
                  <a:lnTo>
                    <a:pt x="208038" y="1556804"/>
                  </a:lnTo>
                  <a:lnTo>
                    <a:pt x="256540" y="1590167"/>
                  </a:lnTo>
                  <a:lnTo>
                    <a:pt x="256540" y="1205357"/>
                  </a:lnTo>
                  <a:lnTo>
                    <a:pt x="228346" y="1177886"/>
                  </a:lnTo>
                  <a:lnTo>
                    <a:pt x="199669" y="1157414"/>
                  </a:lnTo>
                  <a:lnTo>
                    <a:pt x="169240" y="1144574"/>
                  </a:lnTo>
                  <a:lnTo>
                    <a:pt x="135763" y="1139952"/>
                  </a:lnTo>
                  <a:lnTo>
                    <a:pt x="119189" y="1140777"/>
                  </a:lnTo>
                  <a:lnTo>
                    <a:pt x="101600" y="1143482"/>
                  </a:lnTo>
                  <a:lnTo>
                    <a:pt x="82854" y="1148143"/>
                  </a:lnTo>
                  <a:lnTo>
                    <a:pt x="62865" y="1154811"/>
                  </a:lnTo>
                  <a:lnTo>
                    <a:pt x="62738" y="1210056"/>
                  </a:lnTo>
                  <a:lnTo>
                    <a:pt x="16637" y="1209675"/>
                  </a:lnTo>
                  <a:lnTo>
                    <a:pt x="16637" y="1260221"/>
                  </a:lnTo>
                  <a:lnTo>
                    <a:pt x="0" y="1260221"/>
                  </a:lnTo>
                  <a:lnTo>
                    <a:pt x="0" y="1633728"/>
                  </a:lnTo>
                  <a:lnTo>
                    <a:pt x="527304" y="1633728"/>
                  </a:lnTo>
                  <a:lnTo>
                    <a:pt x="527304" y="1260221"/>
                  </a:lnTo>
                  <a:close/>
                </a:path>
                <a:path w="2687320" h="2794000">
                  <a:moveTo>
                    <a:pt x="1295273" y="316992"/>
                  </a:moveTo>
                  <a:lnTo>
                    <a:pt x="1196086" y="251587"/>
                  </a:lnTo>
                  <a:lnTo>
                    <a:pt x="1098804" y="189103"/>
                  </a:lnTo>
                  <a:lnTo>
                    <a:pt x="1098804" y="506984"/>
                  </a:lnTo>
                  <a:lnTo>
                    <a:pt x="1295273" y="316992"/>
                  </a:lnTo>
                  <a:close/>
                </a:path>
                <a:path w="2687320" h="2794000">
                  <a:moveTo>
                    <a:pt x="1482979" y="131699"/>
                  </a:moveTo>
                  <a:lnTo>
                    <a:pt x="1450975" y="131699"/>
                  </a:lnTo>
                  <a:lnTo>
                    <a:pt x="1450975" y="171196"/>
                  </a:lnTo>
                  <a:lnTo>
                    <a:pt x="1450975" y="188595"/>
                  </a:lnTo>
                  <a:lnTo>
                    <a:pt x="1450975" y="204470"/>
                  </a:lnTo>
                  <a:lnTo>
                    <a:pt x="1450975" y="221869"/>
                  </a:lnTo>
                  <a:lnTo>
                    <a:pt x="1450975" y="237744"/>
                  </a:lnTo>
                  <a:lnTo>
                    <a:pt x="1450975" y="255143"/>
                  </a:lnTo>
                  <a:lnTo>
                    <a:pt x="1271016" y="255143"/>
                  </a:lnTo>
                  <a:lnTo>
                    <a:pt x="1271016" y="237744"/>
                  </a:lnTo>
                  <a:lnTo>
                    <a:pt x="1450975" y="237744"/>
                  </a:lnTo>
                  <a:lnTo>
                    <a:pt x="1450975" y="221869"/>
                  </a:lnTo>
                  <a:lnTo>
                    <a:pt x="1271016" y="221869"/>
                  </a:lnTo>
                  <a:lnTo>
                    <a:pt x="1271016" y="204470"/>
                  </a:lnTo>
                  <a:lnTo>
                    <a:pt x="1450975" y="204470"/>
                  </a:lnTo>
                  <a:lnTo>
                    <a:pt x="1450975" y="188595"/>
                  </a:lnTo>
                  <a:lnTo>
                    <a:pt x="1271016" y="188595"/>
                  </a:lnTo>
                  <a:lnTo>
                    <a:pt x="1271016" y="171196"/>
                  </a:lnTo>
                  <a:lnTo>
                    <a:pt x="1450975" y="171196"/>
                  </a:lnTo>
                  <a:lnTo>
                    <a:pt x="1450975" y="131699"/>
                  </a:lnTo>
                  <a:lnTo>
                    <a:pt x="1239012" y="131699"/>
                  </a:lnTo>
                  <a:lnTo>
                    <a:pt x="1239012" y="261874"/>
                  </a:lnTo>
                  <a:lnTo>
                    <a:pt x="1360932" y="342265"/>
                  </a:lnTo>
                  <a:lnTo>
                    <a:pt x="1482979" y="261874"/>
                  </a:lnTo>
                  <a:lnTo>
                    <a:pt x="1482979" y="255143"/>
                  </a:lnTo>
                  <a:lnTo>
                    <a:pt x="1482979" y="237744"/>
                  </a:lnTo>
                  <a:lnTo>
                    <a:pt x="1482979" y="221869"/>
                  </a:lnTo>
                  <a:lnTo>
                    <a:pt x="1482979" y="204470"/>
                  </a:lnTo>
                  <a:lnTo>
                    <a:pt x="1482979" y="188595"/>
                  </a:lnTo>
                  <a:lnTo>
                    <a:pt x="1482979" y="171196"/>
                  </a:lnTo>
                  <a:lnTo>
                    <a:pt x="1482979" y="131699"/>
                  </a:lnTo>
                  <a:close/>
                </a:path>
                <a:path w="2687320" h="2794000">
                  <a:moveTo>
                    <a:pt x="1620774" y="171196"/>
                  </a:moveTo>
                  <a:lnTo>
                    <a:pt x="1534223" y="114173"/>
                  </a:lnTo>
                  <a:lnTo>
                    <a:pt x="1360932" y="0"/>
                  </a:lnTo>
                  <a:lnTo>
                    <a:pt x="1101217" y="171196"/>
                  </a:lnTo>
                  <a:lnTo>
                    <a:pt x="1221613" y="250444"/>
                  </a:lnTo>
                  <a:lnTo>
                    <a:pt x="1221613" y="114173"/>
                  </a:lnTo>
                  <a:lnTo>
                    <a:pt x="1500378" y="114173"/>
                  </a:lnTo>
                  <a:lnTo>
                    <a:pt x="1500378" y="250444"/>
                  </a:lnTo>
                  <a:lnTo>
                    <a:pt x="1620774" y="171196"/>
                  </a:lnTo>
                  <a:close/>
                </a:path>
                <a:path w="2687320" h="2794000">
                  <a:moveTo>
                    <a:pt x="1621536" y="524256"/>
                  </a:moveTo>
                  <a:lnTo>
                    <a:pt x="1453832" y="360299"/>
                  </a:lnTo>
                  <a:lnTo>
                    <a:pt x="1416431" y="323723"/>
                  </a:lnTo>
                  <a:lnTo>
                    <a:pt x="1360932" y="360299"/>
                  </a:lnTo>
                  <a:lnTo>
                    <a:pt x="1304544" y="323088"/>
                  </a:lnTo>
                  <a:lnTo>
                    <a:pt x="1098804" y="524256"/>
                  </a:lnTo>
                  <a:lnTo>
                    <a:pt x="1621536" y="524256"/>
                  </a:lnTo>
                  <a:close/>
                </a:path>
                <a:path w="2687320" h="2794000">
                  <a:moveTo>
                    <a:pt x="1621536" y="189103"/>
                  </a:moveTo>
                  <a:lnTo>
                    <a:pt x="1590802" y="208788"/>
                  </a:lnTo>
                  <a:lnTo>
                    <a:pt x="1425702" y="317627"/>
                  </a:lnTo>
                  <a:lnTo>
                    <a:pt x="1621536" y="506984"/>
                  </a:lnTo>
                  <a:lnTo>
                    <a:pt x="1621536" y="189103"/>
                  </a:lnTo>
                  <a:close/>
                </a:path>
                <a:path w="2687320" h="2794000">
                  <a:moveTo>
                    <a:pt x="1630680" y="2286000"/>
                  </a:moveTo>
                  <a:lnTo>
                    <a:pt x="1570863" y="2286000"/>
                  </a:lnTo>
                  <a:lnTo>
                    <a:pt x="1570863" y="2345563"/>
                  </a:lnTo>
                  <a:lnTo>
                    <a:pt x="1570863" y="2379472"/>
                  </a:lnTo>
                  <a:lnTo>
                    <a:pt x="1570355" y="2379472"/>
                  </a:lnTo>
                  <a:lnTo>
                    <a:pt x="1570355" y="2733167"/>
                  </a:lnTo>
                  <a:lnTo>
                    <a:pt x="1370457" y="2733167"/>
                  </a:lnTo>
                  <a:lnTo>
                    <a:pt x="1390459" y="2688653"/>
                  </a:lnTo>
                  <a:lnTo>
                    <a:pt x="1411706" y="2642666"/>
                  </a:lnTo>
                  <a:lnTo>
                    <a:pt x="1434058" y="2596007"/>
                  </a:lnTo>
                  <a:lnTo>
                    <a:pt x="1457363" y="2549423"/>
                  </a:lnTo>
                  <a:lnTo>
                    <a:pt x="1481467" y="2503703"/>
                  </a:lnTo>
                  <a:lnTo>
                    <a:pt x="1506232" y="2459621"/>
                  </a:lnTo>
                  <a:lnTo>
                    <a:pt x="1531505" y="2417953"/>
                  </a:lnTo>
                  <a:lnTo>
                    <a:pt x="1557147" y="2379472"/>
                  </a:lnTo>
                  <a:lnTo>
                    <a:pt x="1473073" y="2379472"/>
                  </a:lnTo>
                  <a:lnTo>
                    <a:pt x="1447088" y="2422512"/>
                  </a:lnTo>
                  <a:lnTo>
                    <a:pt x="1425371" y="2461387"/>
                  </a:lnTo>
                  <a:lnTo>
                    <a:pt x="1405864" y="2499525"/>
                  </a:lnTo>
                  <a:lnTo>
                    <a:pt x="1386459" y="2540381"/>
                  </a:lnTo>
                  <a:lnTo>
                    <a:pt x="1365123" y="2587371"/>
                  </a:lnTo>
                  <a:lnTo>
                    <a:pt x="1336154" y="2548496"/>
                  </a:lnTo>
                  <a:lnTo>
                    <a:pt x="1306804" y="2517864"/>
                  </a:lnTo>
                  <a:lnTo>
                    <a:pt x="1269619" y="2493060"/>
                  </a:lnTo>
                  <a:lnTo>
                    <a:pt x="1217168" y="2471674"/>
                  </a:lnTo>
                  <a:lnTo>
                    <a:pt x="1191514" y="2548001"/>
                  </a:lnTo>
                  <a:lnTo>
                    <a:pt x="1231849" y="2559799"/>
                  </a:lnTo>
                  <a:lnTo>
                    <a:pt x="1265834" y="2584691"/>
                  </a:lnTo>
                  <a:lnTo>
                    <a:pt x="1294676" y="2618587"/>
                  </a:lnTo>
                  <a:lnTo>
                    <a:pt x="1319618" y="2657373"/>
                  </a:lnTo>
                  <a:lnTo>
                    <a:pt x="1341882" y="2696934"/>
                  </a:lnTo>
                  <a:lnTo>
                    <a:pt x="1362710" y="2733167"/>
                  </a:lnTo>
                  <a:lnTo>
                    <a:pt x="1183513" y="2733167"/>
                  </a:lnTo>
                  <a:lnTo>
                    <a:pt x="1183513" y="2346325"/>
                  </a:lnTo>
                  <a:lnTo>
                    <a:pt x="1188212" y="2346325"/>
                  </a:lnTo>
                  <a:lnTo>
                    <a:pt x="1188212" y="2345563"/>
                  </a:lnTo>
                  <a:lnTo>
                    <a:pt x="1570863" y="2345563"/>
                  </a:lnTo>
                  <a:lnTo>
                    <a:pt x="1570863" y="2286000"/>
                  </a:lnTo>
                  <a:lnTo>
                    <a:pt x="1123188" y="2286000"/>
                  </a:lnTo>
                  <a:lnTo>
                    <a:pt x="1123188" y="2793492"/>
                  </a:lnTo>
                  <a:lnTo>
                    <a:pt x="1630680" y="2793492"/>
                  </a:lnTo>
                  <a:lnTo>
                    <a:pt x="1630680" y="2733167"/>
                  </a:lnTo>
                  <a:lnTo>
                    <a:pt x="1630680" y="2345563"/>
                  </a:lnTo>
                  <a:lnTo>
                    <a:pt x="1630680" y="2286000"/>
                  </a:lnTo>
                  <a:close/>
                </a:path>
                <a:path w="2687320" h="2794000">
                  <a:moveTo>
                    <a:pt x="2686812" y="1197102"/>
                  </a:moveTo>
                  <a:lnTo>
                    <a:pt x="2662212" y="1159891"/>
                  </a:lnTo>
                  <a:lnTo>
                    <a:pt x="2654046" y="1158240"/>
                  </a:lnTo>
                  <a:lnTo>
                    <a:pt x="2654046" y="1201801"/>
                  </a:lnTo>
                  <a:lnTo>
                    <a:pt x="2654046" y="1282192"/>
                  </a:lnTo>
                  <a:lnTo>
                    <a:pt x="2652458" y="1290066"/>
                  </a:lnTo>
                  <a:lnTo>
                    <a:pt x="2648153" y="1296479"/>
                  </a:lnTo>
                  <a:lnTo>
                    <a:pt x="2643124" y="1299895"/>
                  </a:lnTo>
                  <a:lnTo>
                    <a:pt x="2643124" y="1341501"/>
                  </a:lnTo>
                  <a:lnTo>
                    <a:pt x="2643124" y="1611884"/>
                  </a:lnTo>
                  <a:lnTo>
                    <a:pt x="2639314" y="1615821"/>
                  </a:lnTo>
                  <a:lnTo>
                    <a:pt x="2595880" y="1615821"/>
                  </a:lnTo>
                  <a:lnTo>
                    <a:pt x="2592070" y="1611884"/>
                  </a:lnTo>
                  <a:lnTo>
                    <a:pt x="2592070" y="1564513"/>
                  </a:lnTo>
                  <a:lnTo>
                    <a:pt x="2592070" y="1540129"/>
                  </a:lnTo>
                  <a:lnTo>
                    <a:pt x="2592070" y="1492758"/>
                  </a:lnTo>
                  <a:lnTo>
                    <a:pt x="2595880" y="1488948"/>
                  </a:lnTo>
                  <a:lnTo>
                    <a:pt x="2639314" y="1488948"/>
                  </a:lnTo>
                  <a:lnTo>
                    <a:pt x="2643124" y="1492758"/>
                  </a:lnTo>
                  <a:lnTo>
                    <a:pt x="2643124" y="1460627"/>
                  </a:lnTo>
                  <a:lnTo>
                    <a:pt x="2639314" y="1464437"/>
                  </a:lnTo>
                  <a:lnTo>
                    <a:pt x="2595880" y="1464437"/>
                  </a:lnTo>
                  <a:lnTo>
                    <a:pt x="2592070" y="1460627"/>
                  </a:lnTo>
                  <a:lnTo>
                    <a:pt x="2592070" y="1417066"/>
                  </a:lnTo>
                  <a:lnTo>
                    <a:pt x="2595880" y="1413256"/>
                  </a:lnTo>
                  <a:lnTo>
                    <a:pt x="2639314" y="1413256"/>
                  </a:lnTo>
                  <a:lnTo>
                    <a:pt x="2643124" y="1417066"/>
                  </a:lnTo>
                  <a:lnTo>
                    <a:pt x="2643124" y="1385062"/>
                  </a:lnTo>
                  <a:lnTo>
                    <a:pt x="2639314" y="1388872"/>
                  </a:lnTo>
                  <a:lnTo>
                    <a:pt x="2595880" y="1388872"/>
                  </a:lnTo>
                  <a:lnTo>
                    <a:pt x="2592070" y="1385062"/>
                  </a:lnTo>
                  <a:lnTo>
                    <a:pt x="2592070" y="1341501"/>
                  </a:lnTo>
                  <a:lnTo>
                    <a:pt x="2595880" y="1337691"/>
                  </a:lnTo>
                  <a:lnTo>
                    <a:pt x="2639314" y="1337691"/>
                  </a:lnTo>
                  <a:lnTo>
                    <a:pt x="2643124" y="1341501"/>
                  </a:lnTo>
                  <a:lnTo>
                    <a:pt x="2643124" y="1299895"/>
                  </a:lnTo>
                  <a:lnTo>
                    <a:pt x="2641765" y="1300810"/>
                  </a:lnTo>
                  <a:lnTo>
                    <a:pt x="2633980" y="1302385"/>
                  </a:lnTo>
                  <a:lnTo>
                    <a:pt x="2563876" y="1302385"/>
                  </a:lnTo>
                  <a:lnTo>
                    <a:pt x="2563876" y="1341501"/>
                  </a:lnTo>
                  <a:lnTo>
                    <a:pt x="2563876" y="1611884"/>
                  </a:lnTo>
                  <a:lnTo>
                    <a:pt x="2560066" y="1615821"/>
                  </a:lnTo>
                  <a:lnTo>
                    <a:pt x="2516632" y="1615821"/>
                  </a:lnTo>
                  <a:lnTo>
                    <a:pt x="2512822" y="1611884"/>
                  </a:lnTo>
                  <a:lnTo>
                    <a:pt x="2512822" y="1568323"/>
                  </a:lnTo>
                  <a:lnTo>
                    <a:pt x="2516632" y="1564513"/>
                  </a:lnTo>
                  <a:lnTo>
                    <a:pt x="2560066" y="1564513"/>
                  </a:lnTo>
                  <a:lnTo>
                    <a:pt x="2563876" y="1568323"/>
                  </a:lnTo>
                  <a:lnTo>
                    <a:pt x="2563876" y="1536319"/>
                  </a:lnTo>
                  <a:lnTo>
                    <a:pt x="2560066" y="1540129"/>
                  </a:lnTo>
                  <a:lnTo>
                    <a:pt x="2516632" y="1540129"/>
                  </a:lnTo>
                  <a:lnTo>
                    <a:pt x="2512822" y="1536319"/>
                  </a:lnTo>
                  <a:lnTo>
                    <a:pt x="2512822" y="1492758"/>
                  </a:lnTo>
                  <a:lnTo>
                    <a:pt x="2516632" y="1488948"/>
                  </a:lnTo>
                  <a:lnTo>
                    <a:pt x="2560066" y="1488948"/>
                  </a:lnTo>
                  <a:lnTo>
                    <a:pt x="2563876" y="1492758"/>
                  </a:lnTo>
                  <a:lnTo>
                    <a:pt x="2563876" y="1460627"/>
                  </a:lnTo>
                  <a:lnTo>
                    <a:pt x="2560066" y="1464437"/>
                  </a:lnTo>
                  <a:lnTo>
                    <a:pt x="2516632" y="1464437"/>
                  </a:lnTo>
                  <a:lnTo>
                    <a:pt x="2512822" y="1460627"/>
                  </a:lnTo>
                  <a:lnTo>
                    <a:pt x="2512822" y="1417066"/>
                  </a:lnTo>
                  <a:lnTo>
                    <a:pt x="2516632" y="1413256"/>
                  </a:lnTo>
                  <a:lnTo>
                    <a:pt x="2560066" y="1413256"/>
                  </a:lnTo>
                  <a:lnTo>
                    <a:pt x="2563876" y="1417066"/>
                  </a:lnTo>
                  <a:lnTo>
                    <a:pt x="2563876" y="1385062"/>
                  </a:lnTo>
                  <a:lnTo>
                    <a:pt x="2560066" y="1388872"/>
                  </a:lnTo>
                  <a:lnTo>
                    <a:pt x="2516632" y="1388872"/>
                  </a:lnTo>
                  <a:lnTo>
                    <a:pt x="2512822" y="1385062"/>
                  </a:lnTo>
                  <a:lnTo>
                    <a:pt x="2512822" y="1341501"/>
                  </a:lnTo>
                  <a:lnTo>
                    <a:pt x="2516632" y="1337691"/>
                  </a:lnTo>
                  <a:lnTo>
                    <a:pt x="2560066" y="1337691"/>
                  </a:lnTo>
                  <a:lnTo>
                    <a:pt x="2563876" y="1341501"/>
                  </a:lnTo>
                  <a:lnTo>
                    <a:pt x="2563876" y="1302385"/>
                  </a:lnTo>
                  <a:lnTo>
                    <a:pt x="2484628" y="1302385"/>
                  </a:lnTo>
                  <a:lnTo>
                    <a:pt x="2484628" y="1341501"/>
                  </a:lnTo>
                  <a:lnTo>
                    <a:pt x="2484628" y="1385062"/>
                  </a:lnTo>
                  <a:lnTo>
                    <a:pt x="2484628" y="1611884"/>
                  </a:lnTo>
                  <a:lnTo>
                    <a:pt x="2480818" y="1615821"/>
                  </a:lnTo>
                  <a:lnTo>
                    <a:pt x="2437384" y="1615821"/>
                  </a:lnTo>
                  <a:lnTo>
                    <a:pt x="2433574" y="1611884"/>
                  </a:lnTo>
                  <a:lnTo>
                    <a:pt x="2433574" y="1568323"/>
                  </a:lnTo>
                  <a:lnTo>
                    <a:pt x="2437384" y="1564513"/>
                  </a:lnTo>
                  <a:lnTo>
                    <a:pt x="2480818" y="1564513"/>
                  </a:lnTo>
                  <a:lnTo>
                    <a:pt x="2484628" y="1568323"/>
                  </a:lnTo>
                  <a:lnTo>
                    <a:pt x="2484628" y="1536319"/>
                  </a:lnTo>
                  <a:lnTo>
                    <a:pt x="2480818" y="1540129"/>
                  </a:lnTo>
                  <a:lnTo>
                    <a:pt x="2437384" y="1540129"/>
                  </a:lnTo>
                  <a:lnTo>
                    <a:pt x="2433574" y="1536319"/>
                  </a:lnTo>
                  <a:lnTo>
                    <a:pt x="2433574" y="1492758"/>
                  </a:lnTo>
                  <a:lnTo>
                    <a:pt x="2437384" y="1488948"/>
                  </a:lnTo>
                  <a:lnTo>
                    <a:pt x="2480818" y="1488948"/>
                  </a:lnTo>
                  <a:lnTo>
                    <a:pt x="2484628" y="1492758"/>
                  </a:lnTo>
                  <a:lnTo>
                    <a:pt x="2484628" y="1460627"/>
                  </a:lnTo>
                  <a:lnTo>
                    <a:pt x="2480818" y="1464437"/>
                  </a:lnTo>
                  <a:lnTo>
                    <a:pt x="2437384" y="1464437"/>
                  </a:lnTo>
                  <a:lnTo>
                    <a:pt x="2433574" y="1460627"/>
                  </a:lnTo>
                  <a:lnTo>
                    <a:pt x="2433574" y="1417066"/>
                  </a:lnTo>
                  <a:lnTo>
                    <a:pt x="2437384" y="1413256"/>
                  </a:lnTo>
                  <a:lnTo>
                    <a:pt x="2480818" y="1413256"/>
                  </a:lnTo>
                  <a:lnTo>
                    <a:pt x="2484628" y="1417066"/>
                  </a:lnTo>
                  <a:lnTo>
                    <a:pt x="2484628" y="1385062"/>
                  </a:lnTo>
                  <a:lnTo>
                    <a:pt x="2480818" y="1388872"/>
                  </a:lnTo>
                  <a:lnTo>
                    <a:pt x="2437384" y="1388872"/>
                  </a:lnTo>
                  <a:lnTo>
                    <a:pt x="2433574" y="1385062"/>
                  </a:lnTo>
                  <a:lnTo>
                    <a:pt x="2433574" y="1341501"/>
                  </a:lnTo>
                  <a:lnTo>
                    <a:pt x="2437384" y="1337691"/>
                  </a:lnTo>
                  <a:lnTo>
                    <a:pt x="2480818" y="1337691"/>
                  </a:lnTo>
                  <a:lnTo>
                    <a:pt x="2484628" y="1341501"/>
                  </a:lnTo>
                  <a:lnTo>
                    <a:pt x="2484628" y="1302385"/>
                  </a:lnTo>
                  <a:lnTo>
                    <a:pt x="2405380" y="1302385"/>
                  </a:lnTo>
                  <a:lnTo>
                    <a:pt x="2405380" y="1341501"/>
                  </a:lnTo>
                  <a:lnTo>
                    <a:pt x="2405380" y="1385062"/>
                  </a:lnTo>
                  <a:lnTo>
                    <a:pt x="2405380" y="1611884"/>
                  </a:lnTo>
                  <a:lnTo>
                    <a:pt x="2401570" y="1615821"/>
                  </a:lnTo>
                  <a:lnTo>
                    <a:pt x="2358136" y="1615821"/>
                  </a:lnTo>
                  <a:lnTo>
                    <a:pt x="2354326" y="1611884"/>
                  </a:lnTo>
                  <a:lnTo>
                    <a:pt x="2354326" y="1568323"/>
                  </a:lnTo>
                  <a:lnTo>
                    <a:pt x="2358136" y="1564513"/>
                  </a:lnTo>
                  <a:lnTo>
                    <a:pt x="2401570" y="1564513"/>
                  </a:lnTo>
                  <a:lnTo>
                    <a:pt x="2405380" y="1568323"/>
                  </a:lnTo>
                  <a:lnTo>
                    <a:pt x="2405380" y="1536319"/>
                  </a:lnTo>
                  <a:lnTo>
                    <a:pt x="2401570" y="1540129"/>
                  </a:lnTo>
                  <a:lnTo>
                    <a:pt x="2358136" y="1540129"/>
                  </a:lnTo>
                  <a:lnTo>
                    <a:pt x="2354326" y="1536319"/>
                  </a:lnTo>
                  <a:lnTo>
                    <a:pt x="2354326" y="1492758"/>
                  </a:lnTo>
                  <a:lnTo>
                    <a:pt x="2358136" y="1488948"/>
                  </a:lnTo>
                  <a:lnTo>
                    <a:pt x="2401570" y="1488948"/>
                  </a:lnTo>
                  <a:lnTo>
                    <a:pt x="2405380" y="1492758"/>
                  </a:lnTo>
                  <a:lnTo>
                    <a:pt x="2405380" y="1460627"/>
                  </a:lnTo>
                  <a:lnTo>
                    <a:pt x="2401570" y="1464437"/>
                  </a:lnTo>
                  <a:lnTo>
                    <a:pt x="2358136" y="1464437"/>
                  </a:lnTo>
                  <a:lnTo>
                    <a:pt x="2354326" y="1460627"/>
                  </a:lnTo>
                  <a:lnTo>
                    <a:pt x="2354326" y="1417066"/>
                  </a:lnTo>
                  <a:lnTo>
                    <a:pt x="2358136" y="1413256"/>
                  </a:lnTo>
                  <a:lnTo>
                    <a:pt x="2401570" y="1413256"/>
                  </a:lnTo>
                  <a:lnTo>
                    <a:pt x="2405380" y="1417066"/>
                  </a:lnTo>
                  <a:lnTo>
                    <a:pt x="2405380" y="1385062"/>
                  </a:lnTo>
                  <a:lnTo>
                    <a:pt x="2401570" y="1388872"/>
                  </a:lnTo>
                  <a:lnTo>
                    <a:pt x="2358136" y="1388872"/>
                  </a:lnTo>
                  <a:lnTo>
                    <a:pt x="2354326" y="1385062"/>
                  </a:lnTo>
                  <a:lnTo>
                    <a:pt x="2354326" y="1341501"/>
                  </a:lnTo>
                  <a:lnTo>
                    <a:pt x="2358136" y="1337691"/>
                  </a:lnTo>
                  <a:lnTo>
                    <a:pt x="2401570" y="1337691"/>
                  </a:lnTo>
                  <a:lnTo>
                    <a:pt x="2405380" y="1341501"/>
                  </a:lnTo>
                  <a:lnTo>
                    <a:pt x="2405380" y="1302385"/>
                  </a:lnTo>
                  <a:lnTo>
                    <a:pt x="2367788" y="1302385"/>
                  </a:lnTo>
                  <a:lnTo>
                    <a:pt x="2359990" y="1300810"/>
                  </a:lnTo>
                  <a:lnTo>
                    <a:pt x="2353602" y="1296479"/>
                  </a:lnTo>
                  <a:lnTo>
                    <a:pt x="2349296" y="1290066"/>
                  </a:lnTo>
                  <a:lnTo>
                    <a:pt x="2347722" y="1282192"/>
                  </a:lnTo>
                  <a:lnTo>
                    <a:pt x="2347722" y="1201801"/>
                  </a:lnTo>
                  <a:lnTo>
                    <a:pt x="2349296" y="1193939"/>
                  </a:lnTo>
                  <a:lnTo>
                    <a:pt x="2353602" y="1187513"/>
                  </a:lnTo>
                  <a:lnTo>
                    <a:pt x="2359990" y="1183195"/>
                  </a:lnTo>
                  <a:lnTo>
                    <a:pt x="2367788" y="1181608"/>
                  </a:lnTo>
                  <a:lnTo>
                    <a:pt x="2633980" y="1181608"/>
                  </a:lnTo>
                  <a:lnTo>
                    <a:pt x="2641765" y="1183195"/>
                  </a:lnTo>
                  <a:lnTo>
                    <a:pt x="2648153" y="1187513"/>
                  </a:lnTo>
                  <a:lnTo>
                    <a:pt x="2652458" y="1193939"/>
                  </a:lnTo>
                  <a:lnTo>
                    <a:pt x="2654046" y="1201801"/>
                  </a:lnTo>
                  <a:lnTo>
                    <a:pt x="2654046" y="1158240"/>
                  </a:lnTo>
                  <a:lnTo>
                    <a:pt x="2646553" y="1156716"/>
                  </a:lnTo>
                  <a:lnTo>
                    <a:pt x="2355215" y="1156716"/>
                  </a:lnTo>
                  <a:lnTo>
                    <a:pt x="2339543" y="1159891"/>
                  </a:lnTo>
                  <a:lnTo>
                    <a:pt x="2326741" y="1168527"/>
                  </a:lnTo>
                  <a:lnTo>
                    <a:pt x="2318118" y="1181366"/>
                  </a:lnTo>
                  <a:lnTo>
                    <a:pt x="2314956" y="1197102"/>
                  </a:lnTo>
                  <a:lnTo>
                    <a:pt x="2314956" y="1610106"/>
                  </a:lnTo>
                  <a:lnTo>
                    <a:pt x="2318118" y="1625854"/>
                  </a:lnTo>
                  <a:lnTo>
                    <a:pt x="2326741" y="1638681"/>
                  </a:lnTo>
                  <a:lnTo>
                    <a:pt x="2339543" y="1647329"/>
                  </a:lnTo>
                  <a:lnTo>
                    <a:pt x="2355215" y="1650492"/>
                  </a:lnTo>
                  <a:lnTo>
                    <a:pt x="2646553" y="1650492"/>
                  </a:lnTo>
                  <a:lnTo>
                    <a:pt x="2662212" y="1647329"/>
                  </a:lnTo>
                  <a:lnTo>
                    <a:pt x="2675013" y="1638681"/>
                  </a:lnTo>
                  <a:lnTo>
                    <a:pt x="2683637" y="1625854"/>
                  </a:lnTo>
                  <a:lnTo>
                    <a:pt x="2685656" y="1615821"/>
                  </a:lnTo>
                  <a:lnTo>
                    <a:pt x="2686812" y="1610106"/>
                  </a:lnTo>
                  <a:lnTo>
                    <a:pt x="2686812" y="1302385"/>
                  </a:lnTo>
                  <a:lnTo>
                    <a:pt x="2686812" y="11971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64140" y="92964"/>
            <a:ext cx="1597152" cy="43891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0264140" y="92964"/>
            <a:ext cx="1597660" cy="439420"/>
          </a:xfrm>
          <a:prstGeom prst="rect">
            <a:avLst/>
          </a:prstGeom>
          <a:ln w="6350">
            <a:solidFill>
              <a:srgbClr val="61B7E8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520"/>
              </a:spcBef>
            </a:pPr>
            <a:r>
              <a:rPr sz="1600" b="1" spc="-10" dirty="0">
                <a:latin typeface="Arial" panose="020B0604020202020204"/>
                <a:cs typeface="Arial" panose="020B0604020202020204"/>
              </a:rPr>
              <a:t>Lanjutan…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10" dirty="0"/>
              <a:t>ditjenbinakeuda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654288" y="6613621"/>
            <a:ext cx="1181100" cy="2044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b="1" spc="-10" dirty="0">
                <a:latin typeface="Caladea"/>
                <a:cs typeface="Caladea"/>
              </a:rPr>
              <a:t>ditjenbinakeuda</a:t>
            </a:r>
            <a:endParaRPr sz="1200">
              <a:latin typeface="Caladea"/>
              <a:cs typeface="Calade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257535" y="6617584"/>
            <a:ext cx="1927225" cy="2044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b="1" spc="-10" dirty="0">
                <a:latin typeface="Caladea"/>
                <a:cs typeface="Caladea"/>
              </a:rPr>
              <a:t>ditjenbinakeuangandaerah</a:t>
            </a:r>
            <a:endParaRPr sz="12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93022" y="1649095"/>
            <a:ext cx="1962785" cy="3830954"/>
            <a:chOff x="8693022" y="1649095"/>
            <a:chExt cx="1962785" cy="3830954"/>
          </a:xfrm>
        </p:grpSpPr>
        <p:sp>
          <p:nvSpPr>
            <p:cNvPr id="3" name="object 3"/>
            <p:cNvSpPr/>
            <p:nvPr/>
          </p:nvSpPr>
          <p:spPr>
            <a:xfrm>
              <a:off x="9119653" y="5128260"/>
              <a:ext cx="338455" cy="351790"/>
            </a:xfrm>
            <a:custGeom>
              <a:avLst/>
              <a:gdLst/>
              <a:ahLst/>
              <a:cxnLst/>
              <a:rect l="l" t="t" r="r" b="b"/>
              <a:pathLst>
                <a:path w="338454" h="351789">
                  <a:moveTo>
                    <a:pt x="318224" y="0"/>
                  </a:moveTo>
                  <a:lnTo>
                    <a:pt x="265177" y="1638"/>
                  </a:lnTo>
                  <a:lnTo>
                    <a:pt x="212198" y="4341"/>
                  </a:lnTo>
                  <a:lnTo>
                    <a:pt x="159268" y="7842"/>
                  </a:lnTo>
                  <a:lnTo>
                    <a:pt x="106369" y="11872"/>
                  </a:lnTo>
                  <a:lnTo>
                    <a:pt x="597" y="20446"/>
                  </a:lnTo>
                  <a:lnTo>
                    <a:pt x="724" y="27050"/>
                  </a:lnTo>
                  <a:lnTo>
                    <a:pt x="1359" y="33654"/>
                  </a:lnTo>
                  <a:lnTo>
                    <a:pt x="978" y="40258"/>
                  </a:lnTo>
                  <a:lnTo>
                    <a:pt x="0" y="87656"/>
                  </a:lnTo>
                  <a:lnTo>
                    <a:pt x="2813" y="134389"/>
                  </a:lnTo>
                  <a:lnTo>
                    <a:pt x="10040" y="180372"/>
                  </a:lnTo>
                  <a:lnTo>
                    <a:pt x="22302" y="225520"/>
                  </a:lnTo>
                  <a:lnTo>
                    <a:pt x="40221" y="269747"/>
                  </a:lnTo>
                  <a:lnTo>
                    <a:pt x="61747" y="304672"/>
                  </a:lnTo>
                  <a:lnTo>
                    <a:pt x="90513" y="330072"/>
                  </a:lnTo>
                  <a:lnTo>
                    <a:pt x="158839" y="351424"/>
                  </a:lnTo>
                  <a:lnTo>
                    <a:pt x="194955" y="350593"/>
                  </a:lnTo>
                  <a:lnTo>
                    <a:pt x="232118" y="342010"/>
                  </a:lnTo>
                  <a:lnTo>
                    <a:pt x="293157" y="303514"/>
                  </a:lnTo>
                  <a:lnTo>
                    <a:pt x="326098" y="241299"/>
                  </a:lnTo>
                  <a:lnTo>
                    <a:pt x="334474" y="200802"/>
                  </a:lnTo>
                  <a:lnTo>
                    <a:pt x="337957" y="159734"/>
                  </a:lnTo>
                  <a:lnTo>
                    <a:pt x="337796" y="118427"/>
                  </a:lnTo>
                  <a:lnTo>
                    <a:pt x="335242" y="77215"/>
                  </a:lnTo>
                  <a:lnTo>
                    <a:pt x="334020" y="37274"/>
                  </a:lnTo>
                  <a:lnTo>
                    <a:pt x="329652" y="17780"/>
                  </a:lnTo>
                  <a:lnTo>
                    <a:pt x="318224" y="0"/>
                  </a:lnTo>
                  <a:close/>
                </a:path>
              </a:pathLst>
            </a:custGeom>
            <a:solidFill>
              <a:srgbClr val="EFB8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693022" y="1649095"/>
              <a:ext cx="1962785" cy="3506470"/>
            </a:xfrm>
            <a:custGeom>
              <a:avLst/>
              <a:gdLst/>
              <a:ahLst/>
              <a:cxnLst/>
              <a:rect l="l" t="t" r="r" b="b"/>
              <a:pathLst>
                <a:path w="1962784" h="3506470">
                  <a:moveTo>
                    <a:pt x="1679955" y="0"/>
                  </a:moveTo>
                  <a:lnTo>
                    <a:pt x="37465" y="136778"/>
                  </a:lnTo>
                  <a:lnTo>
                    <a:pt x="1942" y="164728"/>
                  </a:lnTo>
                  <a:lnTo>
                    <a:pt x="0" y="180847"/>
                  </a:lnTo>
                  <a:lnTo>
                    <a:pt x="262000" y="3468878"/>
                  </a:lnTo>
                  <a:lnTo>
                    <a:pt x="266392" y="3484324"/>
                  </a:lnTo>
                  <a:lnTo>
                    <a:pt x="275986" y="3496532"/>
                  </a:lnTo>
                  <a:lnTo>
                    <a:pt x="289415" y="3504310"/>
                  </a:lnTo>
                  <a:lnTo>
                    <a:pt x="305307" y="3506469"/>
                  </a:lnTo>
                  <a:lnTo>
                    <a:pt x="1924177" y="3409060"/>
                  </a:lnTo>
                  <a:lnTo>
                    <a:pt x="1940065" y="3404822"/>
                  </a:lnTo>
                  <a:lnTo>
                    <a:pt x="1952609" y="3395154"/>
                  </a:lnTo>
                  <a:lnTo>
                    <a:pt x="1960556" y="3381486"/>
                  </a:lnTo>
                  <a:lnTo>
                    <a:pt x="1962657" y="3365246"/>
                  </a:lnTo>
                  <a:lnTo>
                    <a:pt x="1724278" y="37972"/>
                  </a:lnTo>
                  <a:lnTo>
                    <a:pt x="1719853" y="22181"/>
                  </a:lnTo>
                  <a:lnTo>
                    <a:pt x="1710023" y="9747"/>
                  </a:lnTo>
                  <a:lnTo>
                    <a:pt x="1696239" y="1932"/>
                  </a:lnTo>
                  <a:lnTo>
                    <a:pt x="1679955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98178" y="1947799"/>
              <a:ext cx="1752600" cy="2811780"/>
            </a:xfrm>
            <a:custGeom>
              <a:avLst/>
              <a:gdLst/>
              <a:ahLst/>
              <a:cxnLst/>
              <a:rect l="l" t="t" r="r" b="b"/>
              <a:pathLst>
                <a:path w="1752600" h="2811779">
                  <a:moveTo>
                    <a:pt x="1526540" y="0"/>
                  </a:moveTo>
                  <a:lnTo>
                    <a:pt x="29591" y="120014"/>
                  </a:lnTo>
                  <a:lnTo>
                    <a:pt x="0" y="155575"/>
                  </a:lnTo>
                  <a:lnTo>
                    <a:pt x="232791" y="2781808"/>
                  </a:lnTo>
                  <a:lnTo>
                    <a:pt x="236370" y="2794130"/>
                  </a:lnTo>
                  <a:lnTo>
                    <a:pt x="244094" y="2803810"/>
                  </a:lnTo>
                  <a:lnTo>
                    <a:pt x="254865" y="2809918"/>
                  </a:lnTo>
                  <a:lnTo>
                    <a:pt x="267589" y="2811526"/>
                  </a:lnTo>
                  <a:lnTo>
                    <a:pt x="1721993" y="2680208"/>
                  </a:lnTo>
                  <a:lnTo>
                    <a:pt x="1734611" y="2676709"/>
                  </a:lnTo>
                  <a:lnTo>
                    <a:pt x="1744551" y="2668889"/>
                  </a:lnTo>
                  <a:lnTo>
                    <a:pt x="1750800" y="2657901"/>
                  </a:lnTo>
                  <a:lnTo>
                    <a:pt x="1752346" y="2644902"/>
                  </a:lnTo>
                  <a:lnTo>
                    <a:pt x="1562227" y="29972"/>
                  </a:lnTo>
                  <a:lnTo>
                    <a:pt x="1558615" y="17395"/>
                  </a:lnTo>
                  <a:lnTo>
                    <a:pt x="1550670" y="7556"/>
                  </a:lnTo>
                  <a:lnTo>
                    <a:pt x="1539581" y="1432"/>
                  </a:lnTo>
                  <a:lnTo>
                    <a:pt x="152654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84690" y="2392807"/>
              <a:ext cx="1179830" cy="1177925"/>
            </a:xfrm>
            <a:custGeom>
              <a:avLst/>
              <a:gdLst/>
              <a:ahLst/>
              <a:cxnLst/>
              <a:rect l="l" t="t" r="r" b="b"/>
              <a:pathLst>
                <a:path w="1179829" h="1177925">
                  <a:moveTo>
                    <a:pt x="1061084" y="0"/>
                  </a:moveTo>
                  <a:lnTo>
                    <a:pt x="28320" y="84581"/>
                  </a:lnTo>
                  <a:lnTo>
                    <a:pt x="0" y="118109"/>
                  </a:lnTo>
                  <a:lnTo>
                    <a:pt x="84708" y="1149477"/>
                  </a:lnTo>
                  <a:lnTo>
                    <a:pt x="88143" y="1161278"/>
                  </a:lnTo>
                  <a:lnTo>
                    <a:pt x="95615" y="1170543"/>
                  </a:lnTo>
                  <a:lnTo>
                    <a:pt x="106015" y="1176355"/>
                  </a:lnTo>
                  <a:lnTo>
                    <a:pt x="118236" y="1177797"/>
                  </a:lnTo>
                  <a:lnTo>
                    <a:pt x="1151001" y="1093215"/>
                  </a:lnTo>
                  <a:lnTo>
                    <a:pt x="1162802" y="1089798"/>
                  </a:lnTo>
                  <a:lnTo>
                    <a:pt x="1172067" y="1082357"/>
                  </a:lnTo>
                  <a:lnTo>
                    <a:pt x="1177879" y="1071963"/>
                  </a:lnTo>
                  <a:lnTo>
                    <a:pt x="1179322" y="1059688"/>
                  </a:lnTo>
                  <a:lnTo>
                    <a:pt x="1094612" y="28320"/>
                  </a:lnTo>
                  <a:lnTo>
                    <a:pt x="1091178" y="16519"/>
                  </a:lnTo>
                  <a:lnTo>
                    <a:pt x="1083706" y="7254"/>
                  </a:lnTo>
                  <a:lnTo>
                    <a:pt x="1073306" y="1442"/>
                  </a:lnTo>
                  <a:lnTo>
                    <a:pt x="10610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026395" y="5896357"/>
            <a:ext cx="2165985" cy="962025"/>
          </a:xfrm>
          <a:custGeom>
            <a:avLst/>
            <a:gdLst/>
            <a:ahLst/>
            <a:cxnLst/>
            <a:rect l="l" t="t" r="r" b="b"/>
            <a:pathLst>
              <a:path w="2165984" h="962025">
                <a:moveTo>
                  <a:pt x="1928590" y="0"/>
                </a:moveTo>
                <a:lnTo>
                  <a:pt x="1900699" y="5872"/>
                </a:lnTo>
                <a:lnTo>
                  <a:pt x="31927" y="379241"/>
                </a:lnTo>
                <a:lnTo>
                  <a:pt x="0" y="386079"/>
                </a:lnTo>
                <a:lnTo>
                  <a:pt x="160654" y="961643"/>
                </a:lnTo>
                <a:lnTo>
                  <a:pt x="2165604" y="961643"/>
                </a:lnTo>
                <a:lnTo>
                  <a:pt x="1943734" y="19264"/>
                </a:lnTo>
                <a:lnTo>
                  <a:pt x="1940607" y="9101"/>
                </a:lnTo>
                <a:lnTo>
                  <a:pt x="1935956" y="2480"/>
                </a:lnTo>
                <a:lnTo>
                  <a:pt x="1928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36507" y="3858767"/>
            <a:ext cx="241300" cy="426720"/>
          </a:xfrm>
          <a:custGeom>
            <a:avLst/>
            <a:gdLst/>
            <a:ahLst/>
            <a:cxnLst/>
            <a:rect l="l" t="t" r="r" b="b"/>
            <a:pathLst>
              <a:path w="241300" h="426720">
                <a:moveTo>
                  <a:pt x="217043" y="0"/>
                </a:moveTo>
                <a:lnTo>
                  <a:pt x="131175" y="76660"/>
                </a:lnTo>
                <a:lnTo>
                  <a:pt x="100808" y="111019"/>
                </a:lnTo>
                <a:lnTo>
                  <a:pt x="71500" y="146176"/>
                </a:lnTo>
                <a:lnTo>
                  <a:pt x="44523" y="181806"/>
                </a:lnTo>
                <a:lnTo>
                  <a:pt x="21701" y="219567"/>
                </a:lnTo>
                <a:lnTo>
                  <a:pt x="5903" y="260923"/>
                </a:lnTo>
                <a:lnTo>
                  <a:pt x="0" y="307339"/>
                </a:lnTo>
                <a:lnTo>
                  <a:pt x="9644" y="354961"/>
                </a:lnTo>
                <a:lnTo>
                  <a:pt x="35814" y="392842"/>
                </a:lnTo>
                <a:lnTo>
                  <a:pt x="74366" y="417818"/>
                </a:lnTo>
                <a:lnTo>
                  <a:pt x="121158" y="426719"/>
                </a:lnTo>
                <a:lnTo>
                  <a:pt x="142569" y="425225"/>
                </a:lnTo>
                <a:lnTo>
                  <a:pt x="163385" y="421719"/>
                </a:lnTo>
                <a:lnTo>
                  <a:pt x="183915" y="417379"/>
                </a:lnTo>
                <a:lnTo>
                  <a:pt x="204470" y="413384"/>
                </a:lnTo>
                <a:lnTo>
                  <a:pt x="224791" y="407687"/>
                </a:lnTo>
                <a:lnTo>
                  <a:pt x="235696" y="398002"/>
                </a:lnTo>
                <a:lnTo>
                  <a:pt x="239527" y="382577"/>
                </a:lnTo>
                <a:lnTo>
                  <a:pt x="238633" y="359663"/>
                </a:lnTo>
                <a:lnTo>
                  <a:pt x="236809" y="337659"/>
                </a:lnTo>
                <a:lnTo>
                  <a:pt x="235854" y="315547"/>
                </a:lnTo>
                <a:lnTo>
                  <a:pt x="236829" y="293459"/>
                </a:lnTo>
                <a:lnTo>
                  <a:pt x="240792" y="271525"/>
                </a:lnTo>
                <a:lnTo>
                  <a:pt x="237029" y="217135"/>
                </a:lnTo>
                <a:lnTo>
                  <a:pt x="232852" y="162781"/>
                </a:lnTo>
                <a:lnTo>
                  <a:pt x="228182" y="108470"/>
                </a:lnTo>
                <a:lnTo>
                  <a:pt x="222938" y="54207"/>
                </a:lnTo>
                <a:lnTo>
                  <a:pt x="217043" y="0"/>
                </a:lnTo>
                <a:close/>
              </a:path>
            </a:pathLst>
          </a:custGeom>
          <a:solidFill>
            <a:srgbClr val="EFB8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024878" y="1893189"/>
            <a:ext cx="4664710" cy="4379595"/>
            <a:chOff x="7024878" y="1893189"/>
            <a:chExt cx="4664710" cy="4379595"/>
          </a:xfrm>
        </p:grpSpPr>
        <p:sp>
          <p:nvSpPr>
            <p:cNvPr id="10" name="object 10"/>
            <p:cNvSpPr/>
            <p:nvPr/>
          </p:nvSpPr>
          <p:spPr>
            <a:xfrm>
              <a:off x="8804132" y="4610100"/>
              <a:ext cx="154305" cy="514984"/>
            </a:xfrm>
            <a:custGeom>
              <a:avLst/>
              <a:gdLst/>
              <a:ahLst/>
              <a:cxnLst/>
              <a:rect l="l" t="t" r="r" b="b"/>
              <a:pathLst>
                <a:path w="154304" h="514985">
                  <a:moveTo>
                    <a:pt x="103647" y="0"/>
                  </a:moveTo>
                  <a:lnTo>
                    <a:pt x="95400" y="8598"/>
                  </a:lnTo>
                  <a:lnTo>
                    <a:pt x="90916" y="18303"/>
                  </a:lnTo>
                  <a:lnTo>
                    <a:pt x="88288" y="28414"/>
                  </a:lnTo>
                  <a:lnTo>
                    <a:pt x="85613" y="38226"/>
                  </a:lnTo>
                  <a:lnTo>
                    <a:pt x="74015" y="72022"/>
                  </a:lnTo>
                  <a:lnTo>
                    <a:pt x="62642" y="105902"/>
                  </a:lnTo>
                  <a:lnTo>
                    <a:pt x="51198" y="139757"/>
                  </a:lnTo>
                  <a:lnTo>
                    <a:pt x="39385" y="173481"/>
                  </a:lnTo>
                  <a:lnTo>
                    <a:pt x="30196" y="202920"/>
                  </a:lnTo>
                  <a:lnTo>
                    <a:pt x="22828" y="232775"/>
                  </a:lnTo>
                  <a:lnTo>
                    <a:pt x="16150" y="262796"/>
                  </a:lnTo>
                  <a:lnTo>
                    <a:pt x="9032" y="292735"/>
                  </a:lnTo>
                  <a:lnTo>
                    <a:pt x="2450" y="324764"/>
                  </a:lnTo>
                  <a:lnTo>
                    <a:pt x="0" y="356473"/>
                  </a:lnTo>
                  <a:lnTo>
                    <a:pt x="2764" y="387871"/>
                  </a:lnTo>
                  <a:lnTo>
                    <a:pt x="11826" y="418973"/>
                  </a:lnTo>
                  <a:lnTo>
                    <a:pt x="37478" y="466016"/>
                  </a:lnTo>
                  <a:lnTo>
                    <a:pt x="70167" y="498427"/>
                  </a:lnTo>
                  <a:lnTo>
                    <a:pt x="109214" y="514859"/>
                  </a:lnTo>
                  <a:lnTo>
                    <a:pt x="153939" y="513969"/>
                  </a:lnTo>
                  <a:lnTo>
                    <a:pt x="151941" y="464258"/>
                  </a:lnTo>
                  <a:lnTo>
                    <a:pt x="148050" y="414702"/>
                  </a:lnTo>
                  <a:lnTo>
                    <a:pt x="143420" y="365218"/>
                  </a:lnTo>
                  <a:lnTo>
                    <a:pt x="139207" y="315722"/>
                  </a:lnTo>
                  <a:lnTo>
                    <a:pt x="134818" y="260097"/>
                  </a:lnTo>
                  <a:lnTo>
                    <a:pt x="130000" y="204485"/>
                  </a:lnTo>
                  <a:lnTo>
                    <a:pt x="124991" y="148897"/>
                  </a:lnTo>
                  <a:lnTo>
                    <a:pt x="121267" y="107187"/>
                  </a:lnTo>
                  <a:lnTo>
                    <a:pt x="116347" y="107187"/>
                  </a:lnTo>
                  <a:lnTo>
                    <a:pt x="112077" y="80742"/>
                  </a:lnTo>
                  <a:lnTo>
                    <a:pt x="110378" y="53832"/>
                  </a:lnTo>
                  <a:lnTo>
                    <a:pt x="108489" y="26802"/>
                  </a:lnTo>
                  <a:lnTo>
                    <a:pt x="103647" y="0"/>
                  </a:lnTo>
                  <a:close/>
                </a:path>
                <a:path w="154304" h="514985">
                  <a:moveTo>
                    <a:pt x="121004" y="104247"/>
                  </a:moveTo>
                  <a:lnTo>
                    <a:pt x="116347" y="107187"/>
                  </a:lnTo>
                  <a:lnTo>
                    <a:pt x="121267" y="107187"/>
                  </a:lnTo>
                  <a:lnTo>
                    <a:pt x="121004" y="104247"/>
                  </a:lnTo>
                  <a:close/>
                </a:path>
                <a:path w="154304" h="514985">
                  <a:moveTo>
                    <a:pt x="120964" y="103804"/>
                  </a:moveTo>
                  <a:lnTo>
                    <a:pt x="121004" y="104247"/>
                  </a:lnTo>
                  <a:lnTo>
                    <a:pt x="121173" y="104139"/>
                  </a:lnTo>
                  <a:lnTo>
                    <a:pt x="120964" y="103804"/>
                  </a:lnTo>
                  <a:close/>
                </a:path>
                <a:path w="154304" h="514985">
                  <a:moveTo>
                    <a:pt x="120030" y="93344"/>
                  </a:moveTo>
                  <a:lnTo>
                    <a:pt x="116982" y="97408"/>
                  </a:lnTo>
                  <a:lnTo>
                    <a:pt x="120964" y="103804"/>
                  </a:lnTo>
                  <a:lnTo>
                    <a:pt x="120030" y="93344"/>
                  </a:lnTo>
                  <a:close/>
                </a:path>
              </a:pathLst>
            </a:custGeom>
            <a:solidFill>
              <a:srgbClr val="EFB8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61933" y="2484501"/>
              <a:ext cx="2827147" cy="378828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024878" y="1893189"/>
              <a:ext cx="1908810" cy="2289810"/>
            </a:xfrm>
            <a:custGeom>
              <a:avLst/>
              <a:gdLst/>
              <a:ahLst/>
              <a:cxnLst/>
              <a:rect l="l" t="t" r="r" b="b"/>
              <a:pathLst>
                <a:path w="1908809" h="2289810">
                  <a:moveTo>
                    <a:pt x="1617599" y="0"/>
                  </a:moveTo>
                  <a:lnTo>
                    <a:pt x="0" y="227964"/>
                  </a:lnTo>
                  <a:lnTo>
                    <a:pt x="290702" y="2289810"/>
                  </a:lnTo>
                  <a:lnTo>
                    <a:pt x="1908302" y="2061718"/>
                  </a:lnTo>
                  <a:lnTo>
                    <a:pt x="161759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9589" y="2557653"/>
              <a:ext cx="1245869" cy="124587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25729" y="2274570"/>
            <a:ext cx="6757670" cy="3169920"/>
          </a:xfrm>
          <a:custGeom>
            <a:avLst/>
            <a:gdLst/>
            <a:ahLst/>
            <a:cxnLst/>
            <a:rect l="l" t="t" r="r" b="b"/>
            <a:pathLst>
              <a:path w="6757670" h="3169920">
                <a:moveTo>
                  <a:pt x="0" y="3169919"/>
                </a:moveTo>
                <a:lnTo>
                  <a:pt x="6757416" y="3169919"/>
                </a:lnTo>
                <a:lnTo>
                  <a:pt x="6757416" y="0"/>
                </a:lnTo>
                <a:lnTo>
                  <a:pt x="0" y="0"/>
                </a:lnTo>
                <a:lnTo>
                  <a:pt x="0" y="3169919"/>
                </a:lnTo>
                <a:close/>
              </a:path>
            </a:pathLst>
          </a:custGeom>
          <a:ln w="19050">
            <a:solidFill>
              <a:srgbClr val="25252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6712" y="2299843"/>
            <a:ext cx="659003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Sistem</a:t>
            </a:r>
            <a:r>
              <a:rPr sz="2000" spc="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Informasi</a:t>
            </a:r>
            <a:r>
              <a:rPr sz="2000" spc="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2000" spc="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Dana</a:t>
            </a:r>
            <a:r>
              <a:rPr sz="2000" spc="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BOSP</a:t>
            </a:r>
            <a:r>
              <a:rPr sz="2000" spc="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merupakan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sistem</a:t>
            </a:r>
            <a:r>
              <a:rPr sz="2000" spc="-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yang</a:t>
            </a:r>
            <a:r>
              <a:rPr sz="2000" spc="-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terintegrasi</a:t>
            </a:r>
            <a:r>
              <a:rPr sz="2000" spc="-5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antara</a:t>
            </a:r>
            <a:r>
              <a:rPr sz="2000" spc="-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Aplikasi</a:t>
            </a:r>
            <a:r>
              <a:rPr sz="2000" spc="-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Rencana</a:t>
            </a:r>
            <a:r>
              <a:rPr sz="2000" spc="-5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Kegiatan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2000" spc="14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Anggaran</a:t>
            </a:r>
            <a:r>
              <a:rPr sz="2000" spc="14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Sekolah</a:t>
            </a:r>
            <a:r>
              <a:rPr sz="2000" spc="14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(ARKAS)</a:t>
            </a:r>
            <a:r>
              <a:rPr sz="2000" b="1" spc="1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pada</a:t>
            </a:r>
            <a:r>
              <a:rPr sz="2000" b="1" spc="13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Satdik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2000" spc="1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Manajemen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Aplikasi</a:t>
            </a:r>
            <a:r>
              <a:rPr sz="2000" spc="2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Rencana</a:t>
            </a:r>
            <a:r>
              <a:rPr sz="2000" spc="2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Kegiatan</a:t>
            </a:r>
            <a:r>
              <a:rPr sz="2000" spc="204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&amp;</a:t>
            </a:r>
            <a:r>
              <a:rPr sz="2000" spc="2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Anggaran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6712" y="3519296"/>
            <a:ext cx="5610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1487170" algn="l"/>
                <a:tab pos="2282825" algn="l"/>
                <a:tab pos="3191510" algn="l"/>
                <a:tab pos="4749165" algn="l"/>
              </a:tabLst>
            </a:pPr>
            <a:r>
              <a:rPr sz="20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(MARKAS)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pada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b="1" spc="-2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SKPD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Pendidikan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dengan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71336" y="3214497"/>
            <a:ext cx="9334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4145" marR="5080" indent="-14478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Sekolah Sistem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6712" y="3823792"/>
            <a:ext cx="6589395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Informasi</a:t>
            </a:r>
            <a:r>
              <a:rPr sz="2000" spc="2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Pemerintahan</a:t>
            </a:r>
            <a:r>
              <a:rPr sz="2000" spc="2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Daerah</a:t>
            </a:r>
            <a:r>
              <a:rPr sz="2000" spc="2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RI</a:t>
            </a:r>
            <a:r>
              <a:rPr sz="2000" spc="25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(SIPD-</a:t>
            </a:r>
            <a:r>
              <a:rPr sz="2000" b="1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RI)</a:t>
            </a:r>
            <a:r>
              <a:rPr sz="2000" b="1" spc="265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yang</a:t>
            </a:r>
            <a:r>
              <a:rPr sz="2000" spc="2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telah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dilaunching</a:t>
            </a:r>
            <a:r>
              <a:rPr sz="2000" spc="-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oleh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Komisi</a:t>
            </a:r>
            <a:r>
              <a:rPr sz="2000" spc="-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Pemberantasan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Korupsi</a:t>
            </a:r>
            <a:r>
              <a:rPr sz="2000" spc="-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(KPK)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pada</a:t>
            </a:r>
            <a:r>
              <a:rPr sz="2000" spc="3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tanggal</a:t>
            </a:r>
            <a:r>
              <a:rPr sz="2000" spc="3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10</a:t>
            </a:r>
            <a:r>
              <a:rPr sz="2000" spc="3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Desember</a:t>
            </a:r>
            <a:r>
              <a:rPr sz="2000" spc="3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2022</a:t>
            </a:r>
            <a:r>
              <a:rPr sz="2000" spc="3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sebagai</a:t>
            </a:r>
            <a:r>
              <a:rPr sz="2000" spc="3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aplikasi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Pengelolaan</a:t>
            </a:r>
            <a:r>
              <a:rPr sz="2000" spc="4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Perencanaan</a:t>
            </a:r>
            <a:r>
              <a:rPr sz="2000" spc="4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Pembangunan,</a:t>
            </a:r>
            <a:r>
              <a:rPr sz="2000" spc="41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Keuangan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Daerah</a:t>
            </a:r>
            <a:r>
              <a:rPr sz="2000" spc="-4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dan</a:t>
            </a:r>
            <a:r>
              <a:rPr sz="2000" spc="-3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Informasi</a:t>
            </a:r>
            <a:r>
              <a:rPr sz="2000" spc="-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Pemerintah</a:t>
            </a:r>
            <a:r>
              <a:rPr sz="2000" spc="-4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Daerah</a:t>
            </a:r>
            <a:r>
              <a:rPr sz="2000" spc="-4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Lainnya.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8619" y="105282"/>
            <a:ext cx="2472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Black" panose="020B0A04020102020204"/>
                <a:cs typeface="Arial Black" panose="020B0A04020102020204"/>
              </a:rPr>
              <a:t>Kementerian</a:t>
            </a:r>
            <a:r>
              <a:rPr sz="1200" spc="-4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Dalam</a:t>
            </a:r>
            <a:r>
              <a:rPr sz="1200" spc="-5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Negeri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Ditjen</a:t>
            </a:r>
            <a:r>
              <a:rPr sz="1200" spc="-3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Bina</a:t>
            </a:r>
            <a:r>
              <a:rPr sz="1200" spc="-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dirty="0">
                <a:latin typeface="Arial Black" panose="020B0A04020102020204"/>
                <a:cs typeface="Arial Black" panose="020B0A04020102020204"/>
              </a:rPr>
              <a:t>Keuangan</a:t>
            </a:r>
            <a:r>
              <a:rPr sz="1200" spc="-5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1200" spc="-10" dirty="0">
                <a:latin typeface="Arial Black" panose="020B0A04020102020204"/>
                <a:cs typeface="Arial Black" panose="020B0A04020102020204"/>
              </a:rPr>
              <a:t>Daerah</a:t>
            </a:r>
            <a:endParaRPr sz="12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97230" y="142494"/>
            <a:ext cx="0" cy="396240"/>
          </a:xfrm>
          <a:custGeom>
            <a:avLst/>
            <a:gdLst/>
            <a:ahLst/>
            <a:cxnLst/>
            <a:rect l="l" t="t" r="r" b="b"/>
            <a:pathLst>
              <a:path h="396240">
                <a:moveTo>
                  <a:pt x="0" y="0"/>
                </a:moveTo>
                <a:lnTo>
                  <a:pt x="0" y="39598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64" y="73152"/>
            <a:ext cx="521208" cy="568451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7656448" y="2352631"/>
            <a:ext cx="511809" cy="221615"/>
          </a:xfrm>
          <a:custGeom>
            <a:avLst/>
            <a:gdLst/>
            <a:ahLst/>
            <a:cxnLst/>
            <a:rect l="l" t="t" r="r" b="b"/>
            <a:pathLst>
              <a:path w="511809" h="221614">
                <a:moveTo>
                  <a:pt x="36449" y="166413"/>
                </a:moveTo>
                <a:lnTo>
                  <a:pt x="5079" y="174160"/>
                </a:lnTo>
                <a:lnTo>
                  <a:pt x="9394" y="186566"/>
                </a:lnTo>
                <a:lnTo>
                  <a:pt x="15113" y="197115"/>
                </a:lnTo>
                <a:lnTo>
                  <a:pt x="52387" y="220372"/>
                </a:lnTo>
                <a:lnTo>
                  <a:pt x="65436" y="221196"/>
                </a:lnTo>
                <a:lnTo>
                  <a:pt x="80009" y="220007"/>
                </a:lnTo>
                <a:lnTo>
                  <a:pt x="120620" y="204624"/>
                </a:lnTo>
                <a:lnTo>
                  <a:pt x="130793" y="192847"/>
                </a:lnTo>
                <a:lnTo>
                  <a:pt x="69207" y="192847"/>
                </a:lnTo>
                <a:lnTo>
                  <a:pt x="62645" y="192321"/>
                </a:lnTo>
                <a:lnTo>
                  <a:pt x="39381" y="173630"/>
                </a:lnTo>
                <a:lnTo>
                  <a:pt x="36449" y="166413"/>
                </a:lnTo>
                <a:close/>
              </a:path>
              <a:path w="511809" h="221614">
                <a:moveTo>
                  <a:pt x="68149" y="51405"/>
                </a:moveTo>
                <a:lnTo>
                  <a:pt x="29307" y="59426"/>
                </a:lnTo>
                <a:lnTo>
                  <a:pt x="1270" y="90086"/>
                </a:lnTo>
                <a:lnTo>
                  <a:pt x="0" y="98214"/>
                </a:lnTo>
                <a:lnTo>
                  <a:pt x="1301" y="106596"/>
                </a:lnTo>
                <a:lnTo>
                  <a:pt x="27888" y="140489"/>
                </a:lnTo>
                <a:lnTo>
                  <a:pt x="69766" y="148488"/>
                </a:lnTo>
                <a:lnTo>
                  <a:pt x="77533" y="149379"/>
                </a:lnTo>
                <a:lnTo>
                  <a:pt x="104901" y="165397"/>
                </a:lnTo>
                <a:lnTo>
                  <a:pt x="105791" y="171366"/>
                </a:lnTo>
                <a:lnTo>
                  <a:pt x="69207" y="192847"/>
                </a:lnTo>
                <a:lnTo>
                  <a:pt x="130793" y="192847"/>
                </a:lnTo>
                <a:lnTo>
                  <a:pt x="133603" y="187622"/>
                </a:lnTo>
                <a:lnTo>
                  <a:pt x="136130" y="180982"/>
                </a:lnTo>
                <a:lnTo>
                  <a:pt x="137620" y="174224"/>
                </a:lnTo>
                <a:lnTo>
                  <a:pt x="138086" y="167370"/>
                </a:lnTo>
                <a:lnTo>
                  <a:pt x="137541" y="160444"/>
                </a:lnTo>
                <a:lnTo>
                  <a:pt x="115316" y="124630"/>
                </a:lnTo>
                <a:lnTo>
                  <a:pt x="58840" y="114042"/>
                </a:lnTo>
                <a:lnTo>
                  <a:pt x="49815" y="112565"/>
                </a:lnTo>
                <a:lnTo>
                  <a:pt x="31623" y="95420"/>
                </a:lnTo>
                <a:lnTo>
                  <a:pt x="32766" y="91864"/>
                </a:lnTo>
                <a:lnTo>
                  <a:pt x="35941" y="88816"/>
                </a:lnTo>
                <a:lnTo>
                  <a:pt x="40767" y="84244"/>
                </a:lnTo>
                <a:lnTo>
                  <a:pt x="47878" y="81196"/>
                </a:lnTo>
                <a:lnTo>
                  <a:pt x="66548" y="78402"/>
                </a:lnTo>
                <a:lnTo>
                  <a:pt x="118183" y="78402"/>
                </a:lnTo>
                <a:lnTo>
                  <a:pt x="115601" y="73227"/>
                </a:lnTo>
                <a:lnTo>
                  <a:pt x="109434" y="65587"/>
                </a:lnTo>
                <a:lnTo>
                  <a:pt x="101600" y="59352"/>
                </a:lnTo>
                <a:lnTo>
                  <a:pt x="92100" y="54782"/>
                </a:lnTo>
                <a:lnTo>
                  <a:pt x="80946" y="52129"/>
                </a:lnTo>
                <a:lnTo>
                  <a:pt x="68149" y="51405"/>
                </a:lnTo>
                <a:close/>
              </a:path>
              <a:path w="511809" h="221614">
                <a:moveTo>
                  <a:pt x="118183" y="78402"/>
                </a:moveTo>
                <a:lnTo>
                  <a:pt x="66548" y="78402"/>
                </a:lnTo>
                <a:lnTo>
                  <a:pt x="73786" y="79291"/>
                </a:lnTo>
                <a:lnTo>
                  <a:pt x="78930" y="82248"/>
                </a:lnTo>
                <a:lnTo>
                  <a:pt x="84074" y="85133"/>
                </a:lnTo>
                <a:lnTo>
                  <a:pt x="87883" y="90721"/>
                </a:lnTo>
                <a:lnTo>
                  <a:pt x="90550" y="98849"/>
                </a:lnTo>
                <a:lnTo>
                  <a:pt x="122935" y="92626"/>
                </a:lnTo>
                <a:lnTo>
                  <a:pt x="120084" y="82212"/>
                </a:lnTo>
                <a:lnTo>
                  <a:pt x="118183" y="78402"/>
                </a:lnTo>
                <a:close/>
              </a:path>
              <a:path w="511809" h="221614">
                <a:moveTo>
                  <a:pt x="180085" y="37127"/>
                </a:moveTo>
                <a:lnTo>
                  <a:pt x="147320" y="41826"/>
                </a:lnTo>
                <a:lnTo>
                  <a:pt x="170942" y="203751"/>
                </a:lnTo>
                <a:lnTo>
                  <a:pt x="203580" y="199052"/>
                </a:lnTo>
                <a:lnTo>
                  <a:pt x="180085" y="37127"/>
                </a:lnTo>
                <a:close/>
              </a:path>
              <a:path w="511809" h="221614">
                <a:moveTo>
                  <a:pt x="297378" y="21415"/>
                </a:moveTo>
                <a:lnTo>
                  <a:pt x="288829" y="21887"/>
                </a:lnTo>
                <a:lnTo>
                  <a:pt x="277635" y="23042"/>
                </a:lnTo>
                <a:lnTo>
                  <a:pt x="264159" y="24808"/>
                </a:lnTo>
                <a:lnTo>
                  <a:pt x="211708" y="32555"/>
                </a:lnTo>
                <a:lnTo>
                  <a:pt x="235203" y="194480"/>
                </a:lnTo>
                <a:lnTo>
                  <a:pt x="267970" y="189654"/>
                </a:lnTo>
                <a:lnTo>
                  <a:pt x="259079" y="128567"/>
                </a:lnTo>
                <a:lnTo>
                  <a:pt x="280416" y="125519"/>
                </a:lnTo>
                <a:lnTo>
                  <a:pt x="319531" y="116121"/>
                </a:lnTo>
                <a:lnTo>
                  <a:pt x="336231" y="101135"/>
                </a:lnTo>
                <a:lnTo>
                  <a:pt x="255016" y="101135"/>
                </a:lnTo>
                <a:lnTo>
                  <a:pt x="248284" y="55161"/>
                </a:lnTo>
                <a:lnTo>
                  <a:pt x="275971" y="51097"/>
                </a:lnTo>
                <a:lnTo>
                  <a:pt x="283845" y="50335"/>
                </a:lnTo>
                <a:lnTo>
                  <a:pt x="339262" y="50335"/>
                </a:lnTo>
                <a:lnTo>
                  <a:pt x="338058" y="47049"/>
                </a:lnTo>
                <a:lnTo>
                  <a:pt x="303402" y="21633"/>
                </a:lnTo>
                <a:lnTo>
                  <a:pt x="297378" y="21415"/>
                </a:lnTo>
                <a:close/>
              </a:path>
              <a:path w="511809" h="221614">
                <a:moveTo>
                  <a:pt x="339262" y="50335"/>
                </a:moveTo>
                <a:lnTo>
                  <a:pt x="283845" y="50335"/>
                </a:lnTo>
                <a:lnTo>
                  <a:pt x="287781" y="50462"/>
                </a:lnTo>
                <a:lnTo>
                  <a:pt x="293243" y="50716"/>
                </a:lnTo>
                <a:lnTo>
                  <a:pt x="310006" y="74465"/>
                </a:lnTo>
                <a:lnTo>
                  <a:pt x="309372" y="78783"/>
                </a:lnTo>
                <a:lnTo>
                  <a:pt x="272923" y="98468"/>
                </a:lnTo>
                <a:lnTo>
                  <a:pt x="255016" y="101135"/>
                </a:lnTo>
                <a:lnTo>
                  <a:pt x="336231" y="101135"/>
                </a:lnTo>
                <a:lnTo>
                  <a:pt x="343642" y="71495"/>
                </a:lnTo>
                <a:lnTo>
                  <a:pt x="342900" y="64305"/>
                </a:lnTo>
                <a:lnTo>
                  <a:pt x="341020" y="55135"/>
                </a:lnTo>
                <a:lnTo>
                  <a:pt x="339262" y="50335"/>
                </a:lnTo>
                <a:close/>
              </a:path>
              <a:path w="511809" h="221614">
                <a:moveTo>
                  <a:pt x="447294" y="0"/>
                </a:moveTo>
                <a:lnTo>
                  <a:pt x="440054" y="43"/>
                </a:lnTo>
                <a:lnTo>
                  <a:pt x="431673" y="658"/>
                </a:lnTo>
                <a:lnTo>
                  <a:pt x="422148" y="1821"/>
                </a:lnTo>
                <a:lnTo>
                  <a:pt x="362330" y="10584"/>
                </a:lnTo>
                <a:lnTo>
                  <a:pt x="385952" y="172509"/>
                </a:lnTo>
                <a:lnTo>
                  <a:pt x="447421" y="163619"/>
                </a:lnTo>
                <a:lnTo>
                  <a:pt x="488076" y="148459"/>
                </a:lnTo>
                <a:lnTo>
                  <a:pt x="496171" y="140505"/>
                </a:lnTo>
                <a:lnTo>
                  <a:pt x="414654" y="140505"/>
                </a:lnTo>
                <a:lnTo>
                  <a:pt x="399033" y="33190"/>
                </a:lnTo>
                <a:lnTo>
                  <a:pt x="413766" y="31031"/>
                </a:lnTo>
                <a:lnTo>
                  <a:pt x="422957" y="29817"/>
                </a:lnTo>
                <a:lnTo>
                  <a:pt x="430529" y="29031"/>
                </a:lnTo>
                <a:lnTo>
                  <a:pt x="436483" y="28674"/>
                </a:lnTo>
                <a:lnTo>
                  <a:pt x="495105" y="28674"/>
                </a:lnTo>
                <a:lnTo>
                  <a:pt x="490632" y="22427"/>
                </a:lnTo>
                <a:lnTo>
                  <a:pt x="453390" y="551"/>
                </a:lnTo>
                <a:lnTo>
                  <a:pt x="447294" y="0"/>
                </a:lnTo>
                <a:close/>
              </a:path>
              <a:path w="511809" h="221614">
                <a:moveTo>
                  <a:pt x="495105" y="28674"/>
                </a:moveTo>
                <a:lnTo>
                  <a:pt x="436483" y="28674"/>
                </a:lnTo>
                <a:lnTo>
                  <a:pt x="440817" y="28745"/>
                </a:lnTo>
                <a:lnTo>
                  <a:pt x="447167" y="29126"/>
                </a:lnTo>
                <a:lnTo>
                  <a:pt x="472900" y="60368"/>
                </a:lnTo>
                <a:lnTo>
                  <a:pt x="477712" y="100810"/>
                </a:lnTo>
                <a:lnTo>
                  <a:pt x="477139" y="106977"/>
                </a:lnTo>
                <a:lnTo>
                  <a:pt x="448182" y="135552"/>
                </a:lnTo>
                <a:lnTo>
                  <a:pt x="414654" y="140505"/>
                </a:lnTo>
                <a:lnTo>
                  <a:pt x="496171" y="140505"/>
                </a:lnTo>
                <a:lnTo>
                  <a:pt x="511230" y="100593"/>
                </a:lnTo>
                <a:lnTo>
                  <a:pt x="511587" y="92102"/>
                </a:lnTo>
                <a:lnTo>
                  <a:pt x="511230" y="83016"/>
                </a:lnTo>
                <a:lnTo>
                  <a:pt x="502765" y="43711"/>
                </a:lnTo>
                <a:lnTo>
                  <a:pt x="495184" y="287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64140" y="92964"/>
            <a:ext cx="1597152" cy="438912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0264140" y="92964"/>
            <a:ext cx="1597660" cy="439420"/>
          </a:xfrm>
          <a:prstGeom prst="rect">
            <a:avLst/>
          </a:prstGeom>
          <a:ln w="6350">
            <a:solidFill>
              <a:srgbClr val="61B7E8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520"/>
              </a:spcBef>
            </a:pPr>
            <a:r>
              <a:rPr sz="1600" b="1" spc="-10" dirty="0">
                <a:latin typeface="Arial" panose="020B0604020202020204"/>
                <a:cs typeface="Arial" panose="020B0604020202020204"/>
              </a:rPr>
              <a:t>Lanjutan…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658406"/>
            <a:ext cx="6522719" cy="199591"/>
          </a:xfrm>
          <a:prstGeom prst="rect">
            <a:avLst/>
          </a:prstGeom>
        </p:spPr>
      </p:pic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40" name="object 40"/>
          <p:cNvSpPr txBox="1"/>
          <p:nvPr/>
        </p:nvSpPr>
        <p:spPr>
          <a:xfrm>
            <a:off x="10257535" y="6617584"/>
            <a:ext cx="1927225" cy="20447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b="1" spc="-10" dirty="0">
                <a:latin typeface="Caladea"/>
                <a:cs typeface="Caladea"/>
              </a:rPr>
              <a:t>ditjenbinakeuangandaerah</a:t>
            </a:r>
            <a:endParaRPr sz="1200">
              <a:latin typeface="Caladea"/>
              <a:cs typeface="Calad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 descr="[Final] Materi Sosialisasi - MARKAS v. 25 Oct_page-00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" y="0"/>
            <a:ext cx="12188613" cy="68580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Infografis MARKAS SIPD PUSIN"/>
          <p:cNvPicPr>
            <a:picLocks noChangeAspect="1"/>
          </p:cNvPicPr>
          <p:nvPr/>
        </p:nvPicPr>
        <p:blipFill>
          <a:blip r:embed="rId2"/>
          <a:srcRect b="78407"/>
          <a:stretch>
            <a:fillRect/>
          </a:stretch>
        </p:blipFill>
        <p:spPr>
          <a:xfrm>
            <a:off x="-847" y="-847"/>
            <a:ext cx="12192000" cy="6858847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 descr="Tentang MARKAS SIPD"/>
          <p:cNvPicPr>
            <a:picLocks noChangeAspect="1"/>
          </p:cNvPicPr>
          <p:nvPr/>
        </p:nvPicPr>
        <p:blipFill>
          <a:blip r:embed="rId2"/>
          <a:srcRect t="28123" b="56543"/>
          <a:stretch>
            <a:fillRect/>
          </a:stretch>
        </p:blipFill>
        <p:spPr>
          <a:xfrm>
            <a:off x="0" y="0"/>
            <a:ext cx="12159827" cy="685800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Judu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>
                <a:highlight>
                  <a:srgbClr val="FFFF00"/>
                </a:highlight>
              </a:rPr>
              <a:t>Format RKAS (Permendagri no 3 2023)</a:t>
            </a:r>
          </a:p>
        </p:txBody>
      </p:sp>
      <p:sp>
        <p:nvSpPr>
          <p:cNvPr id="4" name="Placeholder Konten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altLang="id-ID"/>
          </a:p>
          <a:p>
            <a:pPr marL="514350" indent="-514350">
              <a:buAutoNum type="arabicPeriod"/>
            </a:pPr>
            <a:r>
              <a:rPr lang="en-US" altLang="id-ID"/>
              <a:t>Perencanaan Berbasis Data</a:t>
            </a:r>
          </a:p>
          <a:p>
            <a:pPr marL="514350" indent="-514350">
              <a:buAutoNum type="arabicPeriod"/>
            </a:pPr>
            <a:r>
              <a:rPr lang="en-US" altLang="id-ID"/>
              <a:t>Rencana Kegiatan dan Anggaran Sekolah</a:t>
            </a:r>
          </a:p>
          <a:p>
            <a:pPr marL="514350" indent="-514350">
              <a:buAutoNum type="arabicPeriod"/>
            </a:pPr>
            <a:r>
              <a:rPr lang="en-US" altLang="id-ID"/>
              <a:t>RKA SKPD</a:t>
            </a:r>
          </a:p>
          <a:p>
            <a:pPr marL="514350" indent="-514350">
              <a:buAutoNum type="arabicPeriod"/>
            </a:pPr>
            <a:r>
              <a:rPr lang="en-US" altLang="id-ID"/>
              <a:t>BKU dll</a:t>
            </a:r>
          </a:p>
          <a:p>
            <a:pPr marL="514350" indent="-514350">
              <a:buAutoNum type="arabicPeriod"/>
            </a:pPr>
            <a:r>
              <a:rPr lang="en-US" altLang="id-ID"/>
              <a:t>SPTJM</a:t>
            </a:r>
          </a:p>
          <a:p>
            <a:pPr marL="514350" indent="-514350">
              <a:buAutoNum type="arabicPeriod"/>
            </a:pPr>
            <a:r>
              <a:rPr lang="en-US" altLang="id-ID"/>
              <a:t>Berita Acara Rekon</a:t>
            </a:r>
          </a:p>
        </p:txBody>
      </p:sp>
      <p:sp>
        <p:nvSpPr>
          <p:cNvPr id="6" name="Placeholder Konten 5"/>
          <p:cNvSpPr>
            <a:spLocks noGrp="1"/>
          </p:cNvSpPr>
          <p:nvPr>
            <p:ph sz="half" idx="2"/>
          </p:nvPr>
        </p:nvSpPr>
        <p:spPr>
          <a:xfrm>
            <a:off x="6172200" y="2931795"/>
            <a:ext cx="5181600" cy="1787525"/>
          </a:xfrm>
        </p:spPr>
        <p:txBody>
          <a:bodyPr/>
          <a:lstStyle/>
          <a:p>
            <a:r>
              <a:rPr lang="en-US" altLang="id-ID"/>
              <a:t>Praktek Langsung di Aplikasi ARKAS</a:t>
            </a:r>
          </a:p>
          <a:p>
            <a:r>
              <a:rPr lang="en-US" altLang="id-ID"/>
              <a:t>Dan Raport Pendidikan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ceholder Konten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1112</Words>
  <Application>Microsoft Office PowerPoint</Application>
  <PresentationFormat>Custom</PresentationFormat>
  <Paragraphs>141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Bendahara Dana BOS sebagaimana dimaksud dalam Pasal 9, pada pemerintah daerah provinsi mempunyai tugas dan wewenang: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Format RKAS (Permendagri no 3 2023)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TOSHIBA</dc:creator>
  <cp:lastModifiedBy>ismail - [2010]</cp:lastModifiedBy>
  <cp:revision>2</cp:revision>
  <dcterms:created xsi:type="dcterms:W3CDTF">2024-03-06T08:22:38Z</dcterms:created>
  <dcterms:modified xsi:type="dcterms:W3CDTF">2024-03-07T08:15:39Z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8F23344E838442378AFB17E2455C9B7D_11</vt:lpwstr>
  </property>
  <property fmtid="{D5CDD505-2E9C-101B-9397-08002B2CF9AE}" pid="3" name="KSOProductBuildVer">
    <vt:lpwstr>1057-12.2.0.13416</vt:lpwstr>
  </property>
</Properties>
</file>