
<file path=[Content_Types].xml><?xml version="1.0" encoding="utf-8"?>
<Types xmlns="http://schemas.openxmlformats.org/package/2006/content-types">
  <Default Extension="jpeg" ContentType="image/jpeg"/>
  <Default Extension="JPG" ContentType="image/.jpg"/>
  <Default Extension="gif" ContentType="image/gif"/>
  <Default Extension="png" ContentType="image/png"/>
  <Default Extension="wmf" ContentType="image/x-wmf"/>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14"/>
  </p:notesMasterIdLst>
  <p:sldIdLst>
    <p:sldId id="1224" r:id="rId4"/>
    <p:sldId id="403" r:id="rId5"/>
    <p:sldId id="1269" r:id="rId6"/>
    <p:sldId id="325" r:id="rId7"/>
    <p:sldId id="328" r:id="rId8"/>
    <p:sldId id="329" r:id="rId9"/>
    <p:sldId id="330" r:id="rId10"/>
    <p:sldId id="406" r:id="rId11"/>
    <p:sldId id="409" r:id="rId12"/>
    <p:sldId id="412" r:id="rId13"/>
    <p:sldId id="451" r:id="rId15"/>
    <p:sldId id="453" r:id="rId16"/>
    <p:sldId id="454" r:id="rId17"/>
    <p:sldId id="456" r:id="rId18"/>
    <p:sldId id="457" r:id="rId19"/>
    <p:sldId id="458" r:id="rId20"/>
    <p:sldId id="256" r:id="rId21"/>
    <p:sldId id="257" r:id="rId22"/>
    <p:sldId id="473" r:id="rId23"/>
    <p:sldId id="258" r:id="rId24"/>
    <p:sldId id="474" r:id="rId25"/>
    <p:sldId id="290" r:id="rId26"/>
    <p:sldId id="260" r:id="rId27"/>
    <p:sldId id="475" r:id="rId28"/>
    <p:sldId id="476" r:id="rId29"/>
    <p:sldId id="261" r:id="rId30"/>
    <p:sldId id="297" r:id="rId31"/>
    <p:sldId id="477" r:id="rId32"/>
    <p:sldId id="478" r:id="rId33"/>
    <p:sldId id="263" r:id="rId34"/>
    <p:sldId id="299" r:id="rId35"/>
    <p:sldId id="264" r:id="rId36"/>
    <p:sldId id="300" r:id="rId37"/>
    <p:sldId id="479" r:id="rId38"/>
    <p:sldId id="480" r:id="rId39"/>
    <p:sldId id="481" r:id="rId40"/>
    <p:sldId id="266" r:id="rId41"/>
    <p:sldId id="303" r:id="rId42"/>
    <p:sldId id="267" r:id="rId43"/>
    <p:sldId id="302" r:id="rId44"/>
    <p:sldId id="482" r:id="rId45"/>
    <p:sldId id="279" r:id="rId46"/>
    <p:sldId id="269" r:id="rId47"/>
    <p:sldId id="270" r:id="rId48"/>
    <p:sldId id="483" r:id="rId49"/>
    <p:sldId id="272" r:id="rId50"/>
    <p:sldId id="288" r:id="rId51"/>
    <p:sldId id="273" r:id="rId52"/>
    <p:sldId id="3725" r:id="rId53"/>
    <p:sldId id="3726" r:id="rId54"/>
    <p:sldId id="3727" r:id="rId55"/>
    <p:sldId id="312" r:id="rId56"/>
    <p:sldId id="3729" r:id="rId57"/>
    <p:sldId id="3730" r:id="rId58"/>
    <p:sldId id="3732" r:id="rId59"/>
    <p:sldId id="3733" r:id="rId60"/>
    <p:sldId id="3734" r:id="rId61"/>
    <p:sldId id="3735" r:id="rId62"/>
    <p:sldId id="3737" r:id="rId63"/>
    <p:sldId id="3738" r:id="rId64"/>
    <p:sldId id="306" r:id="rId65"/>
    <p:sldId id="3741" r:id="rId66"/>
    <p:sldId id="305" r:id="rId67"/>
    <p:sldId id="276" r:id="rId68"/>
    <p:sldId id="314" r:id="rId69"/>
    <p:sldId id="3743" r:id="rId70"/>
    <p:sldId id="3744" r:id="rId71"/>
    <p:sldId id="315" r:id="rId72"/>
    <p:sldId id="3745" r:id="rId73"/>
    <p:sldId id="3747" r:id="rId74"/>
    <p:sldId id="3748" r:id="rId75"/>
    <p:sldId id="3749" r:id="rId76"/>
    <p:sldId id="317" r:id="rId77"/>
    <p:sldId id="3750" r:id="rId78"/>
    <p:sldId id="318" r:id="rId79"/>
    <p:sldId id="3752" r:id="rId80"/>
    <p:sldId id="309" r:id="rId81"/>
    <p:sldId id="294" r:id="rId82"/>
    <p:sldId id="282" r:id="rId83"/>
    <p:sldId id="3754" r:id="rId84"/>
    <p:sldId id="3755" r:id="rId85"/>
    <p:sldId id="3757" r:id="rId86"/>
    <p:sldId id="308" r:id="rId87"/>
    <p:sldId id="3758" r:id="rId88"/>
    <p:sldId id="415" r:id="rId89"/>
    <p:sldId id="3712" r:id="rId90"/>
    <p:sldId id="3713" r:id="rId91"/>
    <p:sldId id="3714" r:id="rId92"/>
    <p:sldId id="522" r:id="rId93"/>
    <p:sldId id="523" r:id="rId94"/>
    <p:sldId id="3715" r:id="rId95"/>
    <p:sldId id="3716" r:id="rId96"/>
    <p:sldId id="3717" r:id="rId97"/>
    <p:sldId id="3718" r:id="rId98"/>
    <p:sldId id="527" r:id="rId99"/>
    <p:sldId id="3719" r:id="rId100"/>
    <p:sldId id="3720" r:id="rId101"/>
    <p:sldId id="530" r:id="rId102"/>
    <p:sldId id="531" r:id="rId103"/>
    <p:sldId id="532" r:id="rId104"/>
    <p:sldId id="533" r:id="rId105"/>
    <p:sldId id="534" r:id="rId106"/>
    <p:sldId id="563" r:id="rId107"/>
    <p:sldId id="564" r:id="rId108"/>
    <p:sldId id="565" r:id="rId109"/>
    <p:sldId id="566" r:id="rId110"/>
    <p:sldId id="567" r:id="rId111"/>
    <p:sldId id="568" r:id="rId112"/>
    <p:sldId id="569" r:id="rId113"/>
    <p:sldId id="570" r:id="rId114"/>
    <p:sldId id="577" r:id="rId115"/>
    <p:sldId id="578" r:id="rId116"/>
    <p:sldId id="579" r:id="rId117"/>
    <p:sldId id="580" r:id="rId118"/>
    <p:sldId id="581" r:id="rId119"/>
    <p:sldId id="582" r:id="rId120"/>
    <p:sldId id="583" r:id="rId121"/>
    <p:sldId id="584" r:id="rId122"/>
    <p:sldId id="585" r:id="rId123"/>
    <p:sldId id="586" r:id="rId124"/>
    <p:sldId id="587" r:id="rId125"/>
    <p:sldId id="588" r:id="rId126"/>
    <p:sldId id="589" r:id="rId127"/>
    <p:sldId id="590" r:id="rId128"/>
    <p:sldId id="591" r:id="rId129"/>
    <p:sldId id="3721" r:id="rId130"/>
  </p:sldIdLst>
  <p:sldSz cx="9144000" cy="6858000" type="screen4x3"/>
  <p:notesSz cx="6858000" cy="9144000"/>
  <p:custDataLst>
    <p:tags r:id="rId1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FF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8"/>
    <p:restoredTop sz="0"/>
  </p:normalViewPr>
  <p:slideViewPr>
    <p:cSldViewPr>
      <p:cViewPr varScale="1">
        <p:scale>
          <a:sx n="60" d="100"/>
          <a:sy n="60" d="100"/>
        </p:scale>
        <p:origin x="1372" y="4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5.xml"/><Relationship Id="rId98" Type="http://schemas.openxmlformats.org/officeDocument/2006/relationships/slide" Target="slides/slide94.xml"/><Relationship Id="rId97" Type="http://schemas.openxmlformats.org/officeDocument/2006/relationships/slide" Target="slides/slide93.xml"/><Relationship Id="rId96" Type="http://schemas.openxmlformats.org/officeDocument/2006/relationships/slide" Target="slides/slide92.xml"/><Relationship Id="rId95" Type="http://schemas.openxmlformats.org/officeDocument/2006/relationships/slide" Target="slides/slide91.xml"/><Relationship Id="rId94" Type="http://schemas.openxmlformats.org/officeDocument/2006/relationships/slide" Target="slides/slide90.xml"/><Relationship Id="rId93" Type="http://schemas.openxmlformats.org/officeDocument/2006/relationships/slide" Target="slides/slide89.xml"/><Relationship Id="rId92" Type="http://schemas.openxmlformats.org/officeDocument/2006/relationships/slide" Target="slides/slide88.xml"/><Relationship Id="rId91" Type="http://schemas.openxmlformats.org/officeDocument/2006/relationships/slide" Target="slides/slide87.xml"/><Relationship Id="rId90" Type="http://schemas.openxmlformats.org/officeDocument/2006/relationships/slide" Target="slides/slide86.xml"/><Relationship Id="rId9" Type="http://schemas.openxmlformats.org/officeDocument/2006/relationships/slide" Target="slides/slide6.xml"/><Relationship Id="rId89" Type="http://schemas.openxmlformats.org/officeDocument/2006/relationships/slide" Target="slides/slide85.xml"/><Relationship Id="rId88" Type="http://schemas.openxmlformats.org/officeDocument/2006/relationships/slide" Target="slides/slide84.xml"/><Relationship Id="rId87" Type="http://schemas.openxmlformats.org/officeDocument/2006/relationships/slide" Target="slides/slide83.xml"/><Relationship Id="rId86" Type="http://schemas.openxmlformats.org/officeDocument/2006/relationships/slide" Target="slides/slide82.xml"/><Relationship Id="rId85" Type="http://schemas.openxmlformats.org/officeDocument/2006/relationships/slide" Target="slides/slide81.xml"/><Relationship Id="rId84" Type="http://schemas.openxmlformats.org/officeDocument/2006/relationships/slide" Target="slides/slide80.xml"/><Relationship Id="rId83" Type="http://schemas.openxmlformats.org/officeDocument/2006/relationships/slide" Target="slides/slide79.xml"/><Relationship Id="rId82" Type="http://schemas.openxmlformats.org/officeDocument/2006/relationships/slide" Target="slides/slide78.xml"/><Relationship Id="rId81" Type="http://schemas.openxmlformats.org/officeDocument/2006/relationships/slide" Target="slides/slide77.xml"/><Relationship Id="rId80" Type="http://schemas.openxmlformats.org/officeDocument/2006/relationships/slide" Target="slides/slide76.xml"/><Relationship Id="rId8" Type="http://schemas.openxmlformats.org/officeDocument/2006/relationships/slide" Target="slides/slide5.xml"/><Relationship Id="rId79" Type="http://schemas.openxmlformats.org/officeDocument/2006/relationships/slide" Target="slides/slide75.xml"/><Relationship Id="rId78" Type="http://schemas.openxmlformats.org/officeDocument/2006/relationships/slide" Target="slides/slide74.xml"/><Relationship Id="rId77" Type="http://schemas.openxmlformats.org/officeDocument/2006/relationships/slide" Target="slides/slide73.xml"/><Relationship Id="rId76" Type="http://schemas.openxmlformats.org/officeDocument/2006/relationships/slide" Target="slides/slide72.xml"/><Relationship Id="rId75" Type="http://schemas.openxmlformats.org/officeDocument/2006/relationships/slide" Target="slides/slide71.xml"/><Relationship Id="rId74" Type="http://schemas.openxmlformats.org/officeDocument/2006/relationships/slide" Target="slides/slide70.xml"/><Relationship Id="rId73" Type="http://schemas.openxmlformats.org/officeDocument/2006/relationships/slide" Target="slides/slide69.xml"/><Relationship Id="rId72" Type="http://schemas.openxmlformats.org/officeDocument/2006/relationships/slide" Target="slides/slide68.xml"/><Relationship Id="rId71" Type="http://schemas.openxmlformats.org/officeDocument/2006/relationships/slide" Target="slides/slide67.xml"/><Relationship Id="rId70" Type="http://schemas.openxmlformats.org/officeDocument/2006/relationships/slide" Target="slides/slide66.xml"/><Relationship Id="rId7" Type="http://schemas.openxmlformats.org/officeDocument/2006/relationships/slide" Target="slides/slide4.xml"/><Relationship Id="rId69" Type="http://schemas.openxmlformats.org/officeDocument/2006/relationships/slide" Target="slides/slide65.xml"/><Relationship Id="rId68" Type="http://schemas.openxmlformats.org/officeDocument/2006/relationships/slide" Target="slides/slide64.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3.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notesMaster" Target="notesMasters/notesMaster1.xml"/><Relationship Id="rId134" Type="http://schemas.openxmlformats.org/officeDocument/2006/relationships/tags" Target="tags/tag1.xml"/><Relationship Id="rId133" Type="http://schemas.openxmlformats.org/officeDocument/2006/relationships/tableStyles" Target="tableStyles.xml"/><Relationship Id="rId132" Type="http://schemas.openxmlformats.org/officeDocument/2006/relationships/viewProps" Target="viewProps.xml"/><Relationship Id="rId131" Type="http://schemas.openxmlformats.org/officeDocument/2006/relationships/presProps" Target="presProps.xml"/><Relationship Id="rId130" Type="http://schemas.openxmlformats.org/officeDocument/2006/relationships/slide" Target="slides/slide126.xml"/><Relationship Id="rId13" Type="http://schemas.openxmlformats.org/officeDocument/2006/relationships/slide" Target="slides/slide10.xml"/><Relationship Id="rId129" Type="http://schemas.openxmlformats.org/officeDocument/2006/relationships/slide" Target="slides/slide125.xml"/><Relationship Id="rId128" Type="http://schemas.openxmlformats.org/officeDocument/2006/relationships/slide" Target="slides/slide124.xml"/><Relationship Id="rId127" Type="http://schemas.openxmlformats.org/officeDocument/2006/relationships/slide" Target="slides/slide123.xml"/><Relationship Id="rId126" Type="http://schemas.openxmlformats.org/officeDocument/2006/relationships/slide" Target="slides/slide122.xml"/><Relationship Id="rId125" Type="http://schemas.openxmlformats.org/officeDocument/2006/relationships/slide" Target="slides/slide121.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121" Type="http://schemas.openxmlformats.org/officeDocument/2006/relationships/slide" Target="slides/slide117.xml"/><Relationship Id="rId120" Type="http://schemas.openxmlformats.org/officeDocument/2006/relationships/slide" Target="slides/slide116.xml"/><Relationship Id="rId12" Type="http://schemas.openxmlformats.org/officeDocument/2006/relationships/slide" Target="slides/slide9.xml"/><Relationship Id="rId119" Type="http://schemas.openxmlformats.org/officeDocument/2006/relationships/slide" Target="slides/slide115.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4" Type="http://schemas.openxmlformats.org/officeDocument/2006/relationships/slide" Target="slides/slide110.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110" Type="http://schemas.openxmlformats.org/officeDocument/2006/relationships/slide" Target="slides/slide106.xml"/><Relationship Id="rId11" Type="http://schemas.openxmlformats.org/officeDocument/2006/relationships/slide" Target="slides/slide8.xml"/><Relationship Id="rId109" Type="http://schemas.openxmlformats.org/officeDocument/2006/relationships/slide" Target="slides/slide105.xml"/><Relationship Id="rId108" Type="http://schemas.openxmlformats.org/officeDocument/2006/relationships/slide" Target="slides/slide104.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_rels/data1.xml.rels><?xml version="1.0" encoding="UTF-8" standalone="yes"?>
<Relationships xmlns="http://schemas.openxmlformats.org/package/2006/relationships"><Relationship Id="rId1" Type="http://schemas.openxmlformats.org/officeDocument/2006/relationships/hyperlink" Target="Format%20Buku%20Bendahara.pdf"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Format%20Buku%20Bendahara.pdf"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1F5B42DE-5CE2-47FC-A634-E35681017767}"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FF1D6821-B2E2-4813-A5CA-F035C60CF14A}">
      <dgm:prSet custT="1"/>
      <dgm:spPr>
        <a:solidFill>
          <a:srgbClr val="4472C4">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34290" tIns="22860" rIns="34290" bIns="22860" numCol="1" spcCol="1270" anchor="ctr" anchorCtr="0"/>
        <a:lstStyle/>
        <a:p>
          <a:pPr marL="0" lvl="0" indent="0" algn="ctr" defTabSz="800100" rtl="0">
            <a:lnSpc>
              <a:spcPct val="90000"/>
            </a:lnSpc>
            <a:spcBef>
              <a:spcPct val="0"/>
            </a:spcBef>
            <a:spcAft>
              <a:spcPct val="35000"/>
            </a:spcAft>
            <a:buNone/>
          </a:pPr>
          <a:r>
            <a:rPr lang="it-IT" sz="1800" kern="1200" dirty="0">
              <a:solidFill>
                <a:srgbClr val="000000"/>
              </a:solidFill>
              <a:latin typeface="Calibri" panose="020F0502020204030204"/>
              <a:ea typeface="Calibri" panose="020F0502020204030204"/>
              <a:cs typeface="Arial" panose="020B0604020202020204"/>
              <a:hlinkClick xmlns:r="http://schemas.openxmlformats.org/officeDocument/2006/relationships" r:id="rId1" action="ppaction://hlinkfile"/>
            </a:rPr>
            <a:t>Buku Kas Umum (BKU) </a:t>
          </a:r>
          <a:endParaRPr lang="en-US" sz="1800" kern="1200" dirty="0">
            <a:solidFill>
              <a:srgbClr val="000000"/>
            </a:solidFill>
            <a:latin typeface="Calibri" panose="020F0502020204030204"/>
            <a:ea typeface="Calibri" panose="020F0502020204030204"/>
            <a:cs typeface="Arial" panose="020B0604020202020204"/>
          </a:endParaRPr>
        </a:p>
      </dgm:t>
    </dgm:pt>
    <dgm:pt modelId="{564761A1-8D62-40F8-A325-027D54D321BF}" cxnId="{68B2CA02-F57E-41FC-8F94-E6B7D57363A8}" type="parTrans">
      <dgm:prSet/>
      <dgm:spPr/>
      <dgm:t>
        <a:bodyPr/>
        <a:lstStyle/>
        <a:p>
          <a:endParaRPr lang="en-US" sz="2400">
            <a:solidFill>
              <a:schemeClr val="tx1"/>
            </a:solidFill>
          </a:endParaRPr>
        </a:p>
      </dgm:t>
    </dgm:pt>
    <dgm:pt modelId="{A85B3D8C-0EF3-4BE7-B4EA-B72D51A1B3E8}" cxnId="{68B2CA02-F57E-41FC-8F94-E6B7D57363A8}" type="sibTrans">
      <dgm:prSet/>
      <dgm:spPr/>
      <dgm:t>
        <a:bodyPr/>
        <a:lstStyle/>
        <a:p>
          <a:endParaRPr lang="en-US" sz="2400">
            <a:solidFill>
              <a:schemeClr val="tx1"/>
            </a:solidFill>
          </a:endParaRPr>
        </a:p>
      </dgm:t>
    </dgm:pt>
    <dgm:pt modelId="{300D3057-B945-470A-B7EB-CF2011FA1C2F}">
      <dgm:prSet custT="1"/>
      <dgm:spPr/>
      <dgm:t>
        <a:bodyPr/>
        <a:lstStyle/>
        <a:p>
          <a:pPr rtl="0"/>
          <a:r>
            <a:rPr lang="it-IT" sz="1800" dirty="0">
              <a:solidFill>
                <a:srgbClr val="000000"/>
              </a:solidFill>
            </a:rPr>
            <a:t>Buku Pembantu BKU - yang terdiri dari :</a:t>
          </a:r>
          <a:endParaRPr lang="en-US" sz="1800" dirty="0">
            <a:solidFill>
              <a:srgbClr val="000000"/>
            </a:solidFill>
          </a:endParaRPr>
        </a:p>
      </dgm:t>
    </dgm:pt>
    <dgm:pt modelId="{7AEA78AD-B2E6-4947-AA02-5F730937627B}" cxnId="{15F5423B-72A2-4B92-89CD-9FB0F97E1789}" type="parTrans">
      <dgm:prSet/>
      <dgm:spPr/>
      <dgm:t>
        <a:bodyPr/>
        <a:lstStyle/>
        <a:p>
          <a:endParaRPr lang="en-US" sz="2400">
            <a:solidFill>
              <a:schemeClr val="tx1"/>
            </a:solidFill>
          </a:endParaRPr>
        </a:p>
      </dgm:t>
    </dgm:pt>
    <dgm:pt modelId="{A592FA0E-1A06-4EDC-9259-F5BE0EEDD806}" cxnId="{15F5423B-72A2-4B92-89CD-9FB0F97E1789}" type="sibTrans">
      <dgm:prSet/>
      <dgm:spPr/>
      <dgm:t>
        <a:bodyPr/>
        <a:lstStyle/>
        <a:p>
          <a:endParaRPr lang="en-US" sz="2400">
            <a:solidFill>
              <a:schemeClr val="tx1"/>
            </a:solidFill>
          </a:endParaRPr>
        </a:p>
      </dgm:t>
    </dgm:pt>
    <dgm:pt modelId="{95FC4255-A471-42C2-B284-C983C2E99FFA}">
      <dgm:prSet custT="1"/>
      <dgm:spPr/>
      <dgm:t>
        <a:bodyPr/>
        <a:lstStyle/>
        <a:p>
          <a:pPr rtl="0"/>
          <a:r>
            <a:rPr lang="fi-FI" sz="1600" dirty="0">
              <a:solidFill>
                <a:srgbClr val="000000"/>
              </a:solidFill>
            </a:rPr>
            <a:t>Buku Pembantu Kas Tunai</a:t>
          </a:r>
          <a:endParaRPr lang="en-US" sz="1600" dirty="0">
            <a:solidFill>
              <a:srgbClr val="000000"/>
            </a:solidFill>
          </a:endParaRPr>
        </a:p>
      </dgm:t>
    </dgm:pt>
    <dgm:pt modelId="{37088F9C-B43B-4E48-B6A3-DD51E7EE3A4C}" cxnId="{87833033-D412-40A8-9530-AF9CD038806A}" type="parTrans">
      <dgm:prSet/>
      <dgm:spPr/>
      <dgm:t>
        <a:bodyPr/>
        <a:lstStyle/>
        <a:p>
          <a:endParaRPr lang="en-US" sz="2400">
            <a:solidFill>
              <a:schemeClr val="tx1"/>
            </a:solidFill>
          </a:endParaRPr>
        </a:p>
      </dgm:t>
    </dgm:pt>
    <dgm:pt modelId="{B89AF839-8592-483A-B1E6-D23F7213B2FA}" cxnId="{87833033-D412-40A8-9530-AF9CD038806A}" type="sibTrans">
      <dgm:prSet/>
      <dgm:spPr/>
      <dgm:t>
        <a:bodyPr/>
        <a:lstStyle/>
        <a:p>
          <a:endParaRPr lang="en-US" sz="2400">
            <a:solidFill>
              <a:schemeClr val="tx1"/>
            </a:solidFill>
          </a:endParaRPr>
        </a:p>
      </dgm:t>
    </dgm:pt>
    <dgm:pt modelId="{9A7C1D10-DF22-4231-9B88-37916FF0BDAB}">
      <dgm:prSet custT="1"/>
      <dgm:spPr/>
      <dgm:t>
        <a:bodyPr/>
        <a:lstStyle/>
        <a:p>
          <a:pPr rtl="0"/>
          <a:r>
            <a:rPr lang="fi-FI" sz="1600" dirty="0">
              <a:solidFill>
                <a:srgbClr val="000000"/>
              </a:solidFill>
            </a:rPr>
            <a:t>Buku Pembantu Simpanan/Bank </a:t>
          </a:r>
          <a:endParaRPr lang="en-US" sz="1600" dirty="0">
            <a:solidFill>
              <a:srgbClr val="000000"/>
            </a:solidFill>
          </a:endParaRPr>
        </a:p>
      </dgm:t>
    </dgm:pt>
    <dgm:pt modelId="{239E98C3-E30A-48DA-B97F-69EDD719CEA4}" cxnId="{84D0DE04-CD16-40EE-9C0C-CDC6C752DE90}" type="parTrans">
      <dgm:prSet/>
      <dgm:spPr/>
      <dgm:t>
        <a:bodyPr/>
        <a:lstStyle/>
        <a:p>
          <a:endParaRPr lang="en-US" sz="2400">
            <a:solidFill>
              <a:schemeClr val="tx1"/>
            </a:solidFill>
          </a:endParaRPr>
        </a:p>
      </dgm:t>
    </dgm:pt>
    <dgm:pt modelId="{159BDFC4-E676-43AA-BDFC-7A609810FAB4}" cxnId="{84D0DE04-CD16-40EE-9C0C-CDC6C752DE90}" type="sibTrans">
      <dgm:prSet/>
      <dgm:spPr/>
      <dgm:t>
        <a:bodyPr/>
        <a:lstStyle/>
        <a:p>
          <a:endParaRPr lang="en-US" sz="2400">
            <a:solidFill>
              <a:schemeClr val="tx1"/>
            </a:solidFill>
          </a:endParaRPr>
        </a:p>
      </dgm:t>
    </dgm:pt>
    <dgm:pt modelId="{755E53F3-C708-487B-8A38-26A918BA7761}">
      <dgm:prSet custT="1"/>
      <dgm:spPr/>
      <dgm:t>
        <a:bodyPr/>
        <a:lstStyle/>
        <a:p>
          <a:pPr rtl="0"/>
          <a:r>
            <a:rPr lang="fi-FI" sz="1600" dirty="0">
              <a:solidFill>
                <a:srgbClr val="000000"/>
              </a:solidFill>
            </a:rPr>
            <a:t>Buku Pembantu Pajak </a:t>
          </a:r>
          <a:endParaRPr lang="en-US" sz="1600" dirty="0">
            <a:solidFill>
              <a:srgbClr val="000000"/>
            </a:solidFill>
          </a:endParaRPr>
        </a:p>
      </dgm:t>
    </dgm:pt>
    <dgm:pt modelId="{7CF40AD8-5DAF-4AA6-8012-2D876F5DBAF9}" cxnId="{E8ECBC34-3D39-4577-9D05-7F24238AB6CF}" type="parTrans">
      <dgm:prSet/>
      <dgm:spPr/>
      <dgm:t>
        <a:bodyPr/>
        <a:lstStyle/>
        <a:p>
          <a:endParaRPr lang="en-US" sz="2400">
            <a:solidFill>
              <a:schemeClr val="tx1"/>
            </a:solidFill>
          </a:endParaRPr>
        </a:p>
      </dgm:t>
    </dgm:pt>
    <dgm:pt modelId="{7D547F99-1A3B-4436-AD3C-8E6254FA330A}" cxnId="{E8ECBC34-3D39-4577-9D05-7F24238AB6CF}" type="sibTrans">
      <dgm:prSet/>
      <dgm:spPr/>
      <dgm:t>
        <a:bodyPr/>
        <a:lstStyle/>
        <a:p>
          <a:endParaRPr lang="en-US" sz="2400">
            <a:solidFill>
              <a:schemeClr val="tx1"/>
            </a:solidFill>
          </a:endParaRPr>
        </a:p>
      </dgm:t>
    </dgm:pt>
    <dgm:pt modelId="{4B04881F-CE6F-4D5E-8D8C-D4028D3AC57C}">
      <dgm:prSet custT="1"/>
      <dgm:spPr/>
      <dgm:t>
        <a:bodyPr/>
        <a:lstStyle/>
        <a:p>
          <a:pPr rtl="0"/>
          <a:r>
            <a:rPr lang="es-ES" sz="1600" dirty="0" err="1">
              <a:solidFill>
                <a:srgbClr val="000000"/>
              </a:solidFill>
            </a:rPr>
            <a:t>Buku</a:t>
          </a:r>
          <a:r>
            <a:rPr lang="es-ES" sz="1600" dirty="0">
              <a:solidFill>
                <a:srgbClr val="000000"/>
              </a:solidFill>
            </a:rPr>
            <a:t> </a:t>
          </a:r>
          <a:r>
            <a:rPr lang="es-ES" sz="1600" dirty="0" err="1">
              <a:solidFill>
                <a:srgbClr val="000000"/>
              </a:solidFill>
            </a:rPr>
            <a:t>Pembantu</a:t>
          </a:r>
          <a:r>
            <a:rPr lang="es-ES" sz="1600" dirty="0">
              <a:solidFill>
                <a:srgbClr val="000000"/>
              </a:solidFill>
            </a:rPr>
            <a:t> </a:t>
          </a:r>
          <a:r>
            <a:rPr lang="es-ES" sz="1600" dirty="0" err="1">
              <a:solidFill>
                <a:srgbClr val="000000"/>
              </a:solidFill>
            </a:rPr>
            <a:t>Panjar</a:t>
          </a:r>
          <a:r>
            <a:rPr lang="es-ES" sz="1600" dirty="0">
              <a:solidFill>
                <a:srgbClr val="000000"/>
              </a:solidFill>
            </a:rPr>
            <a:t> </a:t>
          </a:r>
          <a:endParaRPr lang="en-US" sz="1600" dirty="0">
            <a:solidFill>
              <a:srgbClr val="000000"/>
            </a:solidFill>
          </a:endParaRPr>
        </a:p>
      </dgm:t>
    </dgm:pt>
    <dgm:pt modelId="{5182DD7C-8D7E-41D2-AA5C-FB7F01AE541F}" cxnId="{79E1C173-0313-4F8F-AF0A-BCDBFFA8282F}" type="parTrans">
      <dgm:prSet/>
      <dgm:spPr/>
      <dgm:t>
        <a:bodyPr/>
        <a:lstStyle/>
        <a:p>
          <a:endParaRPr lang="en-US" sz="2400">
            <a:solidFill>
              <a:schemeClr val="tx1"/>
            </a:solidFill>
          </a:endParaRPr>
        </a:p>
      </dgm:t>
    </dgm:pt>
    <dgm:pt modelId="{E3A833D8-2DFA-45EB-8C9D-1F63FF096F20}" cxnId="{79E1C173-0313-4F8F-AF0A-BCDBFFA8282F}" type="sibTrans">
      <dgm:prSet/>
      <dgm:spPr/>
      <dgm:t>
        <a:bodyPr/>
        <a:lstStyle/>
        <a:p>
          <a:endParaRPr lang="en-US" sz="2400">
            <a:solidFill>
              <a:schemeClr val="tx1"/>
            </a:solidFill>
          </a:endParaRPr>
        </a:p>
      </dgm:t>
    </dgm:pt>
    <dgm:pt modelId="{A05828E6-89BF-427E-985D-FB8542F88F66}">
      <dgm:prSet custT="1"/>
      <dgm:spPr/>
      <dgm:t>
        <a:bodyPr/>
        <a:lstStyle/>
        <a:p>
          <a:pPr rtl="0"/>
          <a:r>
            <a:rPr lang="es-ES" sz="1600" dirty="0" err="1">
              <a:solidFill>
                <a:srgbClr val="000000"/>
              </a:solidFill>
            </a:rPr>
            <a:t>Buku</a:t>
          </a:r>
          <a:r>
            <a:rPr lang="es-ES" sz="1600" dirty="0">
              <a:solidFill>
                <a:srgbClr val="000000"/>
              </a:solidFill>
            </a:rPr>
            <a:t> </a:t>
          </a:r>
          <a:r>
            <a:rPr lang="es-ES" sz="1600" dirty="0" err="1">
              <a:solidFill>
                <a:srgbClr val="000000"/>
              </a:solidFill>
            </a:rPr>
            <a:t>rekapitulasi</a:t>
          </a:r>
          <a:r>
            <a:rPr lang="es-ES" sz="1600" dirty="0">
              <a:solidFill>
                <a:srgbClr val="000000"/>
              </a:solidFill>
            </a:rPr>
            <a:t> </a:t>
          </a:r>
          <a:r>
            <a:rPr lang="es-ES" sz="1600" dirty="0" err="1">
              <a:solidFill>
                <a:srgbClr val="000000"/>
              </a:solidFill>
            </a:rPr>
            <a:t>pengeluaran</a:t>
          </a:r>
          <a:r>
            <a:rPr lang="es-ES" sz="1600" dirty="0">
              <a:solidFill>
                <a:srgbClr val="000000"/>
              </a:solidFill>
            </a:rPr>
            <a:t> per sub </a:t>
          </a:r>
          <a:r>
            <a:rPr lang="es-ES" sz="1600" dirty="0" err="1">
              <a:solidFill>
                <a:srgbClr val="000000"/>
              </a:solidFill>
            </a:rPr>
            <a:t>rincian</a:t>
          </a:r>
          <a:r>
            <a:rPr lang="es-ES" sz="1600" dirty="0">
              <a:solidFill>
                <a:srgbClr val="000000"/>
              </a:solidFill>
            </a:rPr>
            <a:t> </a:t>
          </a:r>
          <a:r>
            <a:rPr lang="es-ES" sz="1600" dirty="0" err="1">
              <a:solidFill>
                <a:srgbClr val="000000"/>
              </a:solidFill>
            </a:rPr>
            <a:t>obyek</a:t>
          </a:r>
          <a:endParaRPr lang="es-ES" sz="1600" dirty="0">
            <a:solidFill>
              <a:srgbClr val="000000"/>
            </a:solidFill>
          </a:endParaRPr>
        </a:p>
      </dgm:t>
    </dgm:pt>
    <dgm:pt modelId="{F7AB4B41-C598-4A22-A0CF-AE81FAB2A46D}" cxnId="{3385FFA3-5905-43E5-9701-827486049400}" type="parTrans">
      <dgm:prSet/>
      <dgm:spPr/>
      <dgm:t>
        <a:bodyPr/>
        <a:lstStyle/>
        <a:p>
          <a:endParaRPr lang="en-US" sz="2400">
            <a:solidFill>
              <a:schemeClr val="tx1"/>
            </a:solidFill>
          </a:endParaRPr>
        </a:p>
      </dgm:t>
    </dgm:pt>
    <dgm:pt modelId="{6086DE2C-C4FB-4B64-8F8E-DA0FCFEB616F}" cxnId="{3385FFA3-5905-43E5-9701-827486049400}" type="sibTrans">
      <dgm:prSet/>
      <dgm:spPr/>
      <dgm:t>
        <a:bodyPr/>
        <a:lstStyle/>
        <a:p>
          <a:endParaRPr lang="en-US" sz="2400">
            <a:solidFill>
              <a:schemeClr val="tx1"/>
            </a:solidFill>
          </a:endParaRPr>
        </a:p>
      </dgm:t>
    </dgm:pt>
    <dgm:pt modelId="{DDBD3BE0-2843-4419-98A7-B0D88AF92069}">
      <dgm:prSet custT="1"/>
      <dgm:spPr/>
      <dgm:t>
        <a:bodyPr/>
        <a:lstStyle/>
        <a:p>
          <a:pPr rtl="0"/>
          <a:r>
            <a:rPr lang="it-IT" sz="1800" dirty="0">
              <a:solidFill>
                <a:srgbClr val="000000"/>
              </a:solidFill>
            </a:rPr>
            <a:t>Dokumen yang menjadi dasar pembukuan :</a:t>
          </a:r>
          <a:endParaRPr lang="en-US" sz="1800" dirty="0">
            <a:solidFill>
              <a:srgbClr val="000000"/>
            </a:solidFill>
          </a:endParaRPr>
        </a:p>
      </dgm:t>
    </dgm:pt>
    <dgm:pt modelId="{58F0BB6A-EEA9-4F58-87D7-4AB4AE17C3E1}" cxnId="{966CEF2F-4494-49F4-8008-E16A04598A4D}" type="parTrans">
      <dgm:prSet/>
      <dgm:spPr/>
      <dgm:t>
        <a:bodyPr/>
        <a:lstStyle/>
        <a:p>
          <a:endParaRPr lang="en-US" sz="2400">
            <a:solidFill>
              <a:schemeClr val="tx1"/>
            </a:solidFill>
          </a:endParaRPr>
        </a:p>
      </dgm:t>
    </dgm:pt>
    <dgm:pt modelId="{CBFD137C-0AB7-40CE-9606-3A40296C126F}" cxnId="{966CEF2F-4494-49F4-8008-E16A04598A4D}" type="sibTrans">
      <dgm:prSet/>
      <dgm:spPr/>
      <dgm:t>
        <a:bodyPr/>
        <a:lstStyle/>
        <a:p>
          <a:endParaRPr lang="en-US" sz="2400">
            <a:solidFill>
              <a:schemeClr val="tx1"/>
            </a:solidFill>
          </a:endParaRPr>
        </a:p>
      </dgm:t>
    </dgm:pt>
    <dgm:pt modelId="{F4E2E8D0-FF5D-461C-BAC9-571C36006536}">
      <dgm:prSet custT="1"/>
      <dgm:spPr/>
      <dgm:t>
        <a:bodyPr/>
        <a:lstStyle/>
        <a:p>
          <a:pPr rtl="0"/>
          <a:r>
            <a:rPr lang="en-US" sz="1600" dirty="0">
              <a:solidFill>
                <a:srgbClr val="000000"/>
              </a:solidFill>
            </a:rPr>
            <a:t>SP2D</a:t>
          </a:r>
        </a:p>
      </dgm:t>
    </dgm:pt>
    <dgm:pt modelId="{D8721AAB-F4AD-4CA6-8DC6-25E8593C3D24}" cxnId="{CD2999AD-080E-44D8-95FA-4285FBF246EA}" type="parTrans">
      <dgm:prSet/>
      <dgm:spPr/>
      <dgm:t>
        <a:bodyPr/>
        <a:lstStyle/>
        <a:p>
          <a:endParaRPr lang="en-US" sz="2400">
            <a:solidFill>
              <a:schemeClr val="tx1"/>
            </a:solidFill>
          </a:endParaRPr>
        </a:p>
      </dgm:t>
    </dgm:pt>
    <dgm:pt modelId="{D05B09C3-97E2-47B4-AA15-A28504DE93DA}" cxnId="{CD2999AD-080E-44D8-95FA-4285FBF246EA}" type="sibTrans">
      <dgm:prSet/>
      <dgm:spPr/>
      <dgm:t>
        <a:bodyPr/>
        <a:lstStyle/>
        <a:p>
          <a:endParaRPr lang="en-US" sz="2400">
            <a:solidFill>
              <a:schemeClr val="tx1"/>
            </a:solidFill>
          </a:endParaRPr>
        </a:p>
      </dgm:t>
    </dgm:pt>
    <dgm:pt modelId="{525DC715-2554-46FD-8946-D60D80926C8F}">
      <dgm:prSet custT="1"/>
      <dgm:spPr/>
      <dgm:t>
        <a:bodyPr/>
        <a:lstStyle/>
        <a:p>
          <a:pPr rtl="0"/>
          <a:r>
            <a:rPr lang="en-US" sz="1600" dirty="0" err="1">
              <a:solidFill>
                <a:srgbClr val="000000"/>
              </a:solidFill>
            </a:rPr>
            <a:t>Bukti</a:t>
          </a:r>
          <a:r>
            <a:rPr lang="en-US" sz="1600" dirty="0">
              <a:solidFill>
                <a:srgbClr val="000000"/>
              </a:solidFill>
            </a:rPr>
            <a:t> </a:t>
          </a:r>
          <a:r>
            <a:rPr lang="en-US" sz="1600" dirty="0" err="1">
              <a:solidFill>
                <a:srgbClr val="000000"/>
              </a:solidFill>
            </a:rPr>
            <a:t>transaksi</a:t>
          </a:r>
          <a:r>
            <a:rPr lang="en-US" sz="1600" dirty="0">
              <a:solidFill>
                <a:srgbClr val="000000"/>
              </a:solidFill>
            </a:rPr>
            <a:t> yang </a:t>
          </a:r>
          <a:r>
            <a:rPr lang="en-US" sz="1600" dirty="0" err="1">
              <a:solidFill>
                <a:srgbClr val="000000"/>
              </a:solidFill>
            </a:rPr>
            <a:t>sah</a:t>
          </a:r>
          <a:endParaRPr lang="en-US" sz="1600" dirty="0">
            <a:solidFill>
              <a:srgbClr val="000000"/>
            </a:solidFill>
          </a:endParaRPr>
        </a:p>
      </dgm:t>
    </dgm:pt>
    <dgm:pt modelId="{8EAA3C41-898F-44DE-8543-484E533C7D13}" cxnId="{79837A90-CF85-4C39-8AF7-D0563A351F94}" type="parTrans">
      <dgm:prSet/>
      <dgm:spPr/>
      <dgm:t>
        <a:bodyPr/>
        <a:lstStyle/>
        <a:p>
          <a:endParaRPr lang="en-US" sz="2400">
            <a:solidFill>
              <a:schemeClr val="tx1"/>
            </a:solidFill>
          </a:endParaRPr>
        </a:p>
      </dgm:t>
    </dgm:pt>
    <dgm:pt modelId="{5510DFEA-896E-4D87-B2CB-2918BE0927DB}" cxnId="{79837A90-CF85-4C39-8AF7-D0563A351F94}" type="sibTrans">
      <dgm:prSet/>
      <dgm:spPr/>
      <dgm:t>
        <a:bodyPr/>
        <a:lstStyle/>
        <a:p>
          <a:endParaRPr lang="en-US" sz="2400">
            <a:solidFill>
              <a:schemeClr val="tx1"/>
            </a:solidFill>
          </a:endParaRPr>
        </a:p>
      </dgm:t>
    </dgm:pt>
    <dgm:pt modelId="{56B39688-3F13-436A-9BBB-A9C3B1EA1608}">
      <dgm:prSet custT="1"/>
      <dgm:spPr/>
      <dgm:t>
        <a:bodyPr/>
        <a:lstStyle/>
        <a:p>
          <a:pPr rtl="0"/>
          <a:r>
            <a:rPr lang="en-US" sz="1600" dirty="0" err="1">
              <a:solidFill>
                <a:srgbClr val="000000"/>
              </a:solidFill>
            </a:rPr>
            <a:t>Dokumen-dokumen</a:t>
          </a:r>
          <a:r>
            <a:rPr lang="en-US" sz="1600" dirty="0">
              <a:solidFill>
                <a:srgbClr val="000000"/>
              </a:solidFill>
            </a:rPr>
            <a:t> </a:t>
          </a:r>
          <a:r>
            <a:rPr lang="en-US" sz="1600" dirty="0" err="1">
              <a:solidFill>
                <a:srgbClr val="000000"/>
              </a:solidFill>
            </a:rPr>
            <a:t>pendukung</a:t>
          </a:r>
          <a:r>
            <a:rPr lang="en-US" sz="1600" dirty="0">
              <a:solidFill>
                <a:srgbClr val="000000"/>
              </a:solidFill>
            </a:rPr>
            <a:t> </a:t>
          </a:r>
          <a:r>
            <a:rPr lang="en-US" sz="1600" dirty="0" err="1">
              <a:solidFill>
                <a:srgbClr val="000000"/>
              </a:solidFill>
            </a:rPr>
            <a:t>lainnya</a:t>
          </a:r>
          <a:endParaRPr lang="en-US" sz="1600" dirty="0">
            <a:solidFill>
              <a:srgbClr val="000000"/>
            </a:solidFill>
          </a:endParaRPr>
        </a:p>
      </dgm:t>
    </dgm:pt>
    <dgm:pt modelId="{0636AA15-79EC-40FA-B7F2-662ECEC11CCD}" cxnId="{696A1491-50C5-4D50-85CD-7694C8C5E5FB}" type="parTrans">
      <dgm:prSet/>
      <dgm:spPr/>
      <dgm:t>
        <a:bodyPr/>
        <a:lstStyle/>
        <a:p>
          <a:endParaRPr lang="en-US" sz="2400">
            <a:solidFill>
              <a:schemeClr val="tx1"/>
            </a:solidFill>
          </a:endParaRPr>
        </a:p>
      </dgm:t>
    </dgm:pt>
    <dgm:pt modelId="{4CA09FF6-FA98-45E4-9414-544E7717C82E}" cxnId="{696A1491-50C5-4D50-85CD-7694C8C5E5FB}" type="sibTrans">
      <dgm:prSet/>
      <dgm:spPr/>
      <dgm:t>
        <a:bodyPr/>
        <a:lstStyle/>
        <a:p>
          <a:endParaRPr lang="en-US" sz="2400">
            <a:solidFill>
              <a:schemeClr val="tx1"/>
            </a:solidFill>
          </a:endParaRPr>
        </a:p>
      </dgm:t>
    </dgm:pt>
    <dgm:pt modelId="{F0379B14-C5E4-4B36-A8F4-58BFC9B7259D}" type="pres">
      <dgm:prSet presAssocID="{1F5B42DE-5CE2-47FC-A634-E35681017767}" presName="diagram" presStyleCnt="0">
        <dgm:presLayoutVars>
          <dgm:chPref val="1"/>
          <dgm:dir/>
          <dgm:animOne val="branch"/>
          <dgm:animLvl val="lvl"/>
          <dgm:resizeHandles/>
        </dgm:presLayoutVars>
      </dgm:prSet>
      <dgm:spPr/>
    </dgm:pt>
    <dgm:pt modelId="{55898DE9-23A3-4461-A1AA-0FBD07E542D2}" type="pres">
      <dgm:prSet presAssocID="{FF1D6821-B2E2-4813-A5CA-F035C60CF14A}" presName="root" presStyleCnt="0"/>
      <dgm:spPr/>
    </dgm:pt>
    <dgm:pt modelId="{B005E8C6-B108-41B6-A441-07072ADCAF2F}" type="pres">
      <dgm:prSet presAssocID="{FF1D6821-B2E2-4813-A5CA-F035C60CF14A}" presName="rootComposite" presStyleCnt="0"/>
      <dgm:spPr/>
    </dgm:pt>
    <dgm:pt modelId="{381ED2B5-41E7-4BD1-A5FB-2FFA977BC59A}" type="pres">
      <dgm:prSet presAssocID="{FF1D6821-B2E2-4813-A5CA-F035C60CF14A}" presName="rootText" presStyleLbl="node1" presStyleIdx="0" presStyleCnt="3" custScaleX="205086" custScaleY="205872"/>
      <dgm:spPr>
        <a:xfrm>
          <a:off x="782" y="89143"/>
          <a:ext cx="2349768" cy="1179386"/>
        </a:xfrm>
        <a:prstGeom prst="roundRect">
          <a:avLst>
            <a:gd name="adj" fmla="val 10000"/>
          </a:avLst>
        </a:prstGeom>
      </dgm:spPr>
    </dgm:pt>
    <dgm:pt modelId="{7C04EAB0-ADC9-4AE5-9EAA-0B984B647020}" type="pres">
      <dgm:prSet presAssocID="{FF1D6821-B2E2-4813-A5CA-F035C60CF14A}" presName="rootConnector" presStyleLbl="node1" presStyleIdx="0" presStyleCnt="3"/>
      <dgm:spPr/>
    </dgm:pt>
    <dgm:pt modelId="{FB2DB0A8-45F8-4CEE-8503-F6E9EBC5CB0E}" type="pres">
      <dgm:prSet presAssocID="{FF1D6821-B2E2-4813-A5CA-F035C60CF14A}" presName="childShape" presStyleCnt="0"/>
      <dgm:spPr/>
    </dgm:pt>
    <dgm:pt modelId="{CFB2321F-6284-46D3-A86C-0403EFACAB45}" type="pres">
      <dgm:prSet presAssocID="{300D3057-B945-470A-B7EB-CF2011FA1C2F}" presName="root" presStyleCnt="0"/>
      <dgm:spPr/>
    </dgm:pt>
    <dgm:pt modelId="{A1E2B8C0-1BDA-4B45-8498-BDE3FD016498}" type="pres">
      <dgm:prSet presAssocID="{300D3057-B945-470A-B7EB-CF2011FA1C2F}" presName="rootComposite" presStyleCnt="0"/>
      <dgm:spPr/>
    </dgm:pt>
    <dgm:pt modelId="{9B40F4C4-E643-4F1A-9DB6-808905E7DBE4}" type="pres">
      <dgm:prSet presAssocID="{300D3057-B945-470A-B7EB-CF2011FA1C2F}" presName="rootText" presStyleLbl="node1" presStyleIdx="1" presStyleCnt="3" custScaleX="205086" custScaleY="205872" custLinFactNeighborX="-10672"/>
      <dgm:spPr/>
    </dgm:pt>
    <dgm:pt modelId="{F877D1DC-7702-4813-A776-19542D5030F0}" type="pres">
      <dgm:prSet presAssocID="{300D3057-B945-470A-B7EB-CF2011FA1C2F}" presName="rootConnector" presStyleLbl="node1" presStyleIdx="1" presStyleCnt="3"/>
      <dgm:spPr/>
    </dgm:pt>
    <dgm:pt modelId="{736317B4-A099-4142-A495-C53B3D997101}" type="pres">
      <dgm:prSet presAssocID="{300D3057-B945-470A-B7EB-CF2011FA1C2F}" presName="childShape" presStyleCnt="0"/>
      <dgm:spPr/>
    </dgm:pt>
    <dgm:pt modelId="{15D67CEE-D2AB-4955-8C3C-771FF16CD4B0}" type="pres">
      <dgm:prSet presAssocID="{37088F9C-B43B-4E48-B6A3-DD51E7EE3A4C}" presName="Name13" presStyleLbl="parChTrans1D2" presStyleIdx="0" presStyleCnt="8"/>
      <dgm:spPr/>
    </dgm:pt>
    <dgm:pt modelId="{8642984B-22F5-4F9A-ACDA-98B579AD2E59}" type="pres">
      <dgm:prSet presAssocID="{95FC4255-A471-42C2-B284-C983C2E99FFA}" presName="childText" presStyleLbl="bgAcc1" presStyleIdx="0" presStyleCnt="8" custScaleX="293829" custLinFactNeighborX="-24226">
        <dgm:presLayoutVars>
          <dgm:bulletEnabled val="1"/>
        </dgm:presLayoutVars>
      </dgm:prSet>
      <dgm:spPr/>
    </dgm:pt>
    <dgm:pt modelId="{E61F452D-7E8F-4FA2-B40C-919BE9BE8C1F}" type="pres">
      <dgm:prSet presAssocID="{239E98C3-E30A-48DA-B97F-69EDD719CEA4}" presName="Name13" presStyleLbl="parChTrans1D2" presStyleIdx="1" presStyleCnt="8"/>
      <dgm:spPr/>
    </dgm:pt>
    <dgm:pt modelId="{74FE5E8F-1345-4AA7-8F34-BB3F81198BFE}" type="pres">
      <dgm:prSet presAssocID="{9A7C1D10-DF22-4231-9B88-37916FF0BDAB}" presName="childText" presStyleLbl="bgAcc1" presStyleIdx="1" presStyleCnt="8" custScaleX="293829" custLinFactNeighborX="-23140" custLinFactNeighborY="589">
        <dgm:presLayoutVars>
          <dgm:bulletEnabled val="1"/>
        </dgm:presLayoutVars>
      </dgm:prSet>
      <dgm:spPr/>
    </dgm:pt>
    <dgm:pt modelId="{CE952165-F24F-48FF-95D3-5CA6979E65AE}" type="pres">
      <dgm:prSet presAssocID="{7CF40AD8-5DAF-4AA6-8012-2D876F5DBAF9}" presName="Name13" presStyleLbl="parChTrans1D2" presStyleIdx="2" presStyleCnt="8"/>
      <dgm:spPr/>
    </dgm:pt>
    <dgm:pt modelId="{0047D111-097F-497E-A56B-0B5D123D28F0}" type="pres">
      <dgm:prSet presAssocID="{755E53F3-C708-487B-8A38-26A918BA7761}" presName="childText" presStyleLbl="bgAcc1" presStyleIdx="2" presStyleCnt="8" custScaleX="293829" custLinFactNeighborX="-24226">
        <dgm:presLayoutVars>
          <dgm:bulletEnabled val="1"/>
        </dgm:presLayoutVars>
      </dgm:prSet>
      <dgm:spPr/>
    </dgm:pt>
    <dgm:pt modelId="{B400C5B2-FF31-498F-A662-4BEFE3B68AEE}" type="pres">
      <dgm:prSet presAssocID="{5182DD7C-8D7E-41D2-AA5C-FB7F01AE541F}" presName="Name13" presStyleLbl="parChTrans1D2" presStyleIdx="3" presStyleCnt="8"/>
      <dgm:spPr/>
    </dgm:pt>
    <dgm:pt modelId="{8E264A8D-1075-499C-A897-1EF2C12B0D24}" type="pres">
      <dgm:prSet presAssocID="{4B04881F-CE6F-4D5E-8D8C-D4028D3AC57C}" presName="childText" presStyleLbl="bgAcc1" presStyleIdx="3" presStyleCnt="8" custScaleX="293829" custLinFactNeighborX="-24226">
        <dgm:presLayoutVars>
          <dgm:bulletEnabled val="1"/>
        </dgm:presLayoutVars>
      </dgm:prSet>
      <dgm:spPr/>
    </dgm:pt>
    <dgm:pt modelId="{DCB468C1-1412-423D-ADDC-B1C230A3A003}" type="pres">
      <dgm:prSet presAssocID="{F7AB4B41-C598-4A22-A0CF-AE81FAB2A46D}" presName="Name13" presStyleLbl="parChTrans1D2" presStyleIdx="4" presStyleCnt="8"/>
      <dgm:spPr/>
    </dgm:pt>
    <dgm:pt modelId="{02E4147E-EF9C-491F-87AE-F0FDC0F02B21}" type="pres">
      <dgm:prSet presAssocID="{A05828E6-89BF-427E-985D-FB8542F88F66}" presName="childText" presStyleLbl="bgAcc1" presStyleIdx="4" presStyleCnt="8" custScaleX="293829" custScaleY="155800" custLinFactNeighborX="-24226">
        <dgm:presLayoutVars>
          <dgm:bulletEnabled val="1"/>
        </dgm:presLayoutVars>
      </dgm:prSet>
      <dgm:spPr/>
    </dgm:pt>
    <dgm:pt modelId="{17A543F3-EAE4-4EBC-8499-AC9F91E6B39A}" type="pres">
      <dgm:prSet presAssocID="{DDBD3BE0-2843-4419-98A7-B0D88AF92069}" presName="root" presStyleCnt="0"/>
      <dgm:spPr/>
    </dgm:pt>
    <dgm:pt modelId="{295B7E07-8981-4FE9-B1AC-4E254B25A02C}" type="pres">
      <dgm:prSet presAssocID="{DDBD3BE0-2843-4419-98A7-B0D88AF92069}" presName="rootComposite" presStyleCnt="0"/>
      <dgm:spPr/>
    </dgm:pt>
    <dgm:pt modelId="{C470C14B-E860-4B64-8282-BFF05E975430}" type="pres">
      <dgm:prSet presAssocID="{DDBD3BE0-2843-4419-98A7-B0D88AF92069}" presName="rootText" presStyleLbl="node1" presStyleIdx="2" presStyleCnt="3" custScaleX="205086" custScaleY="205872"/>
      <dgm:spPr/>
    </dgm:pt>
    <dgm:pt modelId="{5B778EBC-7C85-484B-80A0-E8AB494460A5}" type="pres">
      <dgm:prSet presAssocID="{DDBD3BE0-2843-4419-98A7-B0D88AF92069}" presName="rootConnector" presStyleLbl="node1" presStyleIdx="2" presStyleCnt="3"/>
      <dgm:spPr/>
    </dgm:pt>
    <dgm:pt modelId="{EB1C7A67-D3AF-46CC-A597-511AAEDEC062}" type="pres">
      <dgm:prSet presAssocID="{DDBD3BE0-2843-4419-98A7-B0D88AF92069}" presName="childShape" presStyleCnt="0"/>
      <dgm:spPr/>
    </dgm:pt>
    <dgm:pt modelId="{53614AF3-A1C3-4355-BC4C-C0830365E4EE}" type="pres">
      <dgm:prSet presAssocID="{D8721AAB-F4AD-4CA6-8DC6-25E8593C3D24}" presName="Name13" presStyleLbl="parChTrans1D2" presStyleIdx="5" presStyleCnt="8"/>
      <dgm:spPr/>
    </dgm:pt>
    <dgm:pt modelId="{87771919-B372-451E-A9C7-EC50DC139697}" type="pres">
      <dgm:prSet presAssocID="{F4E2E8D0-FF5D-461C-BAC9-571C36006536}" presName="childText" presStyleLbl="bgAcc1" presStyleIdx="5" presStyleCnt="8" custScaleX="242065" custScaleY="117311">
        <dgm:presLayoutVars>
          <dgm:bulletEnabled val="1"/>
        </dgm:presLayoutVars>
      </dgm:prSet>
      <dgm:spPr/>
    </dgm:pt>
    <dgm:pt modelId="{301D0535-D5A7-4088-8AD5-878A13562441}" type="pres">
      <dgm:prSet presAssocID="{8EAA3C41-898F-44DE-8543-484E533C7D13}" presName="Name13" presStyleLbl="parChTrans1D2" presStyleIdx="6" presStyleCnt="8"/>
      <dgm:spPr/>
    </dgm:pt>
    <dgm:pt modelId="{A051E474-0E44-4459-A10C-1CE9D39CA724}" type="pres">
      <dgm:prSet presAssocID="{525DC715-2554-46FD-8946-D60D80926C8F}" presName="childText" presStyleLbl="bgAcc1" presStyleIdx="6" presStyleCnt="8" custScaleX="242065" custScaleY="117311">
        <dgm:presLayoutVars>
          <dgm:bulletEnabled val="1"/>
        </dgm:presLayoutVars>
      </dgm:prSet>
      <dgm:spPr/>
    </dgm:pt>
    <dgm:pt modelId="{E9C1BD0F-0CF7-4162-BA8D-17AF2BC8C22B}" type="pres">
      <dgm:prSet presAssocID="{0636AA15-79EC-40FA-B7F2-662ECEC11CCD}" presName="Name13" presStyleLbl="parChTrans1D2" presStyleIdx="7" presStyleCnt="8"/>
      <dgm:spPr/>
    </dgm:pt>
    <dgm:pt modelId="{CE04F807-9350-4DBF-8013-D25821710109}" type="pres">
      <dgm:prSet presAssocID="{56B39688-3F13-436A-9BBB-A9C3B1EA1608}" presName="childText" presStyleLbl="bgAcc1" presStyleIdx="7" presStyleCnt="8" custScaleX="242065" custScaleY="117311" custLinFactNeighborX="6224" custLinFactNeighborY="9893">
        <dgm:presLayoutVars>
          <dgm:bulletEnabled val="1"/>
        </dgm:presLayoutVars>
      </dgm:prSet>
      <dgm:spPr/>
    </dgm:pt>
  </dgm:ptLst>
  <dgm:cxnLst>
    <dgm:cxn modelId="{68B2CA02-F57E-41FC-8F94-E6B7D57363A8}" srcId="{1F5B42DE-5CE2-47FC-A634-E35681017767}" destId="{FF1D6821-B2E2-4813-A5CA-F035C60CF14A}" srcOrd="0" destOrd="0" parTransId="{564761A1-8D62-40F8-A325-027D54D321BF}" sibTransId="{A85B3D8C-0EF3-4BE7-B4EA-B72D51A1B3E8}"/>
    <dgm:cxn modelId="{84D0DE04-CD16-40EE-9C0C-CDC6C752DE90}" srcId="{300D3057-B945-470A-B7EB-CF2011FA1C2F}" destId="{9A7C1D10-DF22-4231-9B88-37916FF0BDAB}" srcOrd="1" destOrd="0" parTransId="{239E98C3-E30A-48DA-B97F-69EDD719CEA4}" sibTransId="{159BDFC4-E676-43AA-BDFC-7A609810FAB4}"/>
    <dgm:cxn modelId="{9A58FB15-A6D2-C041-A7E1-99A55A0F6198}" type="presOf" srcId="{56B39688-3F13-436A-9BBB-A9C3B1EA1608}" destId="{CE04F807-9350-4DBF-8013-D25821710109}" srcOrd="0" destOrd="0" presId="urn:microsoft.com/office/officeart/2005/8/layout/hierarchy3"/>
    <dgm:cxn modelId="{7633A021-4CF0-E140-A1D4-FE6A19F29C96}" type="presOf" srcId="{FF1D6821-B2E2-4813-A5CA-F035C60CF14A}" destId="{7C04EAB0-ADC9-4AE5-9EAA-0B984B647020}" srcOrd="1" destOrd="0" presId="urn:microsoft.com/office/officeart/2005/8/layout/hierarchy3"/>
    <dgm:cxn modelId="{40BB0726-7AF6-9C47-9BA2-BF4D3BF40E29}" type="presOf" srcId="{F4E2E8D0-FF5D-461C-BAC9-571C36006536}" destId="{87771919-B372-451E-A9C7-EC50DC139697}" srcOrd="0" destOrd="0" presId="urn:microsoft.com/office/officeart/2005/8/layout/hierarchy3"/>
    <dgm:cxn modelId="{8F216828-43A6-D042-B76F-7384EB6BFD34}" type="presOf" srcId="{525DC715-2554-46FD-8946-D60D80926C8F}" destId="{A051E474-0E44-4459-A10C-1CE9D39CA724}" srcOrd="0" destOrd="0" presId="urn:microsoft.com/office/officeart/2005/8/layout/hierarchy3"/>
    <dgm:cxn modelId="{33D86A2C-D806-4B49-8662-AEC570D44094}" type="presOf" srcId="{5182DD7C-8D7E-41D2-AA5C-FB7F01AE541F}" destId="{B400C5B2-FF31-498F-A662-4BEFE3B68AEE}" srcOrd="0" destOrd="0" presId="urn:microsoft.com/office/officeart/2005/8/layout/hierarchy3"/>
    <dgm:cxn modelId="{364B4C2E-1D59-134D-A504-CDCFDE31D6D5}" type="presOf" srcId="{9A7C1D10-DF22-4231-9B88-37916FF0BDAB}" destId="{74FE5E8F-1345-4AA7-8F34-BB3F81198BFE}" srcOrd="0" destOrd="0" presId="urn:microsoft.com/office/officeart/2005/8/layout/hierarchy3"/>
    <dgm:cxn modelId="{E859C92F-A43C-EC40-9ABC-F63E26B77654}" type="presOf" srcId="{0636AA15-79EC-40FA-B7F2-662ECEC11CCD}" destId="{E9C1BD0F-0CF7-4162-BA8D-17AF2BC8C22B}" srcOrd="0" destOrd="0" presId="urn:microsoft.com/office/officeart/2005/8/layout/hierarchy3"/>
    <dgm:cxn modelId="{966CEF2F-4494-49F4-8008-E16A04598A4D}" srcId="{1F5B42DE-5CE2-47FC-A634-E35681017767}" destId="{DDBD3BE0-2843-4419-98A7-B0D88AF92069}" srcOrd="2" destOrd="0" parTransId="{58F0BB6A-EEA9-4F58-87D7-4AB4AE17C3E1}" sibTransId="{CBFD137C-0AB7-40CE-9606-3A40296C126F}"/>
    <dgm:cxn modelId="{87833033-D412-40A8-9530-AF9CD038806A}" srcId="{300D3057-B945-470A-B7EB-CF2011FA1C2F}" destId="{95FC4255-A471-42C2-B284-C983C2E99FFA}" srcOrd="0" destOrd="0" parTransId="{37088F9C-B43B-4E48-B6A3-DD51E7EE3A4C}" sibTransId="{B89AF839-8592-483A-B1E6-D23F7213B2FA}"/>
    <dgm:cxn modelId="{B1FDB834-555E-0540-A69C-7D53C6CED1E1}" type="presOf" srcId="{DDBD3BE0-2843-4419-98A7-B0D88AF92069}" destId="{5B778EBC-7C85-484B-80A0-E8AB494460A5}" srcOrd="1" destOrd="0" presId="urn:microsoft.com/office/officeart/2005/8/layout/hierarchy3"/>
    <dgm:cxn modelId="{E8ECBC34-3D39-4577-9D05-7F24238AB6CF}" srcId="{300D3057-B945-470A-B7EB-CF2011FA1C2F}" destId="{755E53F3-C708-487B-8A38-26A918BA7761}" srcOrd="2" destOrd="0" parTransId="{7CF40AD8-5DAF-4AA6-8012-2D876F5DBAF9}" sibTransId="{7D547F99-1A3B-4436-AD3C-8E6254FA330A}"/>
    <dgm:cxn modelId="{15F5423B-72A2-4B92-89CD-9FB0F97E1789}" srcId="{1F5B42DE-5CE2-47FC-A634-E35681017767}" destId="{300D3057-B945-470A-B7EB-CF2011FA1C2F}" srcOrd="1" destOrd="0" parTransId="{7AEA78AD-B2E6-4947-AA02-5F730937627B}" sibTransId="{A592FA0E-1A06-4EDC-9259-F5BE0EEDD806}"/>
    <dgm:cxn modelId="{24F24645-945E-3947-8828-E4FF49ADDB1F}" type="presOf" srcId="{8EAA3C41-898F-44DE-8543-484E533C7D13}" destId="{301D0535-D5A7-4088-8AD5-878A13562441}" srcOrd="0" destOrd="0" presId="urn:microsoft.com/office/officeart/2005/8/layout/hierarchy3"/>
    <dgm:cxn modelId="{71C8FE66-B85E-6342-8302-54B97C78E3DA}" type="presOf" srcId="{300D3057-B945-470A-B7EB-CF2011FA1C2F}" destId="{9B40F4C4-E643-4F1A-9DB6-808905E7DBE4}" srcOrd="0" destOrd="0" presId="urn:microsoft.com/office/officeart/2005/8/layout/hierarchy3"/>
    <dgm:cxn modelId="{79E1C173-0313-4F8F-AF0A-BCDBFFA8282F}" srcId="{300D3057-B945-470A-B7EB-CF2011FA1C2F}" destId="{4B04881F-CE6F-4D5E-8D8C-D4028D3AC57C}" srcOrd="3" destOrd="0" parTransId="{5182DD7C-8D7E-41D2-AA5C-FB7F01AE541F}" sibTransId="{E3A833D8-2DFA-45EB-8C9D-1F63FF096F20}"/>
    <dgm:cxn modelId="{2AB79987-0788-D949-89AE-3F71AA84AAB2}" type="presOf" srcId="{4B04881F-CE6F-4D5E-8D8C-D4028D3AC57C}" destId="{8E264A8D-1075-499C-A897-1EF2C12B0D24}" srcOrd="0" destOrd="0" presId="urn:microsoft.com/office/officeart/2005/8/layout/hierarchy3"/>
    <dgm:cxn modelId="{71628C8F-8820-9343-B7E7-5EA97908A8F6}" type="presOf" srcId="{A05828E6-89BF-427E-985D-FB8542F88F66}" destId="{02E4147E-EF9C-491F-87AE-F0FDC0F02B21}" srcOrd="0" destOrd="0" presId="urn:microsoft.com/office/officeart/2005/8/layout/hierarchy3"/>
    <dgm:cxn modelId="{79837A90-CF85-4C39-8AF7-D0563A351F94}" srcId="{DDBD3BE0-2843-4419-98A7-B0D88AF92069}" destId="{525DC715-2554-46FD-8946-D60D80926C8F}" srcOrd="1" destOrd="0" parTransId="{8EAA3C41-898F-44DE-8543-484E533C7D13}" sibTransId="{5510DFEA-896E-4D87-B2CB-2918BE0927DB}"/>
    <dgm:cxn modelId="{696A1491-50C5-4D50-85CD-7694C8C5E5FB}" srcId="{DDBD3BE0-2843-4419-98A7-B0D88AF92069}" destId="{56B39688-3F13-436A-9BBB-A9C3B1EA1608}" srcOrd="2" destOrd="0" parTransId="{0636AA15-79EC-40FA-B7F2-662ECEC11CCD}" sibTransId="{4CA09FF6-FA98-45E4-9414-544E7717C82E}"/>
    <dgm:cxn modelId="{63AEA591-0A01-EE42-8F16-AEC3341A6FF4}" type="presOf" srcId="{37088F9C-B43B-4E48-B6A3-DD51E7EE3A4C}" destId="{15D67CEE-D2AB-4955-8C3C-771FF16CD4B0}" srcOrd="0" destOrd="0" presId="urn:microsoft.com/office/officeart/2005/8/layout/hierarchy3"/>
    <dgm:cxn modelId="{E492A793-56A1-5446-B506-942D31383706}" type="presOf" srcId="{755E53F3-C708-487B-8A38-26A918BA7761}" destId="{0047D111-097F-497E-A56B-0B5D123D28F0}" srcOrd="0" destOrd="0" presId="urn:microsoft.com/office/officeart/2005/8/layout/hierarchy3"/>
    <dgm:cxn modelId="{AD1F9495-E9D4-AB4A-987C-5B774ED8C5D2}" type="presOf" srcId="{1F5B42DE-5CE2-47FC-A634-E35681017767}" destId="{F0379B14-C5E4-4B36-A8F4-58BFC9B7259D}" srcOrd="0" destOrd="0" presId="urn:microsoft.com/office/officeart/2005/8/layout/hierarchy3"/>
    <dgm:cxn modelId="{DB8D1198-A397-CC4B-BBBE-14DE1A65664E}" type="presOf" srcId="{D8721AAB-F4AD-4CA6-8DC6-25E8593C3D24}" destId="{53614AF3-A1C3-4355-BC4C-C0830365E4EE}" srcOrd="0" destOrd="0" presId="urn:microsoft.com/office/officeart/2005/8/layout/hierarchy3"/>
    <dgm:cxn modelId="{3385FFA3-5905-43E5-9701-827486049400}" srcId="{300D3057-B945-470A-B7EB-CF2011FA1C2F}" destId="{A05828E6-89BF-427E-985D-FB8542F88F66}" srcOrd="4" destOrd="0" parTransId="{F7AB4B41-C598-4A22-A0CF-AE81FAB2A46D}" sibTransId="{6086DE2C-C4FB-4B64-8F8E-DA0FCFEB616F}"/>
    <dgm:cxn modelId="{CD2999AD-080E-44D8-95FA-4285FBF246EA}" srcId="{DDBD3BE0-2843-4419-98A7-B0D88AF92069}" destId="{F4E2E8D0-FF5D-461C-BAC9-571C36006536}" srcOrd="0" destOrd="0" parTransId="{D8721AAB-F4AD-4CA6-8DC6-25E8593C3D24}" sibTransId="{D05B09C3-97E2-47B4-AA15-A28504DE93DA}"/>
    <dgm:cxn modelId="{2C2F02B3-FA6B-3046-A74F-CB1CE2A6AECB}" type="presOf" srcId="{7CF40AD8-5DAF-4AA6-8012-2D876F5DBAF9}" destId="{CE952165-F24F-48FF-95D3-5CA6979E65AE}" srcOrd="0" destOrd="0" presId="urn:microsoft.com/office/officeart/2005/8/layout/hierarchy3"/>
    <dgm:cxn modelId="{451CEDD1-B244-2046-84CD-184EC87CBDC1}" type="presOf" srcId="{F7AB4B41-C598-4A22-A0CF-AE81FAB2A46D}" destId="{DCB468C1-1412-423D-ADDC-B1C230A3A003}" srcOrd="0" destOrd="0" presId="urn:microsoft.com/office/officeart/2005/8/layout/hierarchy3"/>
    <dgm:cxn modelId="{D122B7D4-45BD-8F40-8B6C-75527AF3DE1E}" type="presOf" srcId="{300D3057-B945-470A-B7EB-CF2011FA1C2F}" destId="{F877D1DC-7702-4813-A776-19542D5030F0}" srcOrd="1" destOrd="0" presId="urn:microsoft.com/office/officeart/2005/8/layout/hierarchy3"/>
    <dgm:cxn modelId="{02CA06DF-B751-B441-AC0B-89B24DA74C4A}" type="presOf" srcId="{95FC4255-A471-42C2-B284-C983C2E99FFA}" destId="{8642984B-22F5-4F9A-ACDA-98B579AD2E59}" srcOrd="0" destOrd="0" presId="urn:microsoft.com/office/officeart/2005/8/layout/hierarchy3"/>
    <dgm:cxn modelId="{39B461E2-C3F5-0E44-9EBA-02F11272FADE}" type="presOf" srcId="{DDBD3BE0-2843-4419-98A7-B0D88AF92069}" destId="{C470C14B-E860-4B64-8282-BFF05E975430}" srcOrd="0" destOrd="0" presId="urn:microsoft.com/office/officeart/2005/8/layout/hierarchy3"/>
    <dgm:cxn modelId="{56F761E2-F05B-A541-B067-DA978E3B1D8F}" type="presOf" srcId="{FF1D6821-B2E2-4813-A5CA-F035C60CF14A}" destId="{381ED2B5-41E7-4BD1-A5FB-2FFA977BC59A}" srcOrd="0" destOrd="0" presId="urn:microsoft.com/office/officeart/2005/8/layout/hierarchy3"/>
    <dgm:cxn modelId="{D03CA8F4-1DCD-4F41-B80E-16AEC26EE545}" type="presOf" srcId="{239E98C3-E30A-48DA-B97F-69EDD719CEA4}" destId="{E61F452D-7E8F-4FA2-B40C-919BE9BE8C1F}" srcOrd="0" destOrd="0" presId="urn:microsoft.com/office/officeart/2005/8/layout/hierarchy3"/>
    <dgm:cxn modelId="{C066D7FA-D75A-8E4A-90F7-E667E13DADCE}" type="presParOf" srcId="{F0379B14-C5E4-4B36-A8F4-58BFC9B7259D}" destId="{55898DE9-23A3-4461-A1AA-0FBD07E542D2}" srcOrd="0" destOrd="0" presId="urn:microsoft.com/office/officeart/2005/8/layout/hierarchy3"/>
    <dgm:cxn modelId="{3226D1D5-FC51-684E-BB4C-C65DCE1A147E}" type="presParOf" srcId="{55898DE9-23A3-4461-A1AA-0FBD07E542D2}" destId="{B005E8C6-B108-41B6-A441-07072ADCAF2F}" srcOrd="0" destOrd="0" presId="urn:microsoft.com/office/officeart/2005/8/layout/hierarchy3"/>
    <dgm:cxn modelId="{2C04109C-00AE-414B-82DE-98C4E84DA3BA}" type="presParOf" srcId="{B005E8C6-B108-41B6-A441-07072ADCAF2F}" destId="{381ED2B5-41E7-4BD1-A5FB-2FFA977BC59A}" srcOrd="0" destOrd="0" presId="urn:microsoft.com/office/officeart/2005/8/layout/hierarchy3"/>
    <dgm:cxn modelId="{87EAD61F-2615-4449-B651-E0802D9CB5D7}" type="presParOf" srcId="{B005E8C6-B108-41B6-A441-07072ADCAF2F}" destId="{7C04EAB0-ADC9-4AE5-9EAA-0B984B647020}" srcOrd="1" destOrd="0" presId="urn:microsoft.com/office/officeart/2005/8/layout/hierarchy3"/>
    <dgm:cxn modelId="{43D7FF5E-D00E-1F4E-89B6-1F18A684BD40}" type="presParOf" srcId="{55898DE9-23A3-4461-A1AA-0FBD07E542D2}" destId="{FB2DB0A8-45F8-4CEE-8503-F6E9EBC5CB0E}" srcOrd="1" destOrd="0" presId="urn:microsoft.com/office/officeart/2005/8/layout/hierarchy3"/>
    <dgm:cxn modelId="{0A8945AE-3E06-AF41-936B-6D705C3477AC}" type="presParOf" srcId="{F0379B14-C5E4-4B36-A8F4-58BFC9B7259D}" destId="{CFB2321F-6284-46D3-A86C-0403EFACAB45}" srcOrd="1" destOrd="0" presId="urn:microsoft.com/office/officeart/2005/8/layout/hierarchy3"/>
    <dgm:cxn modelId="{C77699A2-3DFE-C649-8CA4-24E662EBBBA6}" type="presParOf" srcId="{CFB2321F-6284-46D3-A86C-0403EFACAB45}" destId="{A1E2B8C0-1BDA-4B45-8498-BDE3FD016498}" srcOrd="0" destOrd="0" presId="urn:microsoft.com/office/officeart/2005/8/layout/hierarchy3"/>
    <dgm:cxn modelId="{A16BDD03-82D8-5A4C-BB93-40C5FF6B1041}" type="presParOf" srcId="{A1E2B8C0-1BDA-4B45-8498-BDE3FD016498}" destId="{9B40F4C4-E643-4F1A-9DB6-808905E7DBE4}" srcOrd="0" destOrd="0" presId="urn:microsoft.com/office/officeart/2005/8/layout/hierarchy3"/>
    <dgm:cxn modelId="{ACB00EF9-8169-814E-B15F-F59682D5532C}" type="presParOf" srcId="{A1E2B8C0-1BDA-4B45-8498-BDE3FD016498}" destId="{F877D1DC-7702-4813-A776-19542D5030F0}" srcOrd="1" destOrd="0" presId="urn:microsoft.com/office/officeart/2005/8/layout/hierarchy3"/>
    <dgm:cxn modelId="{1DBEEBF7-101D-4547-9CDD-7BFBC55E8E56}" type="presParOf" srcId="{CFB2321F-6284-46D3-A86C-0403EFACAB45}" destId="{736317B4-A099-4142-A495-C53B3D997101}" srcOrd="1" destOrd="0" presId="urn:microsoft.com/office/officeart/2005/8/layout/hierarchy3"/>
    <dgm:cxn modelId="{2AB28E82-D3A0-484C-9842-F9E8D3CF5506}" type="presParOf" srcId="{736317B4-A099-4142-A495-C53B3D997101}" destId="{15D67CEE-D2AB-4955-8C3C-771FF16CD4B0}" srcOrd="0" destOrd="0" presId="urn:microsoft.com/office/officeart/2005/8/layout/hierarchy3"/>
    <dgm:cxn modelId="{3C96FA8D-32C1-F949-9E9D-D1D938F2AD13}" type="presParOf" srcId="{736317B4-A099-4142-A495-C53B3D997101}" destId="{8642984B-22F5-4F9A-ACDA-98B579AD2E59}" srcOrd="1" destOrd="0" presId="urn:microsoft.com/office/officeart/2005/8/layout/hierarchy3"/>
    <dgm:cxn modelId="{BC1BA311-3115-3048-AC9A-53ED682E637B}" type="presParOf" srcId="{736317B4-A099-4142-A495-C53B3D997101}" destId="{E61F452D-7E8F-4FA2-B40C-919BE9BE8C1F}" srcOrd="2" destOrd="0" presId="urn:microsoft.com/office/officeart/2005/8/layout/hierarchy3"/>
    <dgm:cxn modelId="{3E6493F4-2DB9-A345-97B4-2121FF373281}" type="presParOf" srcId="{736317B4-A099-4142-A495-C53B3D997101}" destId="{74FE5E8F-1345-4AA7-8F34-BB3F81198BFE}" srcOrd="3" destOrd="0" presId="urn:microsoft.com/office/officeart/2005/8/layout/hierarchy3"/>
    <dgm:cxn modelId="{DE02C3F9-B9A5-EB41-87AC-303DE8C9A060}" type="presParOf" srcId="{736317B4-A099-4142-A495-C53B3D997101}" destId="{CE952165-F24F-48FF-95D3-5CA6979E65AE}" srcOrd="4" destOrd="0" presId="urn:microsoft.com/office/officeart/2005/8/layout/hierarchy3"/>
    <dgm:cxn modelId="{562B97A8-EEDB-B343-B8C7-CB92A1189777}" type="presParOf" srcId="{736317B4-A099-4142-A495-C53B3D997101}" destId="{0047D111-097F-497E-A56B-0B5D123D28F0}" srcOrd="5" destOrd="0" presId="urn:microsoft.com/office/officeart/2005/8/layout/hierarchy3"/>
    <dgm:cxn modelId="{54C50829-01BC-0948-A3C9-24B1C74D2FFD}" type="presParOf" srcId="{736317B4-A099-4142-A495-C53B3D997101}" destId="{B400C5B2-FF31-498F-A662-4BEFE3B68AEE}" srcOrd="6" destOrd="0" presId="urn:microsoft.com/office/officeart/2005/8/layout/hierarchy3"/>
    <dgm:cxn modelId="{B5A8522B-56AB-1F45-9762-403067730885}" type="presParOf" srcId="{736317B4-A099-4142-A495-C53B3D997101}" destId="{8E264A8D-1075-499C-A897-1EF2C12B0D24}" srcOrd="7" destOrd="0" presId="urn:microsoft.com/office/officeart/2005/8/layout/hierarchy3"/>
    <dgm:cxn modelId="{F11537C0-2EC4-7A41-AE28-114A1FE02A32}" type="presParOf" srcId="{736317B4-A099-4142-A495-C53B3D997101}" destId="{DCB468C1-1412-423D-ADDC-B1C230A3A003}" srcOrd="8" destOrd="0" presId="urn:microsoft.com/office/officeart/2005/8/layout/hierarchy3"/>
    <dgm:cxn modelId="{9462D90B-567B-9D45-9E63-3A2A746EA14D}" type="presParOf" srcId="{736317B4-A099-4142-A495-C53B3D997101}" destId="{02E4147E-EF9C-491F-87AE-F0FDC0F02B21}" srcOrd="9" destOrd="0" presId="urn:microsoft.com/office/officeart/2005/8/layout/hierarchy3"/>
    <dgm:cxn modelId="{A61859D2-47EC-BE49-9C86-3E71F0E4DDA1}" type="presParOf" srcId="{F0379B14-C5E4-4B36-A8F4-58BFC9B7259D}" destId="{17A543F3-EAE4-4EBC-8499-AC9F91E6B39A}" srcOrd="2" destOrd="0" presId="urn:microsoft.com/office/officeart/2005/8/layout/hierarchy3"/>
    <dgm:cxn modelId="{40F028FA-65E4-4241-90D7-D8C6AE5D2D93}" type="presParOf" srcId="{17A543F3-EAE4-4EBC-8499-AC9F91E6B39A}" destId="{295B7E07-8981-4FE9-B1AC-4E254B25A02C}" srcOrd="0" destOrd="0" presId="urn:microsoft.com/office/officeart/2005/8/layout/hierarchy3"/>
    <dgm:cxn modelId="{5AA99350-17C4-AF41-9E05-DBE058A7507E}" type="presParOf" srcId="{295B7E07-8981-4FE9-B1AC-4E254B25A02C}" destId="{C470C14B-E860-4B64-8282-BFF05E975430}" srcOrd="0" destOrd="0" presId="urn:microsoft.com/office/officeart/2005/8/layout/hierarchy3"/>
    <dgm:cxn modelId="{FC9EC166-76C5-4445-BBCA-888538862967}" type="presParOf" srcId="{295B7E07-8981-4FE9-B1AC-4E254B25A02C}" destId="{5B778EBC-7C85-484B-80A0-E8AB494460A5}" srcOrd="1" destOrd="0" presId="urn:microsoft.com/office/officeart/2005/8/layout/hierarchy3"/>
    <dgm:cxn modelId="{F6C27D2E-C6E7-624C-9453-DC08211D4433}" type="presParOf" srcId="{17A543F3-EAE4-4EBC-8499-AC9F91E6B39A}" destId="{EB1C7A67-D3AF-46CC-A597-511AAEDEC062}" srcOrd="1" destOrd="0" presId="urn:microsoft.com/office/officeart/2005/8/layout/hierarchy3"/>
    <dgm:cxn modelId="{A2762681-84D7-D144-B323-CE20CDC89EB6}" type="presParOf" srcId="{EB1C7A67-D3AF-46CC-A597-511AAEDEC062}" destId="{53614AF3-A1C3-4355-BC4C-C0830365E4EE}" srcOrd="0" destOrd="0" presId="urn:microsoft.com/office/officeart/2005/8/layout/hierarchy3"/>
    <dgm:cxn modelId="{DD12F970-138F-AD40-AC1B-E8F723FF43B9}" type="presParOf" srcId="{EB1C7A67-D3AF-46CC-A597-511AAEDEC062}" destId="{87771919-B372-451E-A9C7-EC50DC139697}" srcOrd="1" destOrd="0" presId="urn:microsoft.com/office/officeart/2005/8/layout/hierarchy3"/>
    <dgm:cxn modelId="{C4F0B810-678B-6D43-B380-C89C31C38031}" type="presParOf" srcId="{EB1C7A67-D3AF-46CC-A597-511AAEDEC062}" destId="{301D0535-D5A7-4088-8AD5-878A13562441}" srcOrd="2" destOrd="0" presId="urn:microsoft.com/office/officeart/2005/8/layout/hierarchy3"/>
    <dgm:cxn modelId="{5EA33149-A5DB-7146-98EE-2739C3A2D5A8}" type="presParOf" srcId="{EB1C7A67-D3AF-46CC-A597-511AAEDEC062}" destId="{A051E474-0E44-4459-A10C-1CE9D39CA724}" srcOrd="3" destOrd="0" presId="urn:microsoft.com/office/officeart/2005/8/layout/hierarchy3"/>
    <dgm:cxn modelId="{5A9E4FC8-8512-FE47-8696-C1F08DF004C4}" type="presParOf" srcId="{EB1C7A67-D3AF-46CC-A597-511AAEDEC062}" destId="{E9C1BD0F-0CF7-4162-BA8D-17AF2BC8C22B}" srcOrd="4" destOrd="0" presId="urn:microsoft.com/office/officeart/2005/8/layout/hierarchy3"/>
    <dgm:cxn modelId="{66A1940E-462F-9E49-8552-D61D9F14D16B}" type="presParOf" srcId="{EB1C7A67-D3AF-46CC-A597-511AAEDEC062}" destId="{CE04F807-9350-4DBF-8013-D25821710109}" srcOrd="5" destOrd="0" presId="urn:microsoft.com/office/officeart/2005/8/layout/hierarchy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4FAF35-56AB-4C08-A7F2-60D308F5DD1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55453104-B08A-4BC8-BA28-1268E97BD78F}">
      <dgm:prSet phldrT="[Text]" custT="1"/>
      <dgm:spPr>
        <a:solidFill>
          <a:srgbClr val="CCFFCC"/>
        </a:solidFill>
        <a:ln>
          <a:solidFill>
            <a:srgbClr val="5B9BD5"/>
          </a:solidFill>
        </a:ln>
      </dgm:spPr>
      <dgm:t>
        <a:bodyPr/>
        <a:lstStyle/>
        <a:p>
          <a:r>
            <a:rPr lang="en-US" sz="2400" dirty="0" err="1">
              <a:solidFill>
                <a:schemeClr val="tx1"/>
              </a:solidFill>
            </a:rPr>
            <a:t>Pertanggungjawaban</a:t>
          </a:r>
          <a:r>
            <a:rPr lang="en-US" sz="2400" dirty="0">
              <a:solidFill>
                <a:schemeClr val="tx1"/>
              </a:solidFill>
            </a:rPr>
            <a:t> </a:t>
          </a:r>
          <a:r>
            <a:rPr lang="en-US" sz="2400" dirty="0" err="1">
              <a:solidFill>
                <a:schemeClr val="tx1"/>
              </a:solidFill>
            </a:rPr>
            <a:t>Uang</a:t>
          </a:r>
          <a:r>
            <a:rPr lang="en-US" sz="2400" dirty="0">
              <a:solidFill>
                <a:schemeClr val="tx1"/>
              </a:solidFill>
            </a:rPr>
            <a:t> </a:t>
          </a:r>
          <a:r>
            <a:rPr lang="en-US" sz="2400" dirty="0" err="1">
              <a:solidFill>
                <a:schemeClr val="tx1"/>
              </a:solidFill>
            </a:rPr>
            <a:t>Persediaan</a:t>
          </a:r>
          <a:endParaRPr lang="en-US" sz="2400" dirty="0">
            <a:solidFill>
              <a:schemeClr val="tx1"/>
            </a:solidFill>
          </a:endParaRPr>
        </a:p>
      </dgm:t>
    </dgm:pt>
    <dgm:pt modelId="{B4C55A0D-249C-4CE8-A7C8-5F72F7D219AC}" cxnId="{01C2BC03-7A3C-4FF0-A6A5-5F816492169E}" type="parTrans">
      <dgm:prSet/>
      <dgm:spPr/>
      <dgm:t>
        <a:bodyPr/>
        <a:lstStyle/>
        <a:p>
          <a:endParaRPr lang="en-US">
            <a:solidFill>
              <a:schemeClr val="tx1"/>
            </a:solidFill>
          </a:endParaRPr>
        </a:p>
      </dgm:t>
    </dgm:pt>
    <dgm:pt modelId="{3F1066DF-E935-447B-830E-D494B2025745}" cxnId="{01C2BC03-7A3C-4FF0-A6A5-5F816492169E}" type="sibTrans">
      <dgm:prSet/>
      <dgm:spPr/>
      <dgm:t>
        <a:bodyPr/>
        <a:lstStyle/>
        <a:p>
          <a:endParaRPr lang="en-US">
            <a:solidFill>
              <a:schemeClr val="tx1"/>
            </a:solidFill>
          </a:endParaRPr>
        </a:p>
      </dgm:t>
    </dgm:pt>
    <dgm:pt modelId="{0E3FBB03-793E-4472-ACAC-C7D6EE58E2EE}">
      <dgm:prSet phldrT="[Text]" custT="1"/>
      <dgm:spPr/>
      <dgm:t>
        <a:bodyPr/>
        <a:lstStyle/>
        <a:p>
          <a:r>
            <a:rPr lang="en-US" sz="2400" dirty="0" err="1">
              <a:solidFill>
                <a:srgbClr val="000000"/>
              </a:solidFill>
            </a:rPr>
            <a:t>Disampaikan</a:t>
          </a:r>
          <a:r>
            <a:rPr lang="en-US" sz="2400" dirty="0">
              <a:solidFill>
                <a:srgbClr val="000000"/>
              </a:solidFill>
            </a:rPr>
            <a:t> </a:t>
          </a:r>
          <a:r>
            <a:rPr lang="en-US" sz="2400" dirty="0" err="1">
              <a:solidFill>
                <a:srgbClr val="000000"/>
              </a:solidFill>
            </a:rPr>
            <a:t>kepada</a:t>
          </a:r>
          <a:r>
            <a:rPr lang="en-US" sz="2400" dirty="0">
              <a:solidFill>
                <a:srgbClr val="000000"/>
              </a:solidFill>
            </a:rPr>
            <a:t> </a:t>
          </a:r>
          <a:r>
            <a:rPr lang="en-US" sz="2400" dirty="0" err="1">
              <a:solidFill>
                <a:srgbClr val="000000"/>
              </a:solidFill>
            </a:rPr>
            <a:t>Penggunaa</a:t>
          </a:r>
          <a:r>
            <a:rPr lang="en-US" sz="2400" dirty="0">
              <a:solidFill>
                <a:srgbClr val="000000"/>
              </a:solidFill>
            </a:rPr>
            <a:t> </a:t>
          </a:r>
          <a:r>
            <a:rPr lang="en-US" sz="2400" dirty="0" err="1">
              <a:solidFill>
                <a:srgbClr val="000000"/>
              </a:solidFill>
            </a:rPr>
            <a:t>Anggaran</a:t>
          </a:r>
          <a:endParaRPr lang="en-US" sz="2400" dirty="0">
            <a:solidFill>
              <a:srgbClr val="000000"/>
            </a:solidFill>
          </a:endParaRPr>
        </a:p>
      </dgm:t>
    </dgm:pt>
    <dgm:pt modelId="{47D65664-6109-48AE-BAE6-D08460074423}" cxnId="{1590A788-9B27-4F2B-AC66-4C9231546F65}" type="parTrans">
      <dgm:prSet/>
      <dgm:spPr/>
      <dgm:t>
        <a:bodyPr/>
        <a:lstStyle/>
        <a:p>
          <a:endParaRPr lang="en-US">
            <a:solidFill>
              <a:schemeClr val="tx1"/>
            </a:solidFill>
          </a:endParaRPr>
        </a:p>
      </dgm:t>
    </dgm:pt>
    <dgm:pt modelId="{30B81900-27B0-4EE4-8BEF-1A700EF667AA}" cxnId="{1590A788-9B27-4F2B-AC66-4C9231546F65}" type="sibTrans">
      <dgm:prSet/>
      <dgm:spPr/>
      <dgm:t>
        <a:bodyPr/>
        <a:lstStyle/>
        <a:p>
          <a:endParaRPr lang="en-US">
            <a:solidFill>
              <a:schemeClr val="tx1"/>
            </a:solidFill>
          </a:endParaRPr>
        </a:p>
      </dgm:t>
    </dgm:pt>
    <dgm:pt modelId="{25F30B3D-CF3A-4BBE-AAD3-E3FACC423F1F}">
      <dgm:prSet phldrT="[Text]" custT="1"/>
      <dgm:spPr/>
      <dgm:t>
        <a:bodyPr/>
        <a:lstStyle/>
        <a:p>
          <a:r>
            <a:rPr lang="en-US" sz="2400" dirty="0" err="1">
              <a:solidFill>
                <a:srgbClr val="000000"/>
              </a:solidFill>
            </a:rPr>
            <a:t>Pada</a:t>
          </a:r>
          <a:r>
            <a:rPr lang="en-US" sz="2400" dirty="0">
              <a:solidFill>
                <a:srgbClr val="000000"/>
              </a:solidFill>
            </a:rPr>
            <a:t> </a:t>
          </a:r>
          <a:r>
            <a:rPr lang="en-US" sz="2400" dirty="0" err="1">
              <a:solidFill>
                <a:srgbClr val="000000"/>
              </a:solidFill>
            </a:rPr>
            <a:t>saat</a:t>
          </a:r>
          <a:r>
            <a:rPr lang="en-US" sz="2400" dirty="0">
              <a:solidFill>
                <a:srgbClr val="000000"/>
              </a:solidFill>
            </a:rPr>
            <a:t> </a:t>
          </a:r>
          <a:r>
            <a:rPr lang="en-US" sz="2400" dirty="0" err="1">
              <a:solidFill>
                <a:srgbClr val="000000"/>
              </a:solidFill>
            </a:rPr>
            <a:t>Pengajuan</a:t>
          </a:r>
          <a:r>
            <a:rPr lang="en-US" sz="2400" dirty="0">
              <a:solidFill>
                <a:srgbClr val="000000"/>
              </a:solidFill>
            </a:rPr>
            <a:t> GU</a:t>
          </a:r>
        </a:p>
      </dgm:t>
    </dgm:pt>
    <dgm:pt modelId="{22CE913E-F819-4BF1-9C65-F75034E49F13}" cxnId="{9058860B-A31D-4355-AD08-9D464C4649A1}" type="parTrans">
      <dgm:prSet/>
      <dgm:spPr/>
      <dgm:t>
        <a:bodyPr/>
        <a:lstStyle/>
        <a:p>
          <a:endParaRPr lang="en-US">
            <a:solidFill>
              <a:schemeClr val="tx1"/>
            </a:solidFill>
          </a:endParaRPr>
        </a:p>
      </dgm:t>
    </dgm:pt>
    <dgm:pt modelId="{39D6C711-C441-4DE7-A552-B9C643E889DC}" cxnId="{9058860B-A31D-4355-AD08-9D464C4649A1}" type="sibTrans">
      <dgm:prSet/>
      <dgm:spPr/>
      <dgm:t>
        <a:bodyPr/>
        <a:lstStyle/>
        <a:p>
          <a:endParaRPr lang="en-US">
            <a:solidFill>
              <a:schemeClr val="tx1"/>
            </a:solidFill>
          </a:endParaRPr>
        </a:p>
      </dgm:t>
    </dgm:pt>
    <dgm:pt modelId="{AC9D53AA-1454-4299-B6FA-C6638B2089D3}">
      <dgm:prSet phldrT="[Text]" custT="1"/>
      <dgm:spPr/>
      <dgm:t>
        <a:bodyPr/>
        <a:lstStyle/>
        <a:p>
          <a:r>
            <a:rPr lang="en-US" sz="2400" dirty="0" err="1">
              <a:solidFill>
                <a:srgbClr val="000000"/>
              </a:solidFill>
            </a:rPr>
            <a:t>Pada</a:t>
          </a:r>
          <a:r>
            <a:rPr lang="en-US" sz="2400" dirty="0">
              <a:solidFill>
                <a:srgbClr val="000000"/>
              </a:solidFill>
            </a:rPr>
            <a:t> </a:t>
          </a:r>
          <a:r>
            <a:rPr lang="en-US" sz="2400" dirty="0" err="1">
              <a:solidFill>
                <a:srgbClr val="000000"/>
              </a:solidFill>
            </a:rPr>
            <a:t>saat</a:t>
          </a:r>
          <a:r>
            <a:rPr lang="en-US" sz="2400" dirty="0">
              <a:solidFill>
                <a:srgbClr val="000000"/>
              </a:solidFill>
            </a:rPr>
            <a:t> </a:t>
          </a:r>
          <a:r>
            <a:rPr lang="en-US" sz="2400" dirty="0" err="1">
              <a:solidFill>
                <a:srgbClr val="000000"/>
              </a:solidFill>
            </a:rPr>
            <a:t>Laporan</a:t>
          </a:r>
          <a:r>
            <a:rPr lang="en-US" sz="2400" dirty="0">
              <a:solidFill>
                <a:srgbClr val="000000"/>
              </a:solidFill>
            </a:rPr>
            <a:t> </a:t>
          </a:r>
          <a:r>
            <a:rPr lang="en-US" sz="2400" dirty="0" err="1">
              <a:solidFill>
                <a:srgbClr val="000000"/>
              </a:solidFill>
            </a:rPr>
            <a:t>Penggunaan</a:t>
          </a:r>
          <a:r>
            <a:rPr lang="en-US" sz="2400" dirty="0">
              <a:solidFill>
                <a:srgbClr val="000000"/>
              </a:solidFill>
            </a:rPr>
            <a:t> TU</a:t>
          </a:r>
        </a:p>
      </dgm:t>
    </dgm:pt>
    <dgm:pt modelId="{79E101FB-69DB-4DE8-8CEE-1546B1F84D77}">
      <dgm:prSet phldrT="[Text]" custT="1"/>
      <dgm:spPr/>
      <dgm:t>
        <a:bodyPr/>
        <a:lstStyle/>
        <a:p>
          <a:r>
            <a:rPr lang="en-US" sz="2400" dirty="0" err="1">
              <a:solidFill>
                <a:srgbClr val="000000"/>
              </a:solidFill>
            </a:rPr>
            <a:t>Disampaikan</a:t>
          </a:r>
          <a:r>
            <a:rPr lang="en-US" sz="2400" dirty="0">
              <a:solidFill>
                <a:srgbClr val="000000"/>
              </a:solidFill>
            </a:rPr>
            <a:t> </a:t>
          </a:r>
          <a:r>
            <a:rPr lang="en-US" sz="2400" dirty="0" err="1">
              <a:solidFill>
                <a:srgbClr val="000000"/>
              </a:solidFill>
            </a:rPr>
            <a:t>kepada</a:t>
          </a:r>
          <a:r>
            <a:rPr lang="en-US" sz="2400" dirty="0">
              <a:solidFill>
                <a:srgbClr val="000000"/>
              </a:solidFill>
            </a:rPr>
            <a:t> </a:t>
          </a:r>
          <a:r>
            <a:rPr lang="en-US" sz="2400" dirty="0" err="1">
              <a:solidFill>
                <a:srgbClr val="000000"/>
              </a:solidFill>
            </a:rPr>
            <a:t>Pengguna</a:t>
          </a:r>
          <a:r>
            <a:rPr lang="en-US" sz="2400" dirty="0">
              <a:solidFill>
                <a:srgbClr val="000000"/>
              </a:solidFill>
            </a:rPr>
            <a:t> </a:t>
          </a:r>
          <a:r>
            <a:rPr lang="en-US" sz="2400" dirty="0" err="1">
              <a:solidFill>
                <a:srgbClr val="000000"/>
              </a:solidFill>
            </a:rPr>
            <a:t>Anggara</a:t>
          </a:r>
          <a:endParaRPr lang="en-US" sz="2400" dirty="0">
            <a:solidFill>
              <a:srgbClr val="000000"/>
            </a:solidFill>
          </a:endParaRPr>
        </a:p>
      </dgm:t>
    </dgm:pt>
    <dgm:pt modelId="{7B30494F-E224-4395-BD41-B776334D4154}">
      <dgm:prSet phldrT="[Text]" custT="1"/>
      <dgm:spPr>
        <a:solidFill>
          <a:srgbClr val="CCFFCC"/>
        </a:solidFill>
        <a:ln>
          <a:solidFill>
            <a:srgbClr val="5B9BD5"/>
          </a:solidFill>
        </a:ln>
      </dgm:spPr>
      <dgm:t>
        <a:bodyPr/>
        <a:lstStyle/>
        <a:p>
          <a:r>
            <a:rPr lang="en-US" sz="2400" dirty="0" err="1">
              <a:solidFill>
                <a:schemeClr val="tx1"/>
              </a:solidFill>
            </a:rPr>
            <a:t>Pertanggungjawaban</a:t>
          </a:r>
          <a:r>
            <a:rPr lang="en-US" sz="2400" dirty="0">
              <a:solidFill>
                <a:schemeClr val="tx1"/>
              </a:solidFill>
            </a:rPr>
            <a:t> </a:t>
          </a:r>
          <a:r>
            <a:rPr lang="en-US" sz="2400" dirty="0" err="1">
              <a:solidFill>
                <a:schemeClr val="tx1"/>
              </a:solidFill>
            </a:rPr>
            <a:t>Tambahan</a:t>
          </a:r>
          <a:r>
            <a:rPr lang="en-US" sz="2400" dirty="0">
              <a:solidFill>
                <a:schemeClr val="tx1"/>
              </a:solidFill>
            </a:rPr>
            <a:t> </a:t>
          </a:r>
          <a:r>
            <a:rPr lang="en-US" sz="2400" dirty="0" err="1">
              <a:solidFill>
                <a:schemeClr val="tx1"/>
              </a:solidFill>
            </a:rPr>
            <a:t>Uang</a:t>
          </a:r>
          <a:r>
            <a:rPr lang="en-US" sz="2400" dirty="0">
              <a:solidFill>
                <a:schemeClr val="tx1"/>
              </a:solidFill>
            </a:rPr>
            <a:t> </a:t>
          </a:r>
          <a:r>
            <a:rPr lang="en-US" sz="2400" dirty="0" err="1">
              <a:solidFill>
                <a:schemeClr val="tx1"/>
              </a:solidFill>
            </a:rPr>
            <a:t>Persediaan</a:t>
          </a:r>
          <a:r>
            <a:rPr lang="en-US" sz="2400" dirty="0">
              <a:solidFill>
                <a:schemeClr val="tx1"/>
              </a:solidFill>
            </a:rPr>
            <a:t> </a:t>
          </a:r>
        </a:p>
      </dgm:t>
    </dgm:pt>
    <dgm:pt modelId="{8BE340D9-D5E7-4F33-8855-D7DB8DC2CABF}" cxnId="{4AF1942D-F4F0-4B39-87C1-960FEED6DB34}" type="sibTrans">
      <dgm:prSet/>
      <dgm:spPr/>
      <dgm:t>
        <a:bodyPr/>
        <a:lstStyle/>
        <a:p>
          <a:endParaRPr lang="en-US">
            <a:solidFill>
              <a:schemeClr val="tx1"/>
            </a:solidFill>
          </a:endParaRPr>
        </a:p>
      </dgm:t>
    </dgm:pt>
    <dgm:pt modelId="{D38503C0-1C97-4F36-B592-4D8BAB25A8DE}" cxnId="{4AF1942D-F4F0-4B39-87C1-960FEED6DB34}" type="parTrans">
      <dgm:prSet/>
      <dgm:spPr/>
      <dgm:t>
        <a:bodyPr/>
        <a:lstStyle/>
        <a:p>
          <a:endParaRPr lang="en-US">
            <a:solidFill>
              <a:schemeClr val="tx1"/>
            </a:solidFill>
          </a:endParaRPr>
        </a:p>
      </dgm:t>
    </dgm:pt>
    <dgm:pt modelId="{11AF6D7B-9024-44E2-832E-4043A6BDB6FC}" cxnId="{14716256-5072-47C0-A8EB-F18D27F13E8F}" type="sibTrans">
      <dgm:prSet/>
      <dgm:spPr/>
      <dgm:t>
        <a:bodyPr/>
        <a:lstStyle/>
        <a:p>
          <a:endParaRPr lang="en-US">
            <a:solidFill>
              <a:schemeClr val="tx1"/>
            </a:solidFill>
          </a:endParaRPr>
        </a:p>
      </dgm:t>
    </dgm:pt>
    <dgm:pt modelId="{064A4FC9-4D74-4139-9BF4-94832CBD3BFC}" cxnId="{14716256-5072-47C0-A8EB-F18D27F13E8F}" type="parTrans">
      <dgm:prSet/>
      <dgm:spPr/>
      <dgm:t>
        <a:bodyPr/>
        <a:lstStyle/>
        <a:p>
          <a:endParaRPr lang="en-US">
            <a:solidFill>
              <a:schemeClr val="tx1"/>
            </a:solidFill>
          </a:endParaRPr>
        </a:p>
      </dgm:t>
    </dgm:pt>
    <dgm:pt modelId="{2F698CAF-5656-4507-AEF4-6F09660BB866}" cxnId="{2AB6EBF0-5AAB-4366-8860-6EBFC2C8B914}" type="sibTrans">
      <dgm:prSet/>
      <dgm:spPr/>
      <dgm:t>
        <a:bodyPr/>
        <a:lstStyle/>
        <a:p>
          <a:endParaRPr lang="en-US">
            <a:solidFill>
              <a:schemeClr val="tx1"/>
            </a:solidFill>
          </a:endParaRPr>
        </a:p>
      </dgm:t>
    </dgm:pt>
    <dgm:pt modelId="{1F653D4B-3AC0-462D-B345-CCD686CB691C}" cxnId="{2AB6EBF0-5AAB-4366-8860-6EBFC2C8B914}" type="parTrans">
      <dgm:prSet/>
      <dgm:spPr/>
      <dgm:t>
        <a:bodyPr/>
        <a:lstStyle/>
        <a:p>
          <a:endParaRPr lang="en-US">
            <a:solidFill>
              <a:schemeClr val="tx1"/>
            </a:solidFill>
          </a:endParaRPr>
        </a:p>
      </dgm:t>
    </dgm:pt>
    <dgm:pt modelId="{A6DB3B4B-B8A5-4125-AFAE-54537B6667F9}" type="pres">
      <dgm:prSet presAssocID="{AC4FAF35-56AB-4C08-A7F2-60D308F5DD16}" presName="Name0" presStyleCnt="0">
        <dgm:presLayoutVars>
          <dgm:dir/>
          <dgm:animLvl val="lvl"/>
          <dgm:resizeHandles val="exact"/>
        </dgm:presLayoutVars>
      </dgm:prSet>
      <dgm:spPr/>
    </dgm:pt>
    <dgm:pt modelId="{552DE24F-0EC3-43EB-9003-3835FD5E3F3F}" type="pres">
      <dgm:prSet presAssocID="{55453104-B08A-4BC8-BA28-1268E97BD78F}" presName="linNode" presStyleCnt="0"/>
      <dgm:spPr/>
    </dgm:pt>
    <dgm:pt modelId="{49D82074-CD24-4F3E-B3F9-F23C16DA0D36}" type="pres">
      <dgm:prSet presAssocID="{55453104-B08A-4BC8-BA28-1268E97BD78F}" presName="parentText" presStyleLbl="node1" presStyleIdx="0" presStyleCnt="2" custScaleX="137466">
        <dgm:presLayoutVars>
          <dgm:chMax val="1"/>
          <dgm:bulletEnabled val="1"/>
        </dgm:presLayoutVars>
      </dgm:prSet>
      <dgm:spPr/>
    </dgm:pt>
    <dgm:pt modelId="{A8A0433F-172D-435E-8208-E2C109FFE55D}" type="pres">
      <dgm:prSet presAssocID="{55453104-B08A-4BC8-BA28-1268E97BD78F}" presName="descendantText" presStyleLbl="alignAccFollowNode1" presStyleIdx="0" presStyleCnt="2" custLinFactNeighborX="2948">
        <dgm:presLayoutVars>
          <dgm:bulletEnabled val="1"/>
        </dgm:presLayoutVars>
      </dgm:prSet>
      <dgm:spPr/>
    </dgm:pt>
    <dgm:pt modelId="{877EE7B5-9D24-4B49-B253-873E22A39D9D}" type="pres">
      <dgm:prSet presAssocID="{3F1066DF-E935-447B-830E-D494B2025745}" presName="sp" presStyleCnt="0"/>
      <dgm:spPr/>
    </dgm:pt>
    <dgm:pt modelId="{3ADA0AF3-CA56-4AAB-802E-3EFFE1BE1A51}" type="pres">
      <dgm:prSet presAssocID="{7B30494F-E224-4395-BD41-B776334D4154}" presName="linNode" presStyleCnt="0"/>
      <dgm:spPr/>
    </dgm:pt>
    <dgm:pt modelId="{0930BD20-3894-45F0-B4BE-CFB1AB0ECC3D}" type="pres">
      <dgm:prSet presAssocID="{7B30494F-E224-4395-BD41-B776334D4154}" presName="parentText" presStyleLbl="node1" presStyleIdx="1" presStyleCnt="2" custScaleX="137466">
        <dgm:presLayoutVars>
          <dgm:chMax val="1"/>
          <dgm:bulletEnabled val="1"/>
        </dgm:presLayoutVars>
      </dgm:prSet>
      <dgm:spPr/>
    </dgm:pt>
    <dgm:pt modelId="{A41BD624-1691-4412-91A8-1B336CE2EBFA}" type="pres">
      <dgm:prSet presAssocID="{7B30494F-E224-4395-BD41-B776334D4154}" presName="descendantText" presStyleLbl="alignAccFollowNode1" presStyleIdx="1" presStyleCnt="2">
        <dgm:presLayoutVars>
          <dgm:bulletEnabled val="1"/>
        </dgm:presLayoutVars>
      </dgm:prSet>
      <dgm:spPr/>
    </dgm:pt>
  </dgm:ptLst>
  <dgm:cxnLst>
    <dgm:cxn modelId="{01C2BC03-7A3C-4FF0-A6A5-5F816492169E}" srcId="{AC4FAF35-56AB-4C08-A7F2-60D308F5DD16}" destId="{55453104-B08A-4BC8-BA28-1268E97BD78F}" srcOrd="0" destOrd="0" parTransId="{B4C55A0D-249C-4CE8-A7C8-5F72F7D219AC}" sibTransId="{3F1066DF-E935-447B-830E-D494B2025745}"/>
    <dgm:cxn modelId="{9058860B-A31D-4355-AD08-9D464C4649A1}" srcId="{55453104-B08A-4BC8-BA28-1268E97BD78F}" destId="{25F30B3D-CF3A-4BBE-AAD3-E3FACC423F1F}" srcOrd="1" destOrd="0" parTransId="{22CE913E-F819-4BF1-9C65-F75034E49F13}" sibTransId="{39D6C711-C441-4DE7-A552-B9C643E889DC}"/>
    <dgm:cxn modelId="{4AF1942D-F4F0-4B39-87C1-960FEED6DB34}" srcId="{AC4FAF35-56AB-4C08-A7F2-60D308F5DD16}" destId="{7B30494F-E224-4395-BD41-B776334D4154}" srcOrd="1" destOrd="0" parTransId="{D38503C0-1C97-4F36-B592-4D8BAB25A8DE}" sibTransId="{8BE340D9-D5E7-4F33-8855-D7DB8DC2CABF}"/>
    <dgm:cxn modelId="{E112CE4B-7E8B-9441-AB65-7C5B1B33E483}" type="presOf" srcId="{55453104-B08A-4BC8-BA28-1268E97BD78F}" destId="{49D82074-CD24-4F3E-B3F9-F23C16DA0D36}" srcOrd="0" destOrd="0" presId="urn:microsoft.com/office/officeart/2005/8/layout/vList5"/>
    <dgm:cxn modelId="{14716256-5072-47C0-A8EB-F18D27F13E8F}" srcId="{7B30494F-E224-4395-BD41-B776334D4154}" destId="{AC9D53AA-1454-4299-B6FA-C6638B2089D3}" srcOrd="1" destOrd="0" parTransId="{064A4FC9-4D74-4139-9BF4-94832CBD3BFC}" sibTransId="{11AF6D7B-9024-44E2-832E-4043A6BDB6FC}"/>
    <dgm:cxn modelId="{BCC0D156-20EA-734B-A5CA-285F5877A0B0}" type="presOf" srcId="{79E101FB-69DB-4DE8-8CEE-1546B1F84D77}" destId="{A41BD624-1691-4412-91A8-1B336CE2EBFA}" srcOrd="0" destOrd="0" presId="urn:microsoft.com/office/officeart/2005/8/layout/vList5"/>
    <dgm:cxn modelId="{1590A788-9B27-4F2B-AC66-4C9231546F65}" srcId="{55453104-B08A-4BC8-BA28-1268E97BD78F}" destId="{0E3FBB03-793E-4472-ACAC-C7D6EE58E2EE}" srcOrd="0" destOrd="0" parTransId="{47D65664-6109-48AE-BAE6-D08460074423}" sibTransId="{30B81900-27B0-4EE4-8BEF-1A700EF667AA}"/>
    <dgm:cxn modelId="{405B9C97-F4D3-9D43-A4BD-97D10214C045}" type="presOf" srcId="{AC4FAF35-56AB-4C08-A7F2-60D308F5DD16}" destId="{A6DB3B4B-B8A5-4125-AFAE-54537B6667F9}" srcOrd="0" destOrd="0" presId="urn:microsoft.com/office/officeart/2005/8/layout/vList5"/>
    <dgm:cxn modelId="{506110AF-1573-4E4F-BDEE-B43895F6953F}" type="presOf" srcId="{AC9D53AA-1454-4299-B6FA-C6638B2089D3}" destId="{A41BD624-1691-4412-91A8-1B336CE2EBFA}" srcOrd="0" destOrd="1" presId="urn:microsoft.com/office/officeart/2005/8/layout/vList5"/>
    <dgm:cxn modelId="{26627AB4-84B9-824D-AB54-3BF49D690802}" type="presOf" srcId="{7B30494F-E224-4395-BD41-B776334D4154}" destId="{0930BD20-3894-45F0-B4BE-CFB1AB0ECC3D}" srcOrd="0" destOrd="0" presId="urn:microsoft.com/office/officeart/2005/8/layout/vList5"/>
    <dgm:cxn modelId="{0E92C6DC-029E-F845-B4EE-42F687E1CEB6}" type="presOf" srcId="{0E3FBB03-793E-4472-ACAC-C7D6EE58E2EE}" destId="{A8A0433F-172D-435E-8208-E2C109FFE55D}" srcOrd="0" destOrd="0" presId="urn:microsoft.com/office/officeart/2005/8/layout/vList5"/>
    <dgm:cxn modelId="{4EE5C7E5-D85B-2F44-BD96-C5ABFAE1510F}" type="presOf" srcId="{25F30B3D-CF3A-4BBE-AAD3-E3FACC423F1F}" destId="{A8A0433F-172D-435E-8208-E2C109FFE55D}" srcOrd="0" destOrd="1" presId="urn:microsoft.com/office/officeart/2005/8/layout/vList5"/>
    <dgm:cxn modelId="{2AB6EBF0-5AAB-4366-8860-6EBFC2C8B914}" srcId="{7B30494F-E224-4395-BD41-B776334D4154}" destId="{79E101FB-69DB-4DE8-8CEE-1546B1F84D77}" srcOrd="0" destOrd="0" parTransId="{1F653D4B-3AC0-462D-B345-CCD686CB691C}" sibTransId="{2F698CAF-5656-4507-AEF4-6F09660BB866}"/>
    <dgm:cxn modelId="{EBC94707-D7F0-5F4B-9D68-080C093B1C29}" type="presParOf" srcId="{A6DB3B4B-B8A5-4125-AFAE-54537B6667F9}" destId="{552DE24F-0EC3-43EB-9003-3835FD5E3F3F}" srcOrd="0" destOrd="0" presId="urn:microsoft.com/office/officeart/2005/8/layout/vList5"/>
    <dgm:cxn modelId="{D567CE77-13FF-9041-B2CC-28C930F66A0A}" type="presParOf" srcId="{552DE24F-0EC3-43EB-9003-3835FD5E3F3F}" destId="{49D82074-CD24-4F3E-B3F9-F23C16DA0D36}" srcOrd="0" destOrd="0" presId="urn:microsoft.com/office/officeart/2005/8/layout/vList5"/>
    <dgm:cxn modelId="{2010342A-19A7-5E4C-9CAD-E099494F6647}" type="presParOf" srcId="{552DE24F-0EC3-43EB-9003-3835FD5E3F3F}" destId="{A8A0433F-172D-435E-8208-E2C109FFE55D}" srcOrd="1" destOrd="0" presId="urn:microsoft.com/office/officeart/2005/8/layout/vList5"/>
    <dgm:cxn modelId="{E040F847-CFE8-7F45-A6AB-AA6C7B0FD19E}" type="presParOf" srcId="{A6DB3B4B-B8A5-4125-AFAE-54537B6667F9}" destId="{877EE7B5-9D24-4B49-B253-873E22A39D9D}" srcOrd="1" destOrd="0" presId="urn:microsoft.com/office/officeart/2005/8/layout/vList5"/>
    <dgm:cxn modelId="{096C99E3-9057-1140-81BF-24961C53C947}" type="presParOf" srcId="{A6DB3B4B-B8A5-4125-AFAE-54537B6667F9}" destId="{3ADA0AF3-CA56-4AAB-802E-3EFFE1BE1A51}" srcOrd="2" destOrd="0" presId="urn:microsoft.com/office/officeart/2005/8/layout/vList5"/>
    <dgm:cxn modelId="{3DE5C57A-C875-1042-89A6-B74487C9B166}" type="presParOf" srcId="{3ADA0AF3-CA56-4AAB-802E-3EFFE1BE1A51}" destId="{0930BD20-3894-45F0-B4BE-CFB1AB0ECC3D}" srcOrd="0" destOrd="0" presId="urn:microsoft.com/office/officeart/2005/8/layout/vList5"/>
    <dgm:cxn modelId="{5206F929-777F-C54A-91D9-FC8C65552657}" type="presParOf" srcId="{3ADA0AF3-CA56-4AAB-802E-3EFFE1BE1A51}" destId="{A41BD624-1691-4412-91A8-1B336CE2EBFA}" srcOrd="1" destOrd="0" presId="urn:microsoft.com/office/officeart/2005/8/layout/vList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C4FAF35-56AB-4C08-A7F2-60D308F5DD1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2DB638CC-E381-4CE3-BA5A-BA4B55F6A74C}">
      <dgm:prSet phldrT="[Text]" custT="1"/>
      <dgm:spPr>
        <a:solidFill>
          <a:srgbClr val="CCFFCC"/>
        </a:solidFill>
        <a:ln>
          <a:solidFill>
            <a:srgbClr val="5B9BD5"/>
          </a:solidFill>
        </a:ln>
      </dgm:spPr>
      <dgm:t>
        <a:bodyPr/>
        <a:lstStyle/>
        <a:p>
          <a:r>
            <a:rPr lang="en-US" sz="2000" dirty="0" err="1">
              <a:solidFill>
                <a:schemeClr val="tx1"/>
              </a:solidFill>
            </a:rPr>
            <a:t>Pertanggungjawaban</a:t>
          </a:r>
          <a:r>
            <a:rPr lang="en-US" sz="2000" dirty="0">
              <a:solidFill>
                <a:schemeClr val="tx1"/>
              </a:solidFill>
            </a:rPr>
            <a:t> </a:t>
          </a:r>
          <a:r>
            <a:rPr lang="en-US" sz="2000" dirty="0" err="1">
              <a:solidFill>
                <a:schemeClr val="tx1"/>
              </a:solidFill>
            </a:rPr>
            <a:t>Administratif</a:t>
          </a:r>
          <a:endParaRPr lang="en-US" sz="2000" dirty="0">
            <a:solidFill>
              <a:schemeClr val="tx1"/>
            </a:solidFill>
          </a:endParaRPr>
        </a:p>
      </dgm:t>
    </dgm:pt>
    <dgm:pt modelId="{743ACCA1-F22E-424E-B9E0-FE6B19AE08B2}" cxnId="{17FE0F91-8DDB-49E2-BF8F-B836141E7419}" type="parTrans">
      <dgm:prSet/>
      <dgm:spPr/>
      <dgm:t>
        <a:bodyPr/>
        <a:lstStyle/>
        <a:p>
          <a:endParaRPr lang="en-US" sz="2400">
            <a:solidFill>
              <a:schemeClr val="tx1"/>
            </a:solidFill>
          </a:endParaRPr>
        </a:p>
      </dgm:t>
    </dgm:pt>
    <dgm:pt modelId="{E1AE7554-9B6C-4A50-A9C8-96981A70F528}" cxnId="{17FE0F91-8DDB-49E2-BF8F-B836141E7419}" type="sibTrans">
      <dgm:prSet/>
      <dgm:spPr/>
      <dgm:t>
        <a:bodyPr/>
        <a:lstStyle/>
        <a:p>
          <a:endParaRPr lang="en-US" sz="2400">
            <a:solidFill>
              <a:schemeClr val="tx1"/>
            </a:solidFill>
          </a:endParaRPr>
        </a:p>
      </dgm:t>
    </dgm:pt>
    <dgm:pt modelId="{22881BAD-75CB-4CDB-870A-D9A0518C4328}">
      <dgm:prSet phldrT="[Text]" custT="1"/>
      <dgm:spPr/>
      <dgm:t>
        <a:bodyPr/>
        <a:lstStyle/>
        <a:p>
          <a:r>
            <a:rPr lang="en-US" sz="2400" dirty="0" err="1">
              <a:solidFill>
                <a:srgbClr val="000000"/>
              </a:solidFill>
            </a:rPr>
            <a:t>Disampaikan</a:t>
          </a:r>
          <a:r>
            <a:rPr lang="en-US" sz="2400" dirty="0">
              <a:solidFill>
                <a:srgbClr val="000000"/>
              </a:solidFill>
            </a:rPr>
            <a:t> </a:t>
          </a:r>
          <a:r>
            <a:rPr lang="en-US" sz="2400" dirty="0" err="1">
              <a:solidFill>
                <a:srgbClr val="000000"/>
              </a:solidFill>
            </a:rPr>
            <a:t>kepada</a:t>
          </a:r>
          <a:r>
            <a:rPr lang="en-US" sz="2400" dirty="0">
              <a:solidFill>
                <a:srgbClr val="000000"/>
              </a:solidFill>
            </a:rPr>
            <a:t> </a:t>
          </a:r>
          <a:r>
            <a:rPr lang="en-US" sz="2400" dirty="0" err="1">
              <a:solidFill>
                <a:srgbClr val="000000"/>
              </a:solidFill>
            </a:rPr>
            <a:t>Pengguna</a:t>
          </a:r>
          <a:r>
            <a:rPr lang="en-US" sz="2400" dirty="0">
              <a:solidFill>
                <a:srgbClr val="000000"/>
              </a:solidFill>
            </a:rPr>
            <a:t> </a:t>
          </a:r>
          <a:r>
            <a:rPr lang="en-US" sz="2400" dirty="0" err="1">
              <a:solidFill>
                <a:srgbClr val="000000"/>
              </a:solidFill>
            </a:rPr>
            <a:t>Anggaran</a:t>
          </a:r>
          <a:endParaRPr lang="en-US" sz="2400" dirty="0">
            <a:solidFill>
              <a:srgbClr val="000000"/>
            </a:solidFill>
          </a:endParaRPr>
        </a:p>
      </dgm:t>
    </dgm:pt>
    <dgm:pt modelId="{1056A5D5-8AE7-4A44-9CB8-416D49D020B9}" cxnId="{5693FA5F-0FE4-4F74-998C-A65224461E5F}" type="parTrans">
      <dgm:prSet/>
      <dgm:spPr/>
      <dgm:t>
        <a:bodyPr/>
        <a:lstStyle/>
        <a:p>
          <a:endParaRPr lang="en-US" sz="2400">
            <a:solidFill>
              <a:schemeClr val="tx1"/>
            </a:solidFill>
          </a:endParaRPr>
        </a:p>
      </dgm:t>
    </dgm:pt>
    <dgm:pt modelId="{BC090F74-B64F-4DDF-858C-C16DBE697F8C}" cxnId="{5693FA5F-0FE4-4F74-998C-A65224461E5F}" type="sibTrans">
      <dgm:prSet/>
      <dgm:spPr/>
      <dgm:t>
        <a:bodyPr/>
        <a:lstStyle/>
        <a:p>
          <a:endParaRPr lang="en-US" sz="2400">
            <a:solidFill>
              <a:schemeClr val="tx1"/>
            </a:solidFill>
          </a:endParaRPr>
        </a:p>
      </dgm:t>
    </dgm:pt>
    <dgm:pt modelId="{7F6A78D5-1BAB-4BBF-A2BD-99C9749A8DCD}">
      <dgm:prSet phldrT="[Text]" custT="1"/>
      <dgm:spPr/>
      <dgm:t>
        <a:bodyPr/>
        <a:lstStyle/>
        <a:p>
          <a:endParaRPr lang="en-US" sz="2400" dirty="0">
            <a:solidFill>
              <a:schemeClr val="tx1"/>
            </a:solidFill>
          </a:endParaRPr>
        </a:p>
      </dgm:t>
    </dgm:pt>
    <dgm:pt modelId="{29523F56-D3ED-4942-BA5F-00FFEF1C6E77}" cxnId="{D7BF7B1B-B661-47C0-A4ED-030B90BC493D}" type="parTrans">
      <dgm:prSet/>
      <dgm:spPr/>
      <dgm:t>
        <a:bodyPr/>
        <a:lstStyle/>
        <a:p>
          <a:endParaRPr lang="en-US" sz="2400">
            <a:solidFill>
              <a:schemeClr val="tx1"/>
            </a:solidFill>
          </a:endParaRPr>
        </a:p>
      </dgm:t>
    </dgm:pt>
    <dgm:pt modelId="{704BD613-9491-412E-B0DA-53973A87CCE9}" cxnId="{D7BF7B1B-B661-47C0-A4ED-030B90BC493D}" type="sibTrans">
      <dgm:prSet/>
      <dgm:spPr/>
      <dgm:t>
        <a:bodyPr/>
        <a:lstStyle/>
        <a:p>
          <a:endParaRPr lang="en-US" sz="2400">
            <a:solidFill>
              <a:schemeClr val="tx1"/>
            </a:solidFill>
          </a:endParaRPr>
        </a:p>
      </dgm:t>
    </dgm:pt>
    <dgm:pt modelId="{A0A9FAB2-334B-4238-9C72-6E621B0FFA68}">
      <dgm:prSet custT="1"/>
      <dgm:spPr>
        <a:solidFill>
          <a:srgbClr val="CCFFCC"/>
        </a:solidFill>
        <a:ln>
          <a:solidFill>
            <a:srgbClr val="5B9BD5"/>
          </a:solidFill>
        </a:ln>
      </dgm:spPr>
      <dgm:t>
        <a:bodyPr/>
        <a:lstStyle/>
        <a:p>
          <a:r>
            <a:rPr lang="en-US" sz="2000" dirty="0" err="1">
              <a:solidFill>
                <a:schemeClr val="tx1"/>
              </a:solidFill>
            </a:rPr>
            <a:t>Pertanggungjawaban</a:t>
          </a:r>
          <a:r>
            <a:rPr lang="en-US" sz="2000" dirty="0">
              <a:solidFill>
                <a:schemeClr val="tx1"/>
              </a:solidFill>
            </a:rPr>
            <a:t> </a:t>
          </a:r>
          <a:r>
            <a:rPr lang="en-US" sz="2000" dirty="0" err="1">
              <a:solidFill>
                <a:schemeClr val="tx1"/>
              </a:solidFill>
            </a:rPr>
            <a:t>Fungsional</a:t>
          </a:r>
          <a:endParaRPr lang="en-US" sz="2000" dirty="0">
            <a:solidFill>
              <a:schemeClr val="tx1"/>
            </a:solidFill>
          </a:endParaRPr>
        </a:p>
      </dgm:t>
    </dgm:pt>
    <dgm:pt modelId="{61B8FA65-3BCC-436C-BF39-E71FB098ED59}" cxnId="{71273FDC-1001-4227-A376-1641E474E638}" type="parTrans">
      <dgm:prSet/>
      <dgm:spPr/>
      <dgm:t>
        <a:bodyPr/>
        <a:lstStyle/>
        <a:p>
          <a:endParaRPr lang="en-US" sz="2400">
            <a:solidFill>
              <a:schemeClr val="tx1"/>
            </a:solidFill>
          </a:endParaRPr>
        </a:p>
      </dgm:t>
    </dgm:pt>
    <dgm:pt modelId="{7F836540-12B4-4E5D-9D2D-B0B2C7606409}" cxnId="{71273FDC-1001-4227-A376-1641E474E638}" type="sibTrans">
      <dgm:prSet/>
      <dgm:spPr/>
      <dgm:t>
        <a:bodyPr/>
        <a:lstStyle/>
        <a:p>
          <a:endParaRPr lang="en-US" sz="2400">
            <a:solidFill>
              <a:schemeClr val="tx1"/>
            </a:solidFill>
          </a:endParaRPr>
        </a:p>
      </dgm:t>
    </dgm:pt>
    <dgm:pt modelId="{8E96CF87-C163-4801-84BB-6BC0B240C827}">
      <dgm:prSet phldrT="[Text]" custT="1"/>
      <dgm:spPr/>
      <dgm:t>
        <a:bodyPr/>
        <a:lstStyle/>
        <a:p>
          <a:r>
            <a:rPr lang="en-US" sz="2400" dirty="0" err="1">
              <a:solidFill>
                <a:srgbClr val="000000"/>
              </a:solidFill>
            </a:rPr>
            <a:t>Disampaika</a:t>
          </a:r>
          <a:r>
            <a:rPr lang="en-US" sz="2400" dirty="0">
              <a:solidFill>
                <a:srgbClr val="000000"/>
              </a:solidFill>
            </a:rPr>
            <a:t> PPKD</a:t>
          </a:r>
        </a:p>
      </dgm:t>
    </dgm:pt>
    <dgm:pt modelId="{4921D97E-738B-459A-87BF-DF82D075E6E3}" cxnId="{335CA337-CE0B-48F3-869B-9A9CCCB7F421}" type="parTrans">
      <dgm:prSet/>
      <dgm:spPr/>
      <dgm:t>
        <a:bodyPr/>
        <a:lstStyle/>
        <a:p>
          <a:endParaRPr lang="en-US" sz="2400">
            <a:solidFill>
              <a:schemeClr val="tx1"/>
            </a:solidFill>
          </a:endParaRPr>
        </a:p>
      </dgm:t>
    </dgm:pt>
    <dgm:pt modelId="{2253A160-0940-40A3-8338-C7C78EAF28C5}" cxnId="{335CA337-CE0B-48F3-869B-9A9CCCB7F421}" type="sibTrans">
      <dgm:prSet/>
      <dgm:spPr/>
      <dgm:t>
        <a:bodyPr/>
        <a:lstStyle/>
        <a:p>
          <a:endParaRPr lang="en-US" sz="2400">
            <a:solidFill>
              <a:schemeClr val="tx1"/>
            </a:solidFill>
          </a:endParaRPr>
        </a:p>
      </dgm:t>
    </dgm:pt>
    <dgm:pt modelId="{E84049FE-00C9-4EF9-84F8-9F491609D057}">
      <dgm:prSet phldrT="[Text]" custT="1"/>
      <dgm:spPr/>
      <dgm:t>
        <a:bodyPr/>
        <a:lstStyle/>
        <a:p>
          <a:r>
            <a:rPr lang="en-US" sz="2400" dirty="0">
              <a:solidFill>
                <a:srgbClr val="000000"/>
              </a:solidFill>
            </a:rPr>
            <a:t>Paling </a:t>
          </a:r>
          <a:r>
            <a:rPr lang="en-US" sz="2400" dirty="0" err="1">
              <a:solidFill>
                <a:srgbClr val="000000"/>
              </a:solidFill>
            </a:rPr>
            <a:t>lambat</a:t>
          </a:r>
          <a:r>
            <a:rPr lang="en-US" sz="2400" dirty="0">
              <a:solidFill>
                <a:srgbClr val="000000"/>
              </a:solidFill>
            </a:rPr>
            <a:t> </a:t>
          </a:r>
          <a:r>
            <a:rPr lang="en-US" sz="2400" dirty="0" err="1">
              <a:solidFill>
                <a:srgbClr val="000000"/>
              </a:solidFill>
            </a:rPr>
            <a:t>tanggal</a:t>
          </a:r>
          <a:r>
            <a:rPr lang="en-US" sz="2400" dirty="0">
              <a:solidFill>
                <a:srgbClr val="000000"/>
              </a:solidFill>
            </a:rPr>
            <a:t> 10 </a:t>
          </a:r>
          <a:r>
            <a:rPr lang="en-US" sz="2400" dirty="0" err="1">
              <a:solidFill>
                <a:srgbClr val="000000"/>
              </a:solidFill>
            </a:rPr>
            <a:t>Bulan</a:t>
          </a:r>
          <a:r>
            <a:rPr lang="en-US" sz="2400" dirty="0">
              <a:solidFill>
                <a:srgbClr val="000000"/>
              </a:solidFill>
            </a:rPr>
            <a:t> </a:t>
          </a:r>
          <a:r>
            <a:rPr lang="en-US" sz="2400" dirty="0" err="1">
              <a:solidFill>
                <a:srgbClr val="000000"/>
              </a:solidFill>
            </a:rPr>
            <a:t>berikutnya</a:t>
          </a:r>
          <a:endParaRPr lang="en-US" sz="2400" dirty="0">
            <a:solidFill>
              <a:srgbClr val="000000"/>
            </a:solidFill>
          </a:endParaRPr>
        </a:p>
      </dgm:t>
    </dgm:pt>
    <dgm:pt modelId="{AA17060E-D13C-4D0B-8F7B-3E90D109EC09}" cxnId="{406D0F65-0857-4ED8-A2D4-2A8095429979}" type="parTrans">
      <dgm:prSet/>
      <dgm:spPr/>
      <dgm:t>
        <a:bodyPr/>
        <a:lstStyle/>
        <a:p>
          <a:endParaRPr lang="en-US" sz="2400">
            <a:solidFill>
              <a:schemeClr val="tx1"/>
            </a:solidFill>
          </a:endParaRPr>
        </a:p>
      </dgm:t>
    </dgm:pt>
    <dgm:pt modelId="{009B3FB7-56F7-49FB-BDD2-1E64294B5ED7}" cxnId="{406D0F65-0857-4ED8-A2D4-2A8095429979}" type="sibTrans">
      <dgm:prSet/>
      <dgm:spPr/>
      <dgm:t>
        <a:bodyPr/>
        <a:lstStyle/>
        <a:p>
          <a:endParaRPr lang="en-US" sz="2400">
            <a:solidFill>
              <a:schemeClr val="tx1"/>
            </a:solidFill>
          </a:endParaRPr>
        </a:p>
      </dgm:t>
    </dgm:pt>
    <dgm:pt modelId="{AE595690-BB5A-41F9-8BBB-80D23C9536FE}">
      <dgm:prSet phldrT="[Text]" custT="1"/>
      <dgm:spPr/>
      <dgm:t>
        <a:bodyPr/>
        <a:lstStyle/>
        <a:p>
          <a:r>
            <a:rPr lang="en-US" sz="2400" dirty="0">
              <a:solidFill>
                <a:srgbClr val="000000"/>
              </a:solidFill>
            </a:rPr>
            <a:t>Paling </a:t>
          </a:r>
          <a:r>
            <a:rPr lang="en-US" sz="2400" dirty="0" err="1">
              <a:solidFill>
                <a:srgbClr val="000000"/>
              </a:solidFill>
            </a:rPr>
            <a:t>lambat</a:t>
          </a:r>
          <a:r>
            <a:rPr lang="en-US" sz="2400" dirty="0">
              <a:solidFill>
                <a:srgbClr val="000000"/>
              </a:solidFill>
            </a:rPr>
            <a:t> </a:t>
          </a:r>
          <a:r>
            <a:rPr lang="en-US" sz="2400" dirty="0" err="1">
              <a:solidFill>
                <a:srgbClr val="000000"/>
              </a:solidFill>
            </a:rPr>
            <a:t>tanggal</a:t>
          </a:r>
          <a:r>
            <a:rPr lang="en-US" sz="2400" dirty="0">
              <a:solidFill>
                <a:srgbClr val="000000"/>
              </a:solidFill>
            </a:rPr>
            <a:t> 10 </a:t>
          </a:r>
          <a:r>
            <a:rPr lang="en-US" sz="2400" dirty="0" err="1">
              <a:solidFill>
                <a:srgbClr val="000000"/>
              </a:solidFill>
            </a:rPr>
            <a:t>Bulan</a:t>
          </a:r>
          <a:r>
            <a:rPr lang="en-US" sz="2400" dirty="0">
              <a:solidFill>
                <a:srgbClr val="000000"/>
              </a:solidFill>
            </a:rPr>
            <a:t> </a:t>
          </a:r>
          <a:r>
            <a:rPr lang="en-US" sz="2400" dirty="0" err="1">
              <a:solidFill>
                <a:srgbClr val="000000"/>
              </a:solidFill>
            </a:rPr>
            <a:t>berikutnya</a:t>
          </a:r>
          <a:endParaRPr lang="en-US" sz="2400" dirty="0">
            <a:solidFill>
              <a:srgbClr val="000000"/>
            </a:solidFill>
          </a:endParaRPr>
        </a:p>
      </dgm:t>
    </dgm:pt>
    <dgm:pt modelId="{7C03F3C0-F8E5-4D55-A596-BA39D67A9D19}" cxnId="{9B51E060-0FDA-4498-A25F-592CBCB0FD94}" type="parTrans">
      <dgm:prSet/>
      <dgm:spPr/>
      <dgm:t>
        <a:bodyPr/>
        <a:lstStyle/>
        <a:p>
          <a:endParaRPr lang="en-US" sz="2400">
            <a:solidFill>
              <a:schemeClr val="tx1"/>
            </a:solidFill>
          </a:endParaRPr>
        </a:p>
      </dgm:t>
    </dgm:pt>
    <dgm:pt modelId="{3483964B-087C-479F-B552-CE0F838FDB09}" cxnId="{9B51E060-0FDA-4498-A25F-592CBCB0FD94}" type="sibTrans">
      <dgm:prSet/>
      <dgm:spPr/>
      <dgm:t>
        <a:bodyPr/>
        <a:lstStyle/>
        <a:p>
          <a:endParaRPr lang="en-US" sz="2400">
            <a:solidFill>
              <a:schemeClr val="tx1"/>
            </a:solidFill>
          </a:endParaRPr>
        </a:p>
      </dgm:t>
    </dgm:pt>
    <dgm:pt modelId="{51BA9C1A-DC8A-4713-A65B-50219CDC92AE}">
      <dgm:prSet phldrT="[Text]" custT="1"/>
      <dgm:spPr/>
      <dgm:t>
        <a:bodyPr/>
        <a:lstStyle/>
        <a:p>
          <a:endParaRPr lang="en-US" sz="2400" dirty="0">
            <a:solidFill>
              <a:srgbClr val="000000"/>
            </a:solidFill>
          </a:endParaRPr>
        </a:p>
      </dgm:t>
    </dgm:pt>
    <dgm:pt modelId="{B1EEDAF3-86BF-4C83-AEFA-C7BBBC52726D}" cxnId="{0E78A333-4EC6-4E40-8452-08B5C7A3E0AD}" type="parTrans">
      <dgm:prSet/>
      <dgm:spPr/>
      <dgm:t>
        <a:bodyPr/>
        <a:lstStyle/>
        <a:p>
          <a:endParaRPr lang="en-US" sz="2400">
            <a:solidFill>
              <a:schemeClr val="tx1"/>
            </a:solidFill>
          </a:endParaRPr>
        </a:p>
      </dgm:t>
    </dgm:pt>
    <dgm:pt modelId="{4D940D9C-2574-42D5-905E-BA136A109983}" cxnId="{0E78A333-4EC6-4E40-8452-08B5C7A3E0AD}" type="sibTrans">
      <dgm:prSet/>
      <dgm:spPr/>
      <dgm:t>
        <a:bodyPr/>
        <a:lstStyle/>
        <a:p>
          <a:endParaRPr lang="en-US" sz="2400">
            <a:solidFill>
              <a:schemeClr val="tx1"/>
            </a:solidFill>
          </a:endParaRPr>
        </a:p>
      </dgm:t>
    </dgm:pt>
    <dgm:pt modelId="{A6DB3B4B-B8A5-4125-AFAE-54537B6667F9}" type="pres">
      <dgm:prSet presAssocID="{AC4FAF35-56AB-4C08-A7F2-60D308F5DD16}" presName="Name0" presStyleCnt="0">
        <dgm:presLayoutVars>
          <dgm:dir/>
          <dgm:animLvl val="lvl"/>
          <dgm:resizeHandles val="exact"/>
        </dgm:presLayoutVars>
      </dgm:prSet>
      <dgm:spPr/>
    </dgm:pt>
    <dgm:pt modelId="{BE67B2BD-A8A1-475E-82F5-3B35ABB0B438}" type="pres">
      <dgm:prSet presAssocID="{2DB638CC-E381-4CE3-BA5A-BA4B55F6A74C}" presName="linNode" presStyleCnt="0"/>
      <dgm:spPr/>
    </dgm:pt>
    <dgm:pt modelId="{A386D770-DE02-431B-90E8-D15B04F1C043}" type="pres">
      <dgm:prSet presAssocID="{2DB638CC-E381-4CE3-BA5A-BA4B55F6A74C}" presName="parentText" presStyleLbl="node1" presStyleIdx="0" presStyleCnt="2" custScaleX="126406">
        <dgm:presLayoutVars>
          <dgm:chMax val="1"/>
          <dgm:bulletEnabled val="1"/>
        </dgm:presLayoutVars>
      </dgm:prSet>
      <dgm:spPr/>
    </dgm:pt>
    <dgm:pt modelId="{2370DACC-CE6F-43CE-B2E3-C3A595E7CC2D}" type="pres">
      <dgm:prSet presAssocID="{2DB638CC-E381-4CE3-BA5A-BA4B55F6A74C}" presName="descendantText" presStyleLbl="alignAccFollowNode1" presStyleIdx="0" presStyleCnt="2">
        <dgm:presLayoutVars>
          <dgm:bulletEnabled val="1"/>
        </dgm:presLayoutVars>
      </dgm:prSet>
      <dgm:spPr/>
    </dgm:pt>
    <dgm:pt modelId="{5E179DD6-05DD-47B5-BC70-25AD8DA5CFAD}" type="pres">
      <dgm:prSet presAssocID="{E1AE7554-9B6C-4A50-A9C8-96981A70F528}" presName="sp" presStyleCnt="0"/>
      <dgm:spPr/>
    </dgm:pt>
    <dgm:pt modelId="{46A57CDE-F203-43B2-AEB3-586C824C88D1}" type="pres">
      <dgm:prSet presAssocID="{A0A9FAB2-334B-4238-9C72-6E621B0FFA68}" presName="linNode" presStyleCnt="0"/>
      <dgm:spPr/>
    </dgm:pt>
    <dgm:pt modelId="{82F3BEB8-1F3F-43A5-BCA9-D5074E40B6F2}" type="pres">
      <dgm:prSet presAssocID="{A0A9FAB2-334B-4238-9C72-6E621B0FFA68}" presName="parentText" presStyleLbl="node1" presStyleIdx="1" presStyleCnt="2" custScaleX="126406">
        <dgm:presLayoutVars>
          <dgm:chMax val="1"/>
          <dgm:bulletEnabled val="1"/>
        </dgm:presLayoutVars>
      </dgm:prSet>
      <dgm:spPr/>
    </dgm:pt>
    <dgm:pt modelId="{CE4F22EB-E311-4076-904A-CC6C5AEDF7CC}" type="pres">
      <dgm:prSet presAssocID="{A0A9FAB2-334B-4238-9C72-6E621B0FFA68}" presName="descendantText" presStyleLbl="alignAccFollowNode1" presStyleIdx="1" presStyleCnt="2">
        <dgm:presLayoutVars>
          <dgm:bulletEnabled val="1"/>
        </dgm:presLayoutVars>
      </dgm:prSet>
      <dgm:spPr/>
    </dgm:pt>
  </dgm:ptLst>
  <dgm:cxnLst>
    <dgm:cxn modelId="{D7BF7B1B-B661-47C0-A4ED-030B90BC493D}" srcId="{2DB638CC-E381-4CE3-BA5A-BA4B55F6A74C}" destId="{7F6A78D5-1BAB-4BBF-A2BD-99C9749A8DCD}" srcOrd="3" destOrd="0" parTransId="{29523F56-D3ED-4942-BA5F-00FFEF1C6E77}" sibTransId="{704BD613-9491-412E-B0DA-53973A87CCE9}"/>
    <dgm:cxn modelId="{3E636C20-8BB1-564B-9536-57F48EE0E7B5}" type="presOf" srcId="{A0A9FAB2-334B-4238-9C72-6E621B0FFA68}" destId="{82F3BEB8-1F3F-43A5-BCA9-D5074E40B6F2}" srcOrd="0" destOrd="0" presId="urn:microsoft.com/office/officeart/2005/8/layout/vList5"/>
    <dgm:cxn modelId="{ACD71721-3AC0-CD49-BD70-8D02BA5B973B}" type="presOf" srcId="{2DB638CC-E381-4CE3-BA5A-BA4B55F6A74C}" destId="{A386D770-DE02-431B-90E8-D15B04F1C043}" srcOrd="0" destOrd="0" presId="urn:microsoft.com/office/officeart/2005/8/layout/vList5"/>
    <dgm:cxn modelId="{EE2F802C-48CA-A646-B40F-90F3A95D0E3A}" type="presOf" srcId="{E84049FE-00C9-4EF9-84F8-9F491609D057}" destId="{CE4F22EB-E311-4076-904A-CC6C5AEDF7CC}" srcOrd="0" destOrd="1" presId="urn:microsoft.com/office/officeart/2005/8/layout/vList5"/>
    <dgm:cxn modelId="{0E78A333-4EC6-4E40-8452-08B5C7A3E0AD}" srcId="{2DB638CC-E381-4CE3-BA5A-BA4B55F6A74C}" destId="{51BA9C1A-DC8A-4713-A65B-50219CDC92AE}" srcOrd="0" destOrd="0" parTransId="{B1EEDAF3-86BF-4C83-AEFA-C7BBBC52726D}" sibTransId="{4D940D9C-2574-42D5-905E-BA136A109983}"/>
    <dgm:cxn modelId="{335CA337-CE0B-48F3-869B-9A9CCCB7F421}" srcId="{A0A9FAB2-334B-4238-9C72-6E621B0FFA68}" destId="{8E96CF87-C163-4801-84BB-6BC0B240C827}" srcOrd="0" destOrd="0" parTransId="{4921D97E-738B-459A-87BF-DF82D075E6E3}" sibTransId="{2253A160-0940-40A3-8338-C7C78EAF28C5}"/>
    <dgm:cxn modelId="{5693FA5F-0FE4-4F74-998C-A65224461E5F}" srcId="{2DB638CC-E381-4CE3-BA5A-BA4B55F6A74C}" destId="{22881BAD-75CB-4CDB-870A-D9A0518C4328}" srcOrd="1" destOrd="0" parTransId="{1056A5D5-8AE7-4A44-9CB8-416D49D020B9}" sibTransId="{BC090F74-B64F-4DDF-858C-C16DBE697F8C}"/>
    <dgm:cxn modelId="{9B51E060-0FDA-4498-A25F-592CBCB0FD94}" srcId="{2DB638CC-E381-4CE3-BA5A-BA4B55F6A74C}" destId="{AE595690-BB5A-41F9-8BBB-80D23C9536FE}" srcOrd="2" destOrd="0" parTransId="{7C03F3C0-F8E5-4D55-A596-BA39D67A9D19}" sibTransId="{3483964B-087C-479F-B552-CE0F838FDB09}"/>
    <dgm:cxn modelId="{406D0F65-0857-4ED8-A2D4-2A8095429979}" srcId="{A0A9FAB2-334B-4238-9C72-6E621B0FFA68}" destId="{E84049FE-00C9-4EF9-84F8-9F491609D057}" srcOrd="1" destOrd="0" parTransId="{AA17060E-D13C-4D0B-8F7B-3E90D109EC09}" sibTransId="{009B3FB7-56F7-49FB-BDD2-1E64294B5ED7}"/>
    <dgm:cxn modelId="{E791AC6A-60EA-7241-890E-1C7110FF600D}" type="presOf" srcId="{8E96CF87-C163-4801-84BB-6BC0B240C827}" destId="{CE4F22EB-E311-4076-904A-CC6C5AEDF7CC}" srcOrd="0" destOrd="0" presId="urn:microsoft.com/office/officeart/2005/8/layout/vList5"/>
    <dgm:cxn modelId="{17BD4A52-AE56-6049-A9B7-B83BDABF70A1}" type="presOf" srcId="{51BA9C1A-DC8A-4713-A65B-50219CDC92AE}" destId="{2370DACC-CE6F-43CE-B2E3-C3A595E7CC2D}" srcOrd="0" destOrd="0" presId="urn:microsoft.com/office/officeart/2005/8/layout/vList5"/>
    <dgm:cxn modelId="{FBD6A672-3331-D841-841C-9761CB280292}" type="presOf" srcId="{AC4FAF35-56AB-4C08-A7F2-60D308F5DD16}" destId="{A6DB3B4B-B8A5-4125-AFAE-54537B6667F9}" srcOrd="0" destOrd="0" presId="urn:microsoft.com/office/officeart/2005/8/layout/vList5"/>
    <dgm:cxn modelId="{122C218F-4BA4-654F-A7BE-A36381CF8720}" type="presOf" srcId="{AE595690-BB5A-41F9-8BBB-80D23C9536FE}" destId="{2370DACC-CE6F-43CE-B2E3-C3A595E7CC2D}" srcOrd="0" destOrd="2" presId="urn:microsoft.com/office/officeart/2005/8/layout/vList5"/>
    <dgm:cxn modelId="{17FE0F91-8DDB-49E2-BF8F-B836141E7419}" srcId="{AC4FAF35-56AB-4C08-A7F2-60D308F5DD16}" destId="{2DB638CC-E381-4CE3-BA5A-BA4B55F6A74C}" srcOrd="0" destOrd="0" parTransId="{743ACCA1-F22E-424E-B9E0-FE6B19AE08B2}" sibTransId="{E1AE7554-9B6C-4A50-A9C8-96981A70F528}"/>
    <dgm:cxn modelId="{BE0623CB-1509-B84C-AC93-6CD7B25534DB}" type="presOf" srcId="{7F6A78D5-1BAB-4BBF-A2BD-99C9749A8DCD}" destId="{2370DACC-CE6F-43CE-B2E3-C3A595E7CC2D}" srcOrd="0" destOrd="3" presId="urn:microsoft.com/office/officeart/2005/8/layout/vList5"/>
    <dgm:cxn modelId="{EA350CD5-C769-B246-8B30-DCD9FED081C6}" type="presOf" srcId="{22881BAD-75CB-4CDB-870A-D9A0518C4328}" destId="{2370DACC-CE6F-43CE-B2E3-C3A595E7CC2D}" srcOrd="0" destOrd="1" presId="urn:microsoft.com/office/officeart/2005/8/layout/vList5"/>
    <dgm:cxn modelId="{71273FDC-1001-4227-A376-1641E474E638}" srcId="{AC4FAF35-56AB-4C08-A7F2-60D308F5DD16}" destId="{A0A9FAB2-334B-4238-9C72-6E621B0FFA68}" srcOrd="1" destOrd="0" parTransId="{61B8FA65-3BCC-436C-BF39-E71FB098ED59}" sibTransId="{7F836540-12B4-4E5D-9D2D-B0B2C7606409}"/>
    <dgm:cxn modelId="{122174EA-936F-9A42-99F0-71F39F387F7C}" type="presParOf" srcId="{A6DB3B4B-B8A5-4125-AFAE-54537B6667F9}" destId="{BE67B2BD-A8A1-475E-82F5-3B35ABB0B438}" srcOrd="0" destOrd="0" presId="urn:microsoft.com/office/officeart/2005/8/layout/vList5"/>
    <dgm:cxn modelId="{57876440-C9F1-0146-AC5F-C3E166EF721A}" type="presParOf" srcId="{BE67B2BD-A8A1-475E-82F5-3B35ABB0B438}" destId="{A386D770-DE02-431B-90E8-D15B04F1C043}" srcOrd="0" destOrd="0" presId="urn:microsoft.com/office/officeart/2005/8/layout/vList5"/>
    <dgm:cxn modelId="{D80C6779-E7C0-864D-B6D9-37E323737FC3}" type="presParOf" srcId="{BE67B2BD-A8A1-475E-82F5-3B35ABB0B438}" destId="{2370DACC-CE6F-43CE-B2E3-C3A595E7CC2D}" srcOrd="1" destOrd="0" presId="urn:microsoft.com/office/officeart/2005/8/layout/vList5"/>
    <dgm:cxn modelId="{21498C0D-5C61-0341-B89E-76E445FFCBF2}" type="presParOf" srcId="{A6DB3B4B-B8A5-4125-AFAE-54537B6667F9}" destId="{5E179DD6-05DD-47B5-BC70-25AD8DA5CFAD}" srcOrd="1" destOrd="0" presId="urn:microsoft.com/office/officeart/2005/8/layout/vList5"/>
    <dgm:cxn modelId="{6C66DD88-B395-324D-816A-85860ED1B21D}" type="presParOf" srcId="{A6DB3B4B-B8A5-4125-AFAE-54537B6667F9}" destId="{46A57CDE-F203-43B2-AEB3-586C824C88D1}" srcOrd="2" destOrd="0" presId="urn:microsoft.com/office/officeart/2005/8/layout/vList5"/>
    <dgm:cxn modelId="{22D1C0A6-A203-F240-8711-EEC6DE778438}" type="presParOf" srcId="{46A57CDE-F203-43B2-AEB3-586C824C88D1}" destId="{82F3BEB8-1F3F-43A5-BCA9-D5074E40B6F2}" srcOrd="0" destOrd="0" presId="urn:microsoft.com/office/officeart/2005/8/layout/vList5"/>
    <dgm:cxn modelId="{F8767D55-16C0-9747-9DEF-F0BA3F8B3CB2}" type="presParOf" srcId="{46A57CDE-F203-43B2-AEB3-586C824C88D1}" destId="{CE4F22EB-E311-4076-904A-CC6C5AEDF7CC}" srcOrd="1" destOrd="0" presId="urn:microsoft.com/office/officeart/2005/8/layout/vList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C4FAF35-56AB-4C08-A7F2-60D308F5DD1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55453104-B08A-4BC8-BA28-1268E97BD78F}">
      <dgm:prSet phldrT="[Text]" custT="1"/>
      <dgm:spPr/>
      <dgm:t>
        <a:bodyPr/>
        <a:lstStyle/>
        <a:p>
          <a:r>
            <a:rPr lang="en-US" sz="2400" dirty="0" err="1">
              <a:solidFill>
                <a:schemeClr val="tx1"/>
              </a:solidFill>
            </a:rPr>
            <a:t>Pertanggungjawaban</a:t>
          </a:r>
          <a:r>
            <a:rPr lang="en-US" sz="2400" dirty="0">
              <a:solidFill>
                <a:schemeClr val="tx1"/>
              </a:solidFill>
            </a:rPr>
            <a:t> </a:t>
          </a:r>
          <a:r>
            <a:rPr lang="en-US" sz="2400" dirty="0" err="1">
              <a:solidFill>
                <a:schemeClr val="tx1"/>
              </a:solidFill>
            </a:rPr>
            <a:t>Tambahan</a:t>
          </a:r>
          <a:r>
            <a:rPr lang="en-US" sz="2400" dirty="0">
              <a:solidFill>
                <a:schemeClr val="tx1"/>
              </a:solidFill>
            </a:rPr>
            <a:t> </a:t>
          </a:r>
          <a:r>
            <a:rPr lang="en-US" sz="2400" dirty="0" err="1">
              <a:solidFill>
                <a:schemeClr val="tx1"/>
              </a:solidFill>
            </a:rPr>
            <a:t>Uang</a:t>
          </a:r>
          <a:r>
            <a:rPr lang="en-US" sz="2400" dirty="0">
              <a:solidFill>
                <a:schemeClr val="tx1"/>
              </a:solidFill>
            </a:rPr>
            <a:t> </a:t>
          </a:r>
          <a:r>
            <a:rPr lang="en-US" sz="2400" dirty="0" err="1">
              <a:solidFill>
                <a:schemeClr val="tx1"/>
              </a:solidFill>
            </a:rPr>
            <a:t>Persediaan</a:t>
          </a:r>
          <a:r>
            <a:rPr lang="en-US" sz="2400" dirty="0">
              <a:solidFill>
                <a:schemeClr val="tx1"/>
              </a:solidFill>
            </a:rPr>
            <a:t> </a:t>
          </a:r>
        </a:p>
      </dgm:t>
    </dgm:pt>
    <dgm:pt modelId="{B4C55A0D-249C-4CE8-A7C8-5F72F7D219AC}" cxnId="{01C2BC03-7A3C-4FF0-A6A5-5F816492169E}" type="parTrans">
      <dgm:prSet/>
      <dgm:spPr/>
      <dgm:t>
        <a:bodyPr/>
        <a:lstStyle/>
        <a:p>
          <a:endParaRPr lang="en-US" sz="2400">
            <a:solidFill>
              <a:schemeClr val="tx1"/>
            </a:solidFill>
          </a:endParaRPr>
        </a:p>
      </dgm:t>
    </dgm:pt>
    <dgm:pt modelId="{3F1066DF-E935-447B-830E-D494B2025745}" cxnId="{01C2BC03-7A3C-4FF0-A6A5-5F816492169E}" type="sibTrans">
      <dgm:prSet/>
      <dgm:spPr/>
      <dgm:t>
        <a:bodyPr/>
        <a:lstStyle/>
        <a:p>
          <a:endParaRPr lang="en-US" sz="2400">
            <a:solidFill>
              <a:schemeClr val="tx1"/>
            </a:solidFill>
          </a:endParaRPr>
        </a:p>
      </dgm:t>
    </dgm:pt>
    <dgm:pt modelId="{AC9D53AA-1454-4299-B6FA-C6638B2089D3}">
      <dgm:prSet phldrT="[Text]" custT="1"/>
      <dgm:spPr/>
      <dgm:t>
        <a:bodyPr/>
        <a:lstStyle/>
        <a:p>
          <a:r>
            <a:rPr lang="en-US" sz="2400" dirty="0">
              <a:solidFill>
                <a:srgbClr val="000000"/>
              </a:solidFill>
            </a:rPr>
            <a:t>Paling </a:t>
          </a:r>
          <a:r>
            <a:rPr lang="en-US" sz="2400" dirty="0" err="1">
              <a:solidFill>
                <a:srgbClr val="000000"/>
              </a:solidFill>
            </a:rPr>
            <a:t>lambat</a:t>
          </a:r>
          <a:r>
            <a:rPr lang="en-US" sz="2400" dirty="0">
              <a:solidFill>
                <a:srgbClr val="000000"/>
              </a:solidFill>
            </a:rPr>
            <a:t> </a:t>
          </a:r>
          <a:r>
            <a:rPr lang="en-US" sz="2400" dirty="0" err="1">
              <a:solidFill>
                <a:srgbClr val="000000"/>
              </a:solidFill>
            </a:rPr>
            <a:t>tanggal</a:t>
          </a:r>
          <a:r>
            <a:rPr lang="en-US" sz="2400" dirty="0">
              <a:solidFill>
                <a:srgbClr val="000000"/>
              </a:solidFill>
            </a:rPr>
            <a:t> 5 </a:t>
          </a:r>
          <a:r>
            <a:rPr lang="en-US" sz="2400" dirty="0" err="1">
              <a:solidFill>
                <a:srgbClr val="000000"/>
              </a:solidFill>
            </a:rPr>
            <a:t>bulan</a:t>
          </a:r>
          <a:r>
            <a:rPr lang="en-US" sz="2400" dirty="0">
              <a:solidFill>
                <a:srgbClr val="000000"/>
              </a:solidFill>
            </a:rPr>
            <a:t> </a:t>
          </a:r>
          <a:r>
            <a:rPr lang="en-US" sz="2400" dirty="0" err="1">
              <a:solidFill>
                <a:srgbClr val="000000"/>
              </a:solidFill>
            </a:rPr>
            <a:t>berikutnya</a:t>
          </a:r>
          <a:endParaRPr lang="en-US" sz="2400" dirty="0">
            <a:solidFill>
              <a:srgbClr val="000000"/>
            </a:solidFill>
          </a:endParaRPr>
        </a:p>
      </dgm:t>
    </dgm:pt>
    <dgm:pt modelId="{79E101FB-69DB-4DE8-8CEE-1546B1F84D77}">
      <dgm:prSet phldrT="[Text]" custT="1"/>
      <dgm:spPr/>
      <dgm:t>
        <a:bodyPr/>
        <a:lstStyle/>
        <a:p>
          <a:r>
            <a:rPr lang="en-US" sz="2400" dirty="0" err="1">
              <a:solidFill>
                <a:srgbClr val="000000"/>
              </a:solidFill>
            </a:rPr>
            <a:t>Disampaikan</a:t>
          </a:r>
          <a:r>
            <a:rPr lang="en-US" sz="2400" dirty="0">
              <a:solidFill>
                <a:srgbClr val="000000"/>
              </a:solidFill>
            </a:rPr>
            <a:t> </a:t>
          </a:r>
          <a:r>
            <a:rPr lang="en-US" sz="2400" dirty="0" err="1">
              <a:solidFill>
                <a:srgbClr val="000000"/>
              </a:solidFill>
            </a:rPr>
            <a:t>kepada</a:t>
          </a:r>
          <a:r>
            <a:rPr lang="en-US" sz="2400" dirty="0">
              <a:solidFill>
                <a:srgbClr val="000000"/>
              </a:solidFill>
            </a:rPr>
            <a:t> </a:t>
          </a:r>
          <a:r>
            <a:rPr lang="en-US" sz="2400" dirty="0" err="1">
              <a:solidFill>
                <a:srgbClr val="000000"/>
              </a:solidFill>
            </a:rPr>
            <a:t>Bendahara</a:t>
          </a:r>
          <a:r>
            <a:rPr lang="en-US" sz="2400" dirty="0">
              <a:solidFill>
                <a:srgbClr val="000000"/>
              </a:solidFill>
            </a:rPr>
            <a:t> </a:t>
          </a:r>
          <a:r>
            <a:rPr lang="en-US" sz="2400" dirty="0" err="1">
              <a:solidFill>
                <a:srgbClr val="000000"/>
              </a:solidFill>
            </a:rPr>
            <a:t>Pengeluaran</a:t>
          </a:r>
          <a:endParaRPr lang="en-US" sz="2400" dirty="0">
            <a:solidFill>
              <a:srgbClr val="000000"/>
            </a:solidFill>
          </a:endParaRPr>
        </a:p>
      </dgm:t>
    </dgm:pt>
    <dgm:pt modelId="{7B30494F-E224-4395-BD41-B776334D4154}">
      <dgm:prSet phldrT="[Text]" custT="1"/>
      <dgm:spPr/>
      <dgm:t>
        <a:bodyPr/>
        <a:lstStyle/>
        <a:p>
          <a:r>
            <a:rPr lang="en-US" sz="2400" dirty="0" err="1">
              <a:solidFill>
                <a:schemeClr val="tx1"/>
              </a:solidFill>
            </a:rPr>
            <a:t>Pertanggungjawaban</a:t>
          </a:r>
          <a:r>
            <a:rPr lang="en-US" sz="2400" dirty="0">
              <a:solidFill>
                <a:schemeClr val="tx1"/>
              </a:solidFill>
            </a:rPr>
            <a:t> </a:t>
          </a:r>
          <a:r>
            <a:rPr lang="en-US" sz="2400" dirty="0" err="1">
              <a:solidFill>
                <a:schemeClr val="tx1"/>
              </a:solidFill>
            </a:rPr>
            <a:t>Fungsional</a:t>
          </a:r>
          <a:endParaRPr lang="en-US" sz="2400" dirty="0">
            <a:solidFill>
              <a:schemeClr val="tx1"/>
            </a:solidFill>
          </a:endParaRPr>
        </a:p>
      </dgm:t>
    </dgm:pt>
    <dgm:pt modelId="{8BE340D9-D5E7-4F33-8855-D7DB8DC2CABF}" cxnId="{4AF1942D-F4F0-4B39-87C1-960FEED6DB34}" type="sibTrans">
      <dgm:prSet/>
      <dgm:spPr/>
      <dgm:t>
        <a:bodyPr/>
        <a:lstStyle/>
        <a:p>
          <a:endParaRPr lang="en-US" sz="2400">
            <a:solidFill>
              <a:schemeClr val="tx1"/>
            </a:solidFill>
          </a:endParaRPr>
        </a:p>
      </dgm:t>
    </dgm:pt>
    <dgm:pt modelId="{D38503C0-1C97-4F36-B592-4D8BAB25A8DE}" cxnId="{4AF1942D-F4F0-4B39-87C1-960FEED6DB34}" type="parTrans">
      <dgm:prSet/>
      <dgm:spPr/>
      <dgm:t>
        <a:bodyPr/>
        <a:lstStyle/>
        <a:p>
          <a:endParaRPr lang="en-US" sz="2400">
            <a:solidFill>
              <a:schemeClr val="tx1"/>
            </a:solidFill>
          </a:endParaRPr>
        </a:p>
      </dgm:t>
    </dgm:pt>
    <dgm:pt modelId="{11AF6D7B-9024-44E2-832E-4043A6BDB6FC}" cxnId="{14716256-5072-47C0-A8EB-F18D27F13E8F}" type="sibTrans">
      <dgm:prSet/>
      <dgm:spPr/>
      <dgm:t>
        <a:bodyPr/>
        <a:lstStyle/>
        <a:p>
          <a:endParaRPr lang="en-US" sz="2400">
            <a:solidFill>
              <a:schemeClr val="tx1"/>
            </a:solidFill>
          </a:endParaRPr>
        </a:p>
      </dgm:t>
    </dgm:pt>
    <dgm:pt modelId="{064A4FC9-4D74-4139-9BF4-94832CBD3BFC}" cxnId="{14716256-5072-47C0-A8EB-F18D27F13E8F}" type="parTrans">
      <dgm:prSet/>
      <dgm:spPr/>
      <dgm:t>
        <a:bodyPr/>
        <a:lstStyle/>
        <a:p>
          <a:endParaRPr lang="en-US" sz="2400">
            <a:solidFill>
              <a:schemeClr val="tx1"/>
            </a:solidFill>
          </a:endParaRPr>
        </a:p>
      </dgm:t>
    </dgm:pt>
    <dgm:pt modelId="{2F698CAF-5656-4507-AEF4-6F09660BB866}" cxnId="{2AB6EBF0-5AAB-4366-8860-6EBFC2C8B914}" type="sibTrans">
      <dgm:prSet/>
      <dgm:spPr/>
      <dgm:t>
        <a:bodyPr/>
        <a:lstStyle/>
        <a:p>
          <a:endParaRPr lang="en-US" sz="2400">
            <a:solidFill>
              <a:schemeClr val="tx1"/>
            </a:solidFill>
          </a:endParaRPr>
        </a:p>
      </dgm:t>
    </dgm:pt>
    <dgm:pt modelId="{1F653D4B-3AC0-462D-B345-CCD686CB691C}" cxnId="{2AB6EBF0-5AAB-4366-8860-6EBFC2C8B914}" type="parTrans">
      <dgm:prSet/>
      <dgm:spPr/>
      <dgm:t>
        <a:bodyPr/>
        <a:lstStyle/>
        <a:p>
          <a:endParaRPr lang="en-US" sz="2400">
            <a:solidFill>
              <a:schemeClr val="tx1"/>
            </a:solidFill>
          </a:endParaRPr>
        </a:p>
      </dgm:t>
    </dgm:pt>
    <dgm:pt modelId="{19A54C72-ECCA-461C-ACBC-EEFB7A9871DE}">
      <dgm:prSet phldrT="[Text]" custT="1"/>
      <dgm:spPr/>
      <dgm:t>
        <a:bodyPr/>
        <a:lstStyle/>
        <a:p>
          <a:r>
            <a:rPr lang="en-US" sz="2400" dirty="0" err="1">
              <a:solidFill>
                <a:srgbClr val="000000"/>
              </a:solidFill>
            </a:rPr>
            <a:t>Disampaikan</a:t>
          </a:r>
          <a:r>
            <a:rPr lang="en-US" sz="2400" dirty="0">
              <a:solidFill>
                <a:srgbClr val="000000"/>
              </a:solidFill>
            </a:rPr>
            <a:t> </a:t>
          </a:r>
          <a:r>
            <a:rPr lang="en-US" sz="2400" dirty="0" err="1">
              <a:solidFill>
                <a:srgbClr val="000000"/>
              </a:solidFill>
            </a:rPr>
            <a:t>kepada</a:t>
          </a:r>
          <a:r>
            <a:rPr lang="en-US" sz="2400" dirty="0">
              <a:solidFill>
                <a:srgbClr val="000000"/>
              </a:solidFill>
            </a:rPr>
            <a:t> </a:t>
          </a:r>
          <a:r>
            <a:rPr lang="en-US" sz="2400" dirty="0" err="1">
              <a:solidFill>
                <a:srgbClr val="000000"/>
              </a:solidFill>
            </a:rPr>
            <a:t>Pengguna</a:t>
          </a:r>
          <a:r>
            <a:rPr lang="en-US" sz="2400" dirty="0">
              <a:solidFill>
                <a:srgbClr val="000000"/>
              </a:solidFill>
            </a:rPr>
            <a:t> </a:t>
          </a:r>
          <a:r>
            <a:rPr lang="en-US" sz="2400" dirty="0" err="1">
              <a:solidFill>
                <a:srgbClr val="000000"/>
              </a:solidFill>
            </a:rPr>
            <a:t>Anggaran</a:t>
          </a:r>
          <a:endParaRPr lang="en-US" sz="2400" dirty="0">
            <a:solidFill>
              <a:srgbClr val="000000"/>
            </a:solidFill>
          </a:endParaRPr>
        </a:p>
      </dgm:t>
    </dgm:pt>
    <dgm:pt modelId="{8ACED99F-D9A3-48C8-901D-DEAFDE8307AC}" cxnId="{F481B6AE-E658-4BAE-A8C9-3C6F120F1FAB}" type="parTrans">
      <dgm:prSet/>
      <dgm:spPr/>
      <dgm:t>
        <a:bodyPr/>
        <a:lstStyle/>
        <a:p>
          <a:endParaRPr lang="en-US" sz="2400"/>
        </a:p>
      </dgm:t>
    </dgm:pt>
    <dgm:pt modelId="{819FE6F4-E0D1-4680-AA1D-C51D70510832}" cxnId="{F481B6AE-E658-4BAE-A8C9-3C6F120F1FAB}" type="sibTrans">
      <dgm:prSet/>
      <dgm:spPr/>
      <dgm:t>
        <a:bodyPr/>
        <a:lstStyle/>
        <a:p>
          <a:endParaRPr lang="en-US" sz="2400"/>
        </a:p>
      </dgm:t>
    </dgm:pt>
    <dgm:pt modelId="{196738A6-E344-4488-8BA7-64CDCFC26632}">
      <dgm:prSet phldrT="[Text]" custT="1"/>
      <dgm:spPr/>
      <dgm:t>
        <a:bodyPr/>
        <a:lstStyle/>
        <a:p>
          <a:r>
            <a:rPr lang="en-US" sz="2400" dirty="0" err="1">
              <a:solidFill>
                <a:srgbClr val="000000"/>
              </a:solidFill>
            </a:rPr>
            <a:t>Pada</a:t>
          </a:r>
          <a:r>
            <a:rPr lang="en-US" sz="2400" dirty="0">
              <a:solidFill>
                <a:srgbClr val="000000"/>
              </a:solidFill>
            </a:rPr>
            <a:t> </a:t>
          </a:r>
          <a:r>
            <a:rPr lang="en-US" sz="2400" dirty="0" err="1">
              <a:solidFill>
                <a:srgbClr val="000000"/>
              </a:solidFill>
            </a:rPr>
            <a:t>saat</a:t>
          </a:r>
          <a:r>
            <a:rPr lang="en-US" sz="2400" dirty="0">
              <a:solidFill>
                <a:srgbClr val="000000"/>
              </a:solidFill>
            </a:rPr>
            <a:t> </a:t>
          </a:r>
          <a:r>
            <a:rPr lang="en-US" sz="2400" dirty="0" err="1">
              <a:solidFill>
                <a:srgbClr val="000000"/>
              </a:solidFill>
            </a:rPr>
            <a:t>Laporan</a:t>
          </a:r>
          <a:r>
            <a:rPr lang="en-US" sz="2400" dirty="0">
              <a:solidFill>
                <a:srgbClr val="000000"/>
              </a:solidFill>
            </a:rPr>
            <a:t> </a:t>
          </a:r>
          <a:r>
            <a:rPr lang="en-US" sz="2400" dirty="0" err="1">
              <a:solidFill>
                <a:srgbClr val="000000"/>
              </a:solidFill>
            </a:rPr>
            <a:t>Penggunaan</a:t>
          </a:r>
          <a:r>
            <a:rPr lang="en-US" sz="2400" dirty="0">
              <a:solidFill>
                <a:srgbClr val="000000"/>
              </a:solidFill>
            </a:rPr>
            <a:t> TU</a:t>
          </a:r>
        </a:p>
      </dgm:t>
    </dgm:pt>
    <dgm:pt modelId="{2AAEB291-4445-4739-8C0B-040E06657575}" cxnId="{000FB937-F3C6-418E-920C-3164422A20D3}" type="parTrans">
      <dgm:prSet/>
      <dgm:spPr/>
      <dgm:t>
        <a:bodyPr/>
        <a:lstStyle/>
        <a:p>
          <a:endParaRPr lang="en-US" sz="2400"/>
        </a:p>
      </dgm:t>
    </dgm:pt>
    <dgm:pt modelId="{669F7F45-9B65-4D1B-8CF2-54916E9BB4D3}" cxnId="{000FB937-F3C6-418E-920C-3164422A20D3}" type="sibTrans">
      <dgm:prSet/>
      <dgm:spPr/>
      <dgm:t>
        <a:bodyPr/>
        <a:lstStyle/>
        <a:p>
          <a:endParaRPr lang="en-US" sz="2400"/>
        </a:p>
      </dgm:t>
    </dgm:pt>
    <dgm:pt modelId="{A6DB3B4B-B8A5-4125-AFAE-54537B6667F9}" type="pres">
      <dgm:prSet presAssocID="{AC4FAF35-56AB-4C08-A7F2-60D308F5DD16}" presName="Name0" presStyleCnt="0">
        <dgm:presLayoutVars>
          <dgm:dir/>
          <dgm:animLvl val="lvl"/>
          <dgm:resizeHandles val="exact"/>
        </dgm:presLayoutVars>
      </dgm:prSet>
      <dgm:spPr/>
    </dgm:pt>
    <dgm:pt modelId="{552DE24F-0EC3-43EB-9003-3835FD5E3F3F}" type="pres">
      <dgm:prSet presAssocID="{55453104-B08A-4BC8-BA28-1268E97BD78F}" presName="linNode" presStyleCnt="0"/>
      <dgm:spPr/>
    </dgm:pt>
    <dgm:pt modelId="{49D82074-CD24-4F3E-B3F9-F23C16DA0D36}" type="pres">
      <dgm:prSet presAssocID="{55453104-B08A-4BC8-BA28-1268E97BD78F}" presName="parentText" presStyleLbl="node1" presStyleIdx="0" presStyleCnt="2" custScaleX="137466" custLinFactNeighborY="-4824">
        <dgm:presLayoutVars>
          <dgm:chMax val="1"/>
          <dgm:bulletEnabled val="1"/>
        </dgm:presLayoutVars>
      </dgm:prSet>
      <dgm:spPr/>
    </dgm:pt>
    <dgm:pt modelId="{A8A0433F-172D-435E-8208-E2C109FFE55D}" type="pres">
      <dgm:prSet presAssocID="{55453104-B08A-4BC8-BA28-1268E97BD78F}" presName="descendantText" presStyleLbl="alignAccFollowNode1" presStyleIdx="0" presStyleCnt="2">
        <dgm:presLayoutVars>
          <dgm:bulletEnabled val="1"/>
        </dgm:presLayoutVars>
      </dgm:prSet>
      <dgm:spPr/>
    </dgm:pt>
    <dgm:pt modelId="{877EE7B5-9D24-4B49-B253-873E22A39D9D}" type="pres">
      <dgm:prSet presAssocID="{3F1066DF-E935-447B-830E-D494B2025745}" presName="sp" presStyleCnt="0"/>
      <dgm:spPr/>
    </dgm:pt>
    <dgm:pt modelId="{3ADA0AF3-CA56-4AAB-802E-3EFFE1BE1A51}" type="pres">
      <dgm:prSet presAssocID="{7B30494F-E224-4395-BD41-B776334D4154}" presName="linNode" presStyleCnt="0"/>
      <dgm:spPr/>
    </dgm:pt>
    <dgm:pt modelId="{0930BD20-3894-45F0-B4BE-CFB1AB0ECC3D}" type="pres">
      <dgm:prSet presAssocID="{7B30494F-E224-4395-BD41-B776334D4154}" presName="parentText" presStyleLbl="node1" presStyleIdx="1" presStyleCnt="2" custScaleX="137466">
        <dgm:presLayoutVars>
          <dgm:chMax val="1"/>
          <dgm:bulletEnabled val="1"/>
        </dgm:presLayoutVars>
      </dgm:prSet>
      <dgm:spPr/>
    </dgm:pt>
    <dgm:pt modelId="{A41BD624-1691-4412-91A8-1B336CE2EBFA}" type="pres">
      <dgm:prSet presAssocID="{7B30494F-E224-4395-BD41-B776334D4154}" presName="descendantText" presStyleLbl="alignAccFollowNode1" presStyleIdx="1" presStyleCnt="2">
        <dgm:presLayoutVars>
          <dgm:bulletEnabled val="1"/>
        </dgm:presLayoutVars>
      </dgm:prSet>
      <dgm:spPr/>
    </dgm:pt>
  </dgm:ptLst>
  <dgm:cxnLst>
    <dgm:cxn modelId="{01C2BC03-7A3C-4FF0-A6A5-5F816492169E}" srcId="{AC4FAF35-56AB-4C08-A7F2-60D308F5DD16}" destId="{55453104-B08A-4BC8-BA28-1268E97BD78F}" srcOrd="0" destOrd="0" parTransId="{B4C55A0D-249C-4CE8-A7C8-5F72F7D219AC}" sibTransId="{3F1066DF-E935-447B-830E-D494B2025745}"/>
    <dgm:cxn modelId="{218ABA1C-6764-B249-8B50-7EB33D2F5B38}" type="presOf" srcId="{AC4FAF35-56AB-4C08-A7F2-60D308F5DD16}" destId="{A6DB3B4B-B8A5-4125-AFAE-54537B6667F9}" srcOrd="0" destOrd="0" presId="urn:microsoft.com/office/officeart/2005/8/layout/vList5"/>
    <dgm:cxn modelId="{4AF1942D-F4F0-4B39-87C1-960FEED6DB34}" srcId="{AC4FAF35-56AB-4C08-A7F2-60D308F5DD16}" destId="{7B30494F-E224-4395-BD41-B776334D4154}" srcOrd="1" destOrd="0" parTransId="{D38503C0-1C97-4F36-B592-4D8BAB25A8DE}" sibTransId="{8BE340D9-D5E7-4F33-8855-D7DB8DC2CABF}"/>
    <dgm:cxn modelId="{000FB937-F3C6-418E-920C-3164422A20D3}" srcId="{55453104-B08A-4BC8-BA28-1268E97BD78F}" destId="{196738A6-E344-4488-8BA7-64CDCFC26632}" srcOrd="1" destOrd="0" parTransId="{2AAEB291-4445-4739-8C0B-040E06657575}" sibTransId="{669F7F45-9B65-4D1B-8CF2-54916E9BB4D3}"/>
    <dgm:cxn modelId="{CFEFED6D-4D64-8C4E-AFDB-FDC0F93EBC0B}" type="presOf" srcId="{AC9D53AA-1454-4299-B6FA-C6638B2089D3}" destId="{A41BD624-1691-4412-91A8-1B336CE2EBFA}" srcOrd="0" destOrd="1" presId="urn:microsoft.com/office/officeart/2005/8/layout/vList5"/>
    <dgm:cxn modelId="{F678D84F-F754-F242-9037-AC4A1A0EFCCA}" type="presOf" srcId="{196738A6-E344-4488-8BA7-64CDCFC26632}" destId="{A8A0433F-172D-435E-8208-E2C109FFE55D}" srcOrd="0" destOrd="1" presId="urn:microsoft.com/office/officeart/2005/8/layout/vList5"/>
    <dgm:cxn modelId="{14716256-5072-47C0-A8EB-F18D27F13E8F}" srcId="{7B30494F-E224-4395-BD41-B776334D4154}" destId="{AC9D53AA-1454-4299-B6FA-C6638B2089D3}" srcOrd="1" destOrd="0" parTransId="{064A4FC9-4D74-4139-9BF4-94832CBD3BFC}" sibTransId="{11AF6D7B-9024-44E2-832E-4043A6BDB6FC}"/>
    <dgm:cxn modelId="{42776258-50C6-CE41-9BCC-C25CE145EE95}" type="presOf" srcId="{19A54C72-ECCA-461C-ACBC-EEFB7A9871DE}" destId="{A8A0433F-172D-435E-8208-E2C109FFE55D}" srcOrd="0" destOrd="0" presId="urn:microsoft.com/office/officeart/2005/8/layout/vList5"/>
    <dgm:cxn modelId="{2CB20879-2671-A549-BCF1-0901CD377B41}" type="presOf" srcId="{79E101FB-69DB-4DE8-8CEE-1546B1F84D77}" destId="{A41BD624-1691-4412-91A8-1B336CE2EBFA}" srcOrd="0" destOrd="0" presId="urn:microsoft.com/office/officeart/2005/8/layout/vList5"/>
    <dgm:cxn modelId="{F481B6AE-E658-4BAE-A8C9-3C6F120F1FAB}" srcId="{55453104-B08A-4BC8-BA28-1268E97BD78F}" destId="{19A54C72-ECCA-461C-ACBC-EEFB7A9871DE}" srcOrd="0" destOrd="0" parTransId="{8ACED99F-D9A3-48C8-901D-DEAFDE8307AC}" sibTransId="{819FE6F4-E0D1-4680-AA1D-C51D70510832}"/>
    <dgm:cxn modelId="{4D9B1FD3-1F84-6D49-BCDD-B35F68882365}" type="presOf" srcId="{55453104-B08A-4BC8-BA28-1268E97BD78F}" destId="{49D82074-CD24-4F3E-B3F9-F23C16DA0D36}" srcOrd="0" destOrd="0" presId="urn:microsoft.com/office/officeart/2005/8/layout/vList5"/>
    <dgm:cxn modelId="{F84B5ED8-BF25-9B43-B6A6-A79D38F85F08}" type="presOf" srcId="{7B30494F-E224-4395-BD41-B776334D4154}" destId="{0930BD20-3894-45F0-B4BE-CFB1AB0ECC3D}" srcOrd="0" destOrd="0" presId="urn:microsoft.com/office/officeart/2005/8/layout/vList5"/>
    <dgm:cxn modelId="{2AB6EBF0-5AAB-4366-8860-6EBFC2C8B914}" srcId="{7B30494F-E224-4395-BD41-B776334D4154}" destId="{79E101FB-69DB-4DE8-8CEE-1546B1F84D77}" srcOrd="0" destOrd="0" parTransId="{1F653D4B-3AC0-462D-B345-CCD686CB691C}" sibTransId="{2F698CAF-5656-4507-AEF4-6F09660BB866}"/>
    <dgm:cxn modelId="{DACC28B1-D6D7-574F-B5F6-73BD9B3DFFE6}" type="presParOf" srcId="{A6DB3B4B-B8A5-4125-AFAE-54537B6667F9}" destId="{552DE24F-0EC3-43EB-9003-3835FD5E3F3F}" srcOrd="0" destOrd="0" presId="urn:microsoft.com/office/officeart/2005/8/layout/vList5"/>
    <dgm:cxn modelId="{03600144-91B2-9642-BB87-9D51CD5289D0}" type="presParOf" srcId="{552DE24F-0EC3-43EB-9003-3835FD5E3F3F}" destId="{49D82074-CD24-4F3E-B3F9-F23C16DA0D36}" srcOrd="0" destOrd="0" presId="urn:microsoft.com/office/officeart/2005/8/layout/vList5"/>
    <dgm:cxn modelId="{5D0819AA-839B-154A-AEA2-2956AED4FFFF}" type="presParOf" srcId="{552DE24F-0EC3-43EB-9003-3835FD5E3F3F}" destId="{A8A0433F-172D-435E-8208-E2C109FFE55D}" srcOrd="1" destOrd="0" presId="urn:microsoft.com/office/officeart/2005/8/layout/vList5"/>
    <dgm:cxn modelId="{3EB9EB44-4A70-1E47-A225-56D1357D80B7}" type="presParOf" srcId="{A6DB3B4B-B8A5-4125-AFAE-54537B6667F9}" destId="{877EE7B5-9D24-4B49-B253-873E22A39D9D}" srcOrd="1" destOrd="0" presId="urn:microsoft.com/office/officeart/2005/8/layout/vList5"/>
    <dgm:cxn modelId="{98D275D8-DD93-1043-9824-1A867B86E8CB}" type="presParOf" srcId="{A6DB3B4B-B8A5-4125-AFAE-54537B6667F9}" destId="{3ADA0AF3-CA56-4AAB-802E-3EFFE1BE1A51}" srcOrd="2" destOrd="0" presId="urn:microsoft.com/office/officeart/2005/8/layout/vList5"/>
    <dgm:cxn modelId="{64EB6E88-4848-9746-94CF-3F9FF12FDA8B}" type="presParOf" srcId="{3ADA0AF3-CA56-4AAB-802E-3EFFE1BE1A51}" destId="{0930BD20-3894-45F0-B4BE-CFB1AB0ECC3D}" srcOrd="0" destOrd="0" presId="urn:microsoft.com/office/officeart/2005/8/layout/vList5"/>
    <dgm:cxn modelId="{8E2EAAE9-BD8E-1A44-9E94-198E20327DAF}" type="presParOf" srcId="{3ADA0AF3-CA56-4AAB-802E-3EFFE1BE1A51}" destId="{A41BD624-1691-4412-91A8-1B336CE2EBFA}" srcOrd="1" destOrd="0" presId="urn:microsoft.com/office/officeart/2005/8/layout/vList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306164" cy="5257800"/>
        <a:chOff x="0" y="0"/>
        <a:chExt cx="8306164" cy="5257800"/>
      </a:xfrm>
    </dsp:grpSpPr>
    <dsp:sp modelId="{381ED2B5-41E7-4BD1-A5FB-2FFA977BC59A}">
      <dsp:nvSpPr>
        <dsp:cNvPr id="3" name="Rounded Rectangle 2"/>
        <dsp:cNvSpPr/>
      </dsp:nvSpPr>
      <dsp:spPr bwMode="white">
        <a:xfrm>
          <a:off x="0" y="88663"/>
          <a:ext cx="2350213" cy="1179610"/>
        </a:xfrm>
        <a:prstGeom prst="roundRect">
          <a:avLst>
            <a:gd name="adj" fmla="val 10000"/>
          </a:avLst>
        </a:prstGeom>
        <a:solidFill>
          <a:srgbClr val="4472C4">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hemeClr val="lt1"/>
        </a:lnRef>
        <a:fillRef idx="1">
          <a:schemeClr val="accent1"/>
        </a:fillRef>
        <a:effectRef idx="0">
          <a:scrgbClr r="0" g="0" b="0"/>
        </a:effectRef>
        <a:fontRef idx="minor">
          <a:schemeClr val="lt1"/>
        </a:fontRef>
      </dsp:style>
      <dsp:txBody>
        <a:bodyPr vert="horz" wrap="square" lIns="34290" tIns="22860" rIns="34290" bIns="22860" numCol="1" spcCol="1270" anchor="ctr" anchorCtr="0" forceAA="0"/>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lvl="0" indent="0" algn="ctr" defTabSz="800100" rtl="0">
            <a:lnSpc>
              <a:spcPct val="90000"/>
            </a:lnSpc>
            <a:spcBef>
              <a:spcPct val="0"/>
            </a:spcBef>
            <a:spcAft>
              <a:spcPct val="35000"/>
            </a:spcAft>
            <a:buNone/>
          </a:pPr>
          <a:r>
            <a:rPr lang="it-IT" sz="1800" kern="1200" dirty="0">
              <a:solidFill>
                <a:srgbClr val="000000"/>
              </a:solidFill>
              <a:latin typeface="Calibri" panose="020F0502020204030204"/>
              <a:ea typeface="Calibri" panose="020F0502020204030204"/>
              <a:cs typeface="Arial" panose="020B0604020202020204"/>
              <a:hlinkClick r:id="rId1" action="ppaction://hlinkfile"/>
            </a:rPr>
            <a:t>Buku Kas Umum (BKU) </a:t>
          </a:r>
          <a:endParaRPr lang="en-US" sz="1800" kern="1200" dirty="0">
            <a:solidFill>
              <a:srgbClr val="000000"/>
            </a:solidFill>
            <a:latin typeface="Calibri" panose="020F0502020204030204"/>
            <a:ea typeface="Calibri" panose="020F0502020204030204"/>
            <a:cs typeface="Arial" panose="020B0604020202020204"/>
          </a:endParaRPr>
        </a:p>
      </dsp:txBody>
      <dsp:txXfrm>
        <a:off x="0" y="88663"/>
        <a:ext cx="2350213" cy="1179610"/>
      </dsp:txXfrm>
    </dsp:sp>
    <dsp:sp modelId="{9B40F4C4-E643-4F1A-9DB6-808905E7DBE4}">
      <dsp:nvSpPr>
        <dsp:cNvPr id="5" name="Rounded Rectangle 4"/>
        <dsp:cNvSpPr/>
      </dsp:nvSpPr>
      <dsp:spPr bwMode="white">
        <a:xfrm>
          <a:off x="2514407" y="88663"/>
          <a:ext cx="2350213" cy="1179610"/>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34290" tIns="22860" rIns="34290" bIns="228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it-IT" sz="1800" dirty="0">
              <a:solidFill>
                <a:srgbClr val="000000"/>
              </a:solidFill>
            </a:rPr>
            <a:t>Buku Pembantu BKU - yang terdiri dari :</a:t>
          </a:r>
          <a:endParaRPr lang="en-US" sz="1800" dirty="0">
            <a:solidFill>
              <a:srgbClr val="000000"/>
            </a:solidFill>
          </a:endParaRPr>
        </a:p>
      </dsp:txBody>
      <dsp:txXfrm>
        <a:off x="2514407" y="88663"/>
        <a:ext cx="2350213" cy="1179610"/>
      </dsp:txXfrm>
    </dsp:sp>
    <dsp:sp modelId="{15D67CEE-D2AB-4955-8C3C-771FF16CD4B0}">
      <dsp:nvSpPr>
        <dsp:cNvPr id="7" name="Freeform 6"/>
        <dsp:cNvSpPr/>
      </dsp:nvSpPr>
      <dsp:spPr bwMode="white">
        <a:xfrm>
          <a:off x="2749429" y="1268273"/>
          <a:ext cx="135222" cy="429737"/>
        </a:xfrm>
        <a:custGeom>
          <a:avLst/>
          <a:gdLst/>
          <a:ahLst/>
          <a:cxnLst/>
          <a:pathLst>
            <a:path w="213" h="677">
              <a:moveTo>
                <a:pt x="0" y="0"/>
              </a:moveTo>
              <a:lnTo>
                <a:pt x="0" y="677"/>
              </a:lnTo>
              <a:lnTo>
                <a:pt x="213" y="677"/>
              </a:lnTo>
            </a:path>
          </a:pathLst>
        </a:custGeom>
      </dsp:spPr>
      <dsp:style>
        <a:lnRef idx="2">
          <a:schemeClr val="accent1">
            <a:shade val="60000"/>
          </a:schemeClr>
        </a:lnRef>
        <a:fillRef idx="0">
          <a:schemeClr val="accent1"/>
        </a:fillRef>
        <a:effectRef idx="0">
          <a:scrgbClr r="0" g="0" b="0"/>
        </a:effectRef>
        <a:fontRef idx="minor"/>
      </dsp:style>
      <dsp:txXfrm>
        <a:off x="2749429" y="1268273"/>
        <a:ext cx="135222" cy="429737"/>
      </dsp:txXfrm>
    </dsp:sp>
    <dsp:sp modelId="{8642984B-22F5-4F9A-ACDA-98B579AD2E59}">
      <dsp:nvSpPr>
        <dsp:cNvPr id="8" name="Rounded Rectangle 7"/>
        <dsp:cNvSpPr/>
      </dsp:nvSpPr>
      <dsp:spPr bwMode="white">
        <a:xfrm>
          <a:off x="2884650" y="1411519"/>
          <a:ext cx="2693742" cy="572982"/>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fi-FI" sz="1600" dirty="0">
              <a:solidFill>
                <a:srgbClr val="000000"/>
              </a:solidFill>
            </a:rPr>
            <a:t>Buku Pembantu Kas Tunai</a:t>
          </a:r>
          <a:endParaRPr lang="en-US" sz="1600" dirty="0">
            <a:solidFill>
              <a:srgbClr val="000000"/>
            </a:solidFill>
          </a:endParaRPr>
        </a:p>
      </dsp:txBody>
      <dsp:txXfrm>
        <a:off x="2884650" y="1411519"/>
        <a:ext cx="2693742" cy="572982"/>
      </dsp:txXfrm>
    </dsp:sp>
    <dsp:sp modelId="{E61F452D-7E8F-4FA2-B40C-919BE9BE8C1F}">
      <dsp:nvSpPr>
        <dsp:cNvPr id="9" name="Freeform 8"/>
        <dsp:cNvSpPr/>
      </dsp:nvSpPr>
      <dsp:spPr bwMode="white">
        <a:xfrm>
          <a:off x="2749429" y="1268273"/>
          <a:ext cx="145178" cy="1149340"/>
        </a:xfrm>
        <a:custGeom>
          <a:avLst/>
          <a:gdLst/>
          <a:ahLst/>
          <a:cxnLst/>
          <a:pathLst>
            <a:path w="229" h="1810">
              <a:moveTo>
                <a:pt x="0" y="0"/>
              </a:moveTo>
              <a:lnTo>
                <a:pt x="0" y="1810"/>
              </a:lnTo>
              <a:lnTo>
                <a:pt x="229" y="1810"/>
              </a:lnTo>
            </a:path>
          </a:pathLst>
        </a:custGeom>
      </dsp:spPr>
      <dsp:style>
        <a:lnRef idx="2">
          <a:schemeClr val="accent1">
            <a:shade val="60000"/>
          </a:schemeClr>
        </a:lnRef>
        <a:fillRef idx="0">
          <a:schemeClr val="accent1"/>
        </a:fillRef>
        <a:effectRef idx="0">
          <a:scrgbClr r="0" g="0" b="0"/>
        </a:effectRef>
        <a:fontRef idx="minor"/>
      </dsp:style>
      <dsp:txXfrm>
        <a:off x="2749429" y="1268273"/>
        <a:ext cx="145178" cy="1149340"/>
      </dsp:txXfrm>
    </dsp:sp>
    <dsp:sp modelId="{74FE5E8F-1345-4AA7-8F34-BB3F81198BFE}">
      <dsp:nvSpPr>
        <dsp:cNvPr id="10" name="Rounded Rectangle 9"/>
        <dsp:cNvSpPr/>
      </dsp:nvSpPr>
      <dsp:spPr bwMode="white">
        <a:xfrm>
          <a:off x="2894606" y="2131122"/>
          <a:ext cx="2693742" cy="572982"/>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fi-FI" sz="1600" dirty="0">
              <a:solidFill>
                <a:srgbClr val="000000"/>
              </a:solidFill>
            </a:rPr>
            <a:t>Buku Pembantu Simpanan/Bank </a:t>
          </a:r>
          <a:endParaRPr lang="en-US" sz="1600" dirty="0">
            <a:solidFill>
              <a:srgbClr val="000000"/>
            </a:solidFill>
          </a:endParaRPr>
        </a:p>
      </dsp:txBody>
      <dsp:txXfrm>
        <a:off x="2894606" y="2131122"/>
        <a:ext cx="2693742" cy="572982"/>
      </dsp:txXfrm>
    </dsp:sp>
    <dsp:sp modelId="{CE952165-F24F-48FF-95D3-5CA6979E65AE}">
      <dsp:nvSpPr>
        <dsp:cNvPr id="11" name="Freeform 10"/>
        <dsp:cNvSpPr/>
      </dsp:nvSpPr>
      <dsp:spPr bwMode="white">
        <a:xfrm>
          <a:off x="2749429" y="1268273"/>
          <a:ext cx="135222" cy="1862193"/>
        </a:xfrm>
        <a:custGeom>
          <a:avLst/>
          <a:gdLst/>
          <a:ahLst/>
          <a:cxnLst/>
          <a:pathLst>
            <a:path w="213" h="2933">
              <a:moveTo>
                <a:pt x="0" y="0"/>
              </a:moveTo>
              <a:lnTo>
                <a:pt x="0" y="2933"/>
              </a:lnTo>
              <a:lnTo>
                <a:pt x="213" y="2933"/>
              </a:lnTo>
            </a:path>
          </a:pathLst>
        </a:custGeom>
      </dsp:spPr>
      <dsp:style>
        <a:lnRef idx="2">
          <a:schemeClr val="accent1">
            <a:shade val="60000"/>
          </a:schemeClr>
        </a:lnRef>
        <a:fillRef idx="0">
          <a:schemeClr val="accent1"/>
        </a:fillRef>
        <a:effectRef idx="0">
          <a:scrgbClr r="0" g="0" b="0"/>
        </a:effectRef>
        <a:fontRef idx="minor"/>
      </dsp:style>
      <dsp:txXfrm>
        <a:off x="2749429" y="1268273"/>
        <a:ext cx="135222" cy="1862193"/>
      </dsp:txXfrm>
    </dsp:sp>
    <dsp:sp modelId="{0047D111-097F-497E-A56B-0B5D123D28F0}">
      <dsp:nvSpPr>
        <dsp:cNvPr id="12" name="Rounded Rectangle 11"/>
        <dsp:cNvSpPr/>
      </dsp:nvSpPr>
      <dsp:spPr bwMode="white">
        <a:xfrm>
          <a:off x="2884650" y="2843975"/>
          <a:ext cx="2693742" cy="572982"/>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fi-FI" sz="1600" dirty="0">
              <a:solidFill>
                <a:srgbClr val="000000"/>
              </a:solidFill>
            </a:rPr>
            <a:t>Buku Pembantu Pajak </a:t>
          </a:r>
          <a:endParaRPr lang="en-US" sz="1600" dirty="0">
            <a:solidFill>
              <a:srgbClr val="000000"/>
            </a:solidFill>
          </a:endParaRPr>
        </a:p>
      </dsp:txBody>
      <dsp:txXfrm>
        <a:off x="2884650" y="2843975"/>
        <a:ext cx="2693742" cy="572982"/>
      </dsp:txXfrm>
    </dsp:sp>
    <dsp:sp modelId="{B400C5B2-FF31-498F-A662-4BEFE3B68AEE}">
      <dsp:nvSpPr>
        <dsp:cNvPr id="13" name="Freeform 12"/>
        <dsp:cNvSpPr/>
      </dsp:nvSpPr>
      <dsp:spPr bwMode="white">
        <a:xfrm>
          <a:off x="2749429" y="1268273"/>
          <a:ext cx="135222" cy="2578421"/>
        </a:xfrm>
        <a:custGeom>
          <a:avLst/>
          <a:gdLst/>
          <a:ahLst/>
          <a:cxnLst/>
          <a:pathLst>
            <a:path w="213" h="4061">
              <a:moveTo>
                <a:pt x="0" y="0"/>
              </a:moveTo>
              <a:lnTo>
                <a:pt x="0" y="4061"/>
              </a:lnTo>
              <a:lnTo>
                <a:pt x="213" y="4061"/>
              </a:lnTo>
            </a:path>
          </a:pathLst>
        </a:custGeom>
      </dsp:spPr>
      <dsp:style>
        <a:lnRef idx="2">
          <a:schemeClr val="accent1">
            <a:shade val="60000"/>
          </a:schemeClr>
        </a:lnRef>
        <a:fillRef idx="0">
          <a:schemeClr val="accent1"/>
        </a:fillRef>
        <a:effectRef idx="0">
          <a:scrgbClr r="0" g="0" b="0"/>
        </a:effectRef>
        <a:fontRef idx="minor"/>
      </dsp:style>
      <dsp:txXfrm>
        <a:off x="2749429" y="1268273"/>
        <a:ext cx="135222" cy="2578421"/>
      </dsp:txXfrm>
    </dsp:sp>
    <dsp:sp modelId="{8E264A8D-1075-499C-A897-1EF2C12B0D24}">
      <dsp:nvSpPr>
        <dsp:cNvPr id="14" name="Rounded Rectangle 13"/>
        <dsp:cNvSpPr/>
      </dsp:nvSpPr>
      <dsp:spPr bwMode="white">
        <a:xfrm>
          <a:off x="2884650" y="3560203"/>
          <a:ext cx="2693742" cy="572982"/>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es-ES" sz="1600" dirty="0" err="1">
              <a:solidFill>
                <a:srgbClr val="000000"/>
              </a:solidFill>
            </a:rPr>
            <a:t>Buku</a:t>
          </a:r>
          <a:r>
            <a:rPr lang="es-ES" sz="1600" dirty="0">
              <a:solidFill>
                <a:srgbClr val="000000"/>
              </a:solidFill>
            </a:rPr>
            <a:t> </a:t>
          </a:r>
          <a:r>
            <a:rPr lang="es-ES" sz="1600" dirty="0" err="1">
              <a:solidFill>
                <a:srgbClr val="000000"/>
              </a:solidFill>
            </a:rPr>
            <a:t>Pembantu</a:t>
          </a:r>
          <a:r>
            <a:rPr lang="es-ES" sz="1600" dirty="0">
              <a:solidFill>
                <a:srgbClr val="000000"/>
              </a:solidFill>
            </a:rPr>
            <a:t> </a:t>
          </a:r>
          <a:r>
            <a:rPr lang="es-ES" sz="1600" dirty="0" err="1">
              <a:solidFill>
                <a:srgbClr val="000000"/>
              </a:solidFill>
            </a:rPr>
            <a:t>Panjar</a:t>
          </a:r>
          <a:r>
            <a:rPr lang="es-ES" sz="1600" dirty="0">
              <a:solidFill>
                <a:srgbClr val="000000"/>
              </a:solidFill>
            </a:rPr>
            <a:t> </a:t>
          </a:r>
          <a:endParaRPr lang="en-US" sz="1600" dirty="0">
            <a:solidFill>
              <a:srgbClr val="000000"/>
            </a:solidFill>
          </a:endParaRPr>
        </a:p>
      </dsp:txBody>
      <dsp:txXfrm>
        <a:off x="2884650" y="3560203"/>
        <a:ext cx="2693742" cy="572982"/>
      </dsp:txXfrm>
    </dsp:sp>
    <dsp:sp modelId="{DCB468C1-1412-423D-ADDC-B1C230A3A003}">
      <dsp:nvSpPr>
        <dsp:cNvPr id="15" name="Freeform 14"/>
        <dsp:cNvSpPr/>
      </dsp:nvSpPr>
      <dsp:spPr bwMode="white">
        <a:xfrm>
          <a:off x="2749429" y="1268273"/>
          <a:ext cx="135222" cy="3454511"/>
        </a:xfrm>
        <a:custGeom>
          <a:avLst/>
          <a:gdLst/>
          <a:ahLst/>
          <a:cxnLst/>
          <a:pathLst>
            <a:path w="213" h="5440">
              <a:moveTo>
                <a:pt x="0" y="0"/>
              </a:moveTo>
              <a:lnTo>
                <a:pt x="0" y="5440"/>
              </a:lnTo>
              <a:lnTo>
                <a:pt x="213" y="5440"/>
              </a:lnTo>
            </a:path>
          </a:pathLst>
        </a:custGeom>
      </dsp:spPr>
      <dsp:style>
        <a:lnRef idx="2">
          <a:schemeClr val="accent1">
            <a:shade val="60000"/>
          </a:schemeClr>
        </a:lnRef>
        <a:fillRef idx="0">
          <a:schemeClr val="accent1"/>
        </a:fillRef>
        <a:effectRef idx="0">
          <a:scrgbClr r="0" g="0" b="0"/>
        </a:effectRef>
        <a:fontRef idx="minor"/>
      </dsp:style>
      <dsp:txXfrm>
        <a:off x="2749429" y="1268273"/>
        <a:ext cx="135222" cy="3454511"/>
      </dsp:txXfrm>
    </dsp:sp>
    <dsp:sp modelId="{02E4147E-EF9C-491F-87AE-F0FDC0F02B21}">
      <dsp:nvSpPr>
        <dsp:cNvPr id="16" name="Rounded Rectangle 15"/>
        <dsp:cNvSpPr/>
      </dsp:nvSpPr>
      <dsp:spPr bwMode="white">
        <a:xfrm>
          <a:off x="2884650" y="4276431"/>
          <a:ext cx="2693742" cy="892707"/>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es-ES" sz="1600" dirty="0" err="1">
              <a:solidFill>
                <a:srgbClr val="000000"/>
              </a:solidFill>
            </a:rPr>
            <a:t>Buku</a:t>
          </a:r>
          <a:r>
            <a:rPr lang="es-ES" sz="1600" dirty="0">
              <a:solidFill>
                <a:srgbClr val="000000"/>
              </a:solidFill>
            </a:rPr>
            <a:t> </a:t>
          </a:r>
          <a:r>
            <a:rPr lang="es-ES" sz="1600" dirty="0" err="1">
              <a:solidFill>
                <a:srgbClr val="000000"/>
              </a:solidFill>
            </a:rPr>
            <a:t>rekapitulasi</a:t>
          </a:r>
          <a:r>
            <a:rPr lang="es-ES" sz="1600" dirty="0">
              <a:solidFill>
                <a:srgbClr val="000000"/>
              </a:solidFill>
            </a:rPr>
            <a:t> </a:t>
          </a:r>
          <a:r>
            <a:rPr lang="es-ES" sz="1600" dirty="0" err="1">
              <a:solidFill>
                <a:srgbClr val="000000"/>
              </a:solidFill>
            </a:rPr>
            <a:t>pengeluaran</a:t>
          </a:r>
          <a:r>
            <a:rPr lang="es-ES" sz="1600" dirty="0">
              <a:solidFill>
                <a:srgbClr val="000000"/>
              </a:solidFill>
            </a:rPr>
            <a:t> per sub </a:t>
          </a:r>
          <a:r>
            <a:rPr lang="es-ES" sz="1600" dirty="0" err="1">
              <a:solidFill>
                <a:srgbClr val="000000"/>
              </a:solidFill>
            </a:rPr>
            <a:t>rincian</a:t>
          </a:r>
          <a:r>
            <a:rPr lang="es-ES" sz="1600" dirty="0">
              <a:solidFill>
                <a:srgbClr val="000000"/>
              </a:solidFill>
            </a:rPr>
            <a:t> </a:t>
          </a:r>
          <a:r>
            <a:rPr lang="es-ES" sz="1600" dirty="0" err="1">
              <a:solidFill>
                <a:srgbClr val="000000"/>
              </a:solidFill>
            </a:rPr>
            <a:t>obyek</a:t>
          </a:r>
          <a:endParaRPr lang="es-ES" sz="1600" dirty="0">
            <a:solidFill>
              <a:srgbClr val="000000"/>
            </a:solidFill>
          </a:endParaRPr>
        </a:p>
      </dsp:txBody>
      <dsp:txXfrm>
        <a:off x="2884650" y="4276431"/>
        <a:ext cx="2693742" cy="892707"/>
      </dsp:txXfrm>
    </dsp:sp>
    <dsp:sp modelId="{C470C14B-E860-4B64-8282-BFF05E975430}">
      <dsp:nvSpPr>
        <dsp:cNvPr id="17" name="Rounded Rectangle 16"/>
        <dsp:cNvSpPr/>
      </dsp:nvSpPr>
      <dsp:spPr bwMode="white">
        <a:xfrm>
          <a:off x="5616937" y="88663"/>
          <a:ext cx="2350213" cy="1179610"/>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34290" tIns="22860" rIns="34290" bIns="228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it-IT" sz="1800" dirty="0">
              <a:solidFill>
                <a:srgbClr val="000000"/>
              </a:solidFill>
            </a:rPr>
            <a:t>Dokumen yang menjadi dasar pembukuan :</a:t>
          </a:r>
          <a:endParaRPr lang="en-US" sz="1800" dirty="0">
            <a:solidFill>
              <a:srgbClr val="000000"/>
            </a:solidFill>
          </a:endParaRPr>
        </a:p>
      </dsp:txBody>
      <dsp:txXfrm>
        <a:off x="5616937" y="88663"/>
        <a:ext cx="2350213" cy="1179610"/>
      </dsp:txXfrm>
    </dsp:sp>
    <dsp:sp modelId="{53614AF3-A1C3-4355-BC4C-C0830365E4EE}">
      <dsp:nvSpPr>
        <dsp:cNvPr id="19" name="Freeform 18"/>
        <dsp:cNvSpPr/>
      </dsp:nvSpPr>
      <dsp:spPr bwMode="white">
        <a:xfrm>
          <a:off x="5851959" y="1268273"/>
          <a:ext cx="235021" cy="479331"/>
        </a:xfrm>
        <a:custGeom>
          <a:avLst/>
          <a:gdLst/>
          <a:ahLst/>
          <a:cxnLst/>
          <a:pathLst>
            <a:path w="370" h="755">
              <a:moveTo>
                <a:pt x="0" y="0"/>
              </a:moveTo>
              <a:lnTo>
                <a:pt x="0" y="755"/>
              </a:lnTo>
              <a:lnTo>
                <a:pt x="370" y="755"/>
              </a:lnTo>
            </a:path>
          </a:pathLst>
        </a:custGeom>
      </dsp:spPr>
      <dsp:style>
        <a:lnRef idx="2">
          <a:schemeClr val="accent1">
            <a:shade val="60000"/>
          </a:schemeClr>
        </a:lnRef>
        <a:fillRef idx="0">
          <a:schemeClr val="accent1"/>
        </a:fillRef>
        <a:effectRef idx="0">
          <a:scrgbClr r="0" g="0" b="0"/>
        </a:effectRef>
        <a:fontRef idx="minor"/>
      </dsp:style>
      <dsp:txXfrm>
        <a:off x="5851959" y="1268273"/>
        <a:ext cx="235021" cy="479331"/>
      </dsp:txXfrm>
    </dsp:sp>
    <dsp:sp modelId="{87771919-B372-451E-A9C7-EC50DC139697}">
      <dsp:nvSpPr>
        <dsp:cNvPr id="20" name="Rounded Rectangle 19"/>
        <dsp:cNvSpPr/>
      </dsp:nvSpPr>
      <dsp:spPr bwMode="white">
        <a:xfrm>
          <a:off x="6086980" y="1411519"/>
          <a:ext cx="2219184" cy="672171"/>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en-US" sz="1600" dirty="0">
              <a:solidFill>
                <a:srgbClr val="000000"/>
              </a:solidFill>
            </a:rPr>
            <a:t>SP2D</a:t>
          </a:r>
          <a:endParaRPr>
            <a:solidFill>
              <a:schemeClr val="dk1"/>
            </a:solidFill>
          </a:endParaRPr>
        </a:p>
      </dsp:txBody>
      <dsp:txXfrm>
        <a:off x="6086980" y="1411519"/>
        <a:ext cx="2219184" cy="672171"/>
      </dsp:txXfrm>
    </dsp:sp>
    <dsp:sp modelId="{301D0535-D5A7-4088-8AD5-878A13562441}">
      <dsp:nvSpPr>
        <dsp:cNvPr id="21" name="Freeform 20"/>
        <dsp:cNvSpPr/>
      </dsp:nvSpPr>
      <dsp:spPr bwMode="white">
        <a:xfrm>
          <a:off x="5851959" y="1268273"/>
          <a:ext cx="235021" cy="1294748"/>
        </a:xfrm>
        <a:custGeom>
          <a:avLst/>
          <a:gdLst/>
          <a:ahLst/>
          <a:cxnLst/>
          <a:pathLst>
            <a:path w="370" h="2039">
              <a:moveTo>
                <a:pt x="0" y="0"/>
              </a:moveTo>
              <a:lnTo>
                <a:pt x="0" y="2039"/>
              </a:lnTo>
              <a:lnTo>
                <a:pt x="370" y="2039"/>
              </a:lnTo>
            </a:path>
          </a:pathLst>
        </a:custGeom>
      </dsp:spPr>
      <dsp:style>
        <a:lnRef idx="2">
          <a:schemeClr val="accent1">
            <a:shade val="60000"/>
          </a:schemeClr>
        </a:lnRef>
        <a:fillRef idx="0">
          <a:schemeClr val="accent1"/>
        </a:fillRef>
        <a:effectRef idx="0">
          <a:scrgbClr r="0" g="0" b="0"/>
        </a:effectRef>
        <a:fontRef idx="minor"/>
      </dsp:style>
      <dsp:txXfrm>
        <a:off x="5851959" y="1268273"/>
        <a:ext cx="235021" cy="1294748"/>
      </dsp:txXfrm>
    </dsp:sp>
    <dsp:sp modelId="{A051E474-0E44-4459-A10C-1CE9D39CA724}">
      <dsp:nvSpPr>
        <dsp:cNvPr id="22" name="Rounded Rectangle 21"/>
        <dsp:cNvSpPr/>
      </dsp:nvSpPr>
      <dsp:spPr bwMode="white">
        <a:xfrm>
          <a:off x="6086980" y="2226936"/>
          <a:ext cx="2219184" cy="672171"/>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en-US" sz="1600" dirty="0" err="1">
              <a:solidFill>
                <a:srgbClr val="000000"/>
              </a:solidFill>
            </a:rPr>
            <a:t>Bukti</a:t>
          </a:r>
          <a:r>
            <a:rPr lang="en-US" sz="1600" dirty="0">
              <a:solidFill>
                <a:srgbClr val="000000"/>
              </a:solidFill>
            </a:rPr>
            <a:t> </a:t>
          </a:r>
          <a:r>
            <a:rPr lang="en-US" sz="1600" dirty="0" err="1">
              <a:solidFill>
                <a:srgbClr val="000000"/>
              </a:solidFill>
            </a:rPr>
            <a:t>transaksi</a:t>
          </a:r>
          <a:r>
            <a:rPr lang="en-US" sz="1600" dirty="0">
              <a:solidFill>
                <a:srgbClr val="000000"/>
              </a:solidFill>
            </a:rPr>
            <a:t> yang </a:t>
          </a:r>
          <a:r>
            <a:rPr lang="en-US" sz="1600" dirty="0" err="1">
              <a:solidFill>
                <a:srgbClr val="000000"/>
              </a:solidFill>
            </a:rPr>
            <a:t>sah</a:t>
          </a:r>
          <a:endParaRPr lang="en-US" sz="1600" dirty="0">
            <a:solidFill>
              <a:srgbClr val="000000"/>
            </a:solidFill>
          </a:endParaRPr>
        </a:p>
      </dsp:txBody>
      <dsp:txXfrm>
        <a:off x="6086980" y="2226936"/>
        <a:ext cx="2219184" cy="672171"/>
      </dsp:txXfrm>
    </dsp:sp>
    <dsp:sp modelId="{E9C1BD0F-0CF7-4162-BA8D-17AF2BC8C22B}">
      <dsp:nvSpPr>
        <dsp:cNvPr id="23" name="Freeform 22"/>
        <dsp:cNvSpPr/>
      </dsp:nvSpPr>
      <dsp:spPr bwMode="white">
        <a:xfrm>
          <a:off x="5851959" y="1268273"/>
          <a:ext cx="235021" cy="2166850"/>
        </a:xfrm>
        <a:custGeom>
          <a:avLst/>
          <a:gdLst/>
          <a:ahLst/>
          <a:cxnLst/>
          <a:pathLst>
            <a:path w="370" h="3412">
              <a:moveTo>
                <a:pt x="0" y="0"/>
              </a:moveTo>
              <a:lnTo>
                <a:pt x="0" y="3412"/>
              </a:lnTo>
              <a:lnTo>
                <a:pt x="370" y="3412"/>
              </a:lnTo>
            </a:path>
          </a:pathLst>
        </a:custGeom>
      </dsp:spPr>
      <dsp:style>
        <a:lnRef idx="2">
          <a:schemeClr val="accent1">
            <a:shade val="60000"/>
          </a:schemeClr>
        </a:lnRef>
        <a:fillRef idx="0">
          <a:schemeClr val="accent1"/>
        </a:fillRef>
        <a:effectRef idx="0">
          <a:scrgbClr r="0" g="0" b="0"/>
        </a:effectRef>
        <a:fontRef idx="minor"/>
      </dsp:style>
      <dsp:txXfrm>
        <a:off x="5851959" y="1268273"/>
        <a:ext cx="235021" cy="2166850"/>
      </dsp:txXfrm>
    </dsp:sp>
    <dsp:sp modelId="{CE04F807-9350-4DBF-8013-D25821710109}">
      <dsp:nvSpPr>
        <dsp:cNvPr id="24" name="Rounded Rectangle 23"/>
        <dsp:cNvSpPr/>
      </dsp:nvSpPr>
      <dsp:spPr bwMode="white">
        <a:xfrm>
          <a:off x="6086980" y="3099038"/>
          <a:ext cx="2219184" cy="672171"/>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rtl="0">
            <a:lnSpc>
              <a:spcPct val="100000"/>
            </a:lnSpc>
            <a:spcBef>
              <a:spcPct val="0"/>
            </a:spcBef>
            <a:spcAft>
              <a:spcPct val="35000"/>
            </a:spcAft>
          </a:pPr>
          <a:r>
            <a:rPr lang="en-US" sz="1600" dirty="0" err="1">
              <a:solidFill>
                <a:srgbClr val="000000"/>
              </a:solidFill>
            </a:rPr>
            <a:t>Dokumen-dokumen</a:t>
          </a:r>
          <a:r>
            <a:rPr lang="en-US" sz="1600" dirty="0">
              <a:solidFill>
                <a:srgbClr val="000000"/>
              </a:solidFill>
            </a:rPr>
            <a:t> </a:t>
          </a:r>
          <a:r>
            <a:rPr lang="en-US" sz="1600" dirty="0" err="1">
              <a:solidFill>
                <a:srgbClr val="000000"/>
              </a:solidFill>
            </a:rPr>
            <a:t>pendukung</a:t>
          </a:r>
          <a:r>
            <a:rPr lang="en-US" sz="1600" dirty="0">
              <a:solidFill>
                <a:srgbClr val="000000"/>
              </a:solidFill>
            </a:rPr>
            <a:t> </a:t>
          </a:r>
          <a:r>
            <a:rPr lang="en-US" sz="1600" dirty="0" err="1">
              <a:solidFill>
                <a:srgbClr val="000000"/>
              </a:solidFill>
            </a:rPr>
            <a:t>lainnya</a:t>
          </a:r>
          <a:endParaRPr lang="en-US" sz="1600" dirty="0">
            <a:solidFill>
              <a:srgbClr val="000000"/>
            </a:solidFill>
          </a:endParaRPr>
        </a:p>
      </dsp:txBody>
      <dsp:txXfrm>
        <a:off x="6086980" y="3099038"/>
        <a:ext cx="2219184" cy="672171"/>
      </dsp:txXfrm>
    </dsp:sp>
    <dsp:sp modelId="{7C04EAB0-ADC9-4AE5-9EAA-0B984B647020}">
      <dsp:nvSpPr>
        <dsp:cNvPr id="4" name="Rounded Rectangle 3" hidden="1"/>
        <dsp:cNvSpPr/>
      </dsp:nvSpPr>
      <dsp:spPr>
        <a:xfrm>
          <a:off x="0" y="88663"/>
          <a:ext cx="470043" cy="1179610"/>
        </a:xfrm>
        <a:prstGeom prst="roundRect">
          <a:avLst>
            <a:gd name="adj" fmla="val 10000"/>
          </a:avLst>
        </a:prstGeom>
      </dsp:spPr>
      <dsp:txXfrm>
        <a:off x="0" y="88663"/>
        <a:ext cx="470043" cy="1179610"/>
      </dsp:txXfrm>
    </dsp:sp>
    <dsp:sp modelId="{F877D1DC-7702-4813-A776-19542D5030F0}">
      <dsp:nvSpPr>
        <dsp:cNvPr id="6" name="Rounded Rectangle 5" hidden="1"/>
        <dsp:cNvSpPr/>
      </dsp:nvSpPr>
      <dsp:spPr>
        <a:xfrm>
          <a:off x="2514407" y="88663"/>
          <a:ext cx="470043" cy="1179610"/>
        </a:xfrm>
        <a:prstGeom prst="roundRect">
          <a:avLst>
            <a:gd name="adj" fmla="val 10000"/>
          </a:avLst>
        </a:prstGeom>
      </dsp:spPr>
      <dsp:txXfrm>
        <a:off x="2514407" y="88663"/>
        <a:ext cx="470043" cy="1179610"/>
      </dsp:txXfrm>
    </dsp:sp>
    <dsp:sp modelId="{5B778EBC-7C85-484B-80A0-E8AB494460A5}">
      <dsp:nvSpPr>
        <dsp:cNvPr id="18" name="Rounded Rectangle 17" hidden="1"/>
        <dsp:cNvSpPr/>
      </dsp:nvSpPr>
      <dsp:spPr>
        <a:xfrm>
          <a:off x="5616937" y="88663"/>
          <a:ext cx="470043" cy="1179610"/>
        </a:xfrm>
        <a:prstGeom prst="roundRect">
          <a:avLst>
            <a:gd name="adj" fmla="val 10000"/>
          </a:avLst>
        </a:prstGeom>
      </dsp:spPr>
      <dsp:txXfrm>
        <a:off x="5616937" y="88663"/>
        <a:ext cx="470043" cy="1179610"/>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7467601" cy="3429000"/>
        <a:chOff x="0" y="0"/>
        <a:chExt cx="7467601" cy="3429000"/>
      </a:xfrm>
    </dsp:grpSpPr>
    <dsp:sp modelId="{A8A0433F-172D-435E-8208-E2C109FFE55D}">
      <dsp:nvSpPr>
        <dsp:cNvPr id="4" name="Round Same Side Corner Rectangle 3"/>
        <dsp:cNvSpPr/>
      </dsp:nvSpPr>
      <dsp:spPr bwMode="white">
        <a:xfrm rot="5400000">
          <a:off x="4692898" y="-1269289"/>
          <a:ext cx="1338146" cy="4211260"/>
        </a:xfrm>
        <a:prstGeom prst="round2SameRect">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Body>
        <a:bodyPr rot="-5400000" lIns="91439" tIns="45719" rIns="91439" bIns="45719"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28600" lvl="1" indent="-228600">
            <a:lnSpc>
              <a:spcPct val="100000"/>
            </a:lnSpc>
            <a:spcBef>
              <a:spcPct val="0"/>
            </a:spcBef>
            <a:spcAft>
              <a:spcPct val="15000"/>
            </a:spcAft>
            <a:buChar char="•"/>
          </a:pPr>
          <a:r>
            <a:rPr lang="en-US" sz="2400" dirty="0" err="1">
              <a:solidFill>
                <a:srgbClr val="000000"/>
              </a:solidFill>
            </a:rPr>
            <a:t>Disampaikan</a:t>
          </a:r>
          <a:r>
            <a:rPr lang="en-US" sz="2400" dirty="0">
              <a:solidFill>
                <a:srgbClr val="000000"/>
              </a:solidFill>
            </a:rPr>
            <a:t> </a:t>
          </a:r>
          <a:r>
            <a:rPr lang="en-US" sz="2400" dirty="0" err="1">
              <a:solidFill>
                <a:srgbClr val="000000"/>
              </a:solidFill>
            </a:rPr>
            <a:t>kepada</a:t>
          </a:r>
          <a:r>
            <a:rPr lang="en-US" sz="2400" dirty="0">
              <a:solidFill>
                <a:srgbClr val="000000"/>
              </a:solidFill>
            </a:rPr>
            <a:t> </a:t>
          </a:r>
          <a:r>
            <a:rPr lang="en-US" sz="2400" dirty="0" err="1">
              <a:solidFill>
                <a:srgbClr val="000000"/>
              </a:solidFill>
            </a:rPr>
            <a:t>Penggunaa</a:t>
          </a:r>
          <a:r>
            <a:rPr lang="en-US" sz="2400" dirty="0">
              <a:solidFill>
                <a:srgbClr val="000000"/>
              </a:solidFill>
            </a:rPr>
            <a:t> </a:t>
          </a:r>
          <a:r>
            <a:rPr lang="en-US" sz="2400" dirty="0" err="1">
              <a:solidFill>
                <a:srgbClr val="000000"/>
              </a:solidFill>
            </a:rPr>
            <a:t>Anggaran</a:t>
          </a:r>
          <a:endParaRPr lang="en-US" sz="2400" dirty="0">
            <a:solidFill>
              <a:srgbClr val="000000"/>
            </a:solidFill>
          </a:endParaRPr>
        </a:p>
        <a:p>
          <a:pPr marL="228600" lvl="1" indent="-228600">
            <a:lnSpc>
              <a:spcPct val="100000"/>
            </a:lnSpc>
            <a:spcBef>
              <a:spcPct val="0"/>
            </a:spcBef>
            <a:spcAft>
              <a:spcPct val="15000"/>
            </a:spcAft>
            <a:buChar char="•"/>
          </a:pPr>
          <a:r>
            <a:rPr lang="en-US" sz="2400" dirty="0" err="1">
              <a:solidFill>
                <a:srgbClr val="000000"/>
              </a:solidFill>
            </a:rPr>
            <a:t>Pada</a:t>
          </a:r>
          <a:r>
            <a:rPr lang="en-US" sz="2400" dirty="0">
              <a:solidFill>
                <a:srgbClr val="000000"/>
              </a:solidFill>
            </a:rPr>
            <a:t> </a:t>
          </a:r>
          <a:r>
            <a:rPr lang="en-US" sz="2400" dirty="0" err="1">
              <a:solidFill>
                <a:srgbClr val="000000"/>
              </a:solidFill>
            </a:rPr>
            <a:t>saat</a:t>
          </a:r>
          <a:r>
            <a:rPr lang="en-US" sz="2400" dirty="0">
              <a:solidFill>
                <a:srgbClr val="000000"/>
              </a:solidFill>
            </a:rPr>
            <a:t> </a:t>
          </a:r>
          <a:r>
            <a:rPr lang="en-US" sz="2400" dirty="0" err="1">
              <a:solidFill>
                <a:srgbClr val="000000"/>
              </a:solidFill>
            </a:rPr>
            <a:t>Pengajuan</a:t>
          </a:r>
          <a:r>
            <a:rPr lang="en-US" sz="2400" dirty="0">
              <a:solidFill>
                <a:srgbClr val="000000"/>
              </a:solidFill>
            </a:rPr>
            <a:t> GU</a:t>
          </a:r>
          <a:endParaRPr>
            <a:solidFill>
              <a:schemeClr val="dk1"/>
            </a:solidFill>
          </a:endParaRPr>
        </a:p>
      </dsp:txBody>
      <dsp:txXfrm rot="5400000">
        <a:off x="4692898" y="-1269289"/>
        <a:ext cx="1338146" cy="4211260"/>
      </dsp:txXfrm>
    </dsp:sp>
    <dsp:sp modelId="{49D82074-CD24-4F3E-B3F9-F23C16DA0D36}">
      <dsp:nvSpPr>
        <dsp:cNvPr id="3" name="Rounded Rectangle 2"/>
        <dsp:cNvSpPr/>
      </dsp:nvSpPr>
      <dsp:spPr bwMode="white">
        <a:xfrm>
          <a:off x="0" y="0"/>
          <a:ext cx="3256341" cy="1672683"/>
        </a:xfrm>
        <a:prstGeom prst="roundRect">
          <a:avLst/>
        </a:prstGeom>
        <a:solidFill>
          <a:srgbClr val="CCFFCC"/>
        </a:solidFill>
        <a:ln>
          <a:solidFill>
            <a:srgbClr val="5B9BD5"/>
          </a:solidFill>
        </a:ln>
      </dsp:spPr>
      <dsp:style>
        <a:lnRef idx="2">
          <a:schemeClr val="lt1"/>
        </a:lnRef>
        <a:fillRef idx="1">
          <a:schemeClr val="accent1"/>
        </a:fillRef>
        <a:effectRef idx="0">
          <a:scrgbClr r="0" g="0" b="0"/>
        </a:effectRef>
        <a:fontRef idx="minor">
          <a:schemeClr val="lt1"/>
        </a:fontRef>
      </dsp:style>
      <dsp:txBody>
        <a:bodyPr lIns="91439" tIns="45719" rIns="91439" bIns="4571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400" dirty="0" err="1">
              <a:solidFill>
                <a:schemeClr val="tx1"/>
              </a:solidFill>
            </a:rPr>
            <a:t>Pertanggungjawaban</a:t>
          </a:r>
          <a:r>
            <a:rPr lang="en-US" sz="2400" dirty="0">
              <a:solidFill>
                <a:schemeClr val="tx1"/>
              </a:solidFill>
            </a:rPr>
            <a:t> </a:t>
          </a:r>
          <a:r>
            <a:rPr lang="en-US" sz="2400" dirty="0" err="1">
              <a:solidFill>
                <a:schemeClr val="tx1"/>
              </a:solidFill>
            </a:rPr>
            <a:t>Uang</a:t>
          </a:r>
          <a:r>
            <a:rPr lang="en-US" sz="2400" dirty="0">
              <a:solidFill>
                <a:schemeClr val="tx1"/>
              </a:solidFill>
            </a:rPr>
            <a:t> </a:t>
          </a:r>
          <a:r>
            <a:rPr lang="en-US" sz="2400" dirty="0" err="1">
              <a:solidFill>
                <a:schemeClr val="tx1"/>
              </a:solidFill>
            </a:rPr>
            <a:t>Persediaan</a:t>
          </a:r>
          <a:endParaRPr lang="en-US" sz="2400" dirty="0">
            <a:solidFill>
              <a:schemeClr val="tx1"/>
            </a:solidFill>
          </a:endParaRPr>
        </a:p>
      </dsp:txBody>
      <dsp:txXfrm>
        <a:off x="0" y="0"/>
        <a:ext cx="3256341" cy="1672683"/>
      </dsp:txXfrm>
    </dsp:sp>
    <dsp:sp modelId="{A41BD624-1691-4412-91A8-1B336CE2EBFA}">
      <dsp:nvSpPr>
        <dsp:cNvPr id="6" name="Round Same Side Corner Rectangle 5"/>
        <dsp:cNvSpPr/>
      </dsp:nvSpPr>
      <dsp:spPr bwMode="white">
        <a:xfrm rot="5400000">
          <a:off x="4692898" y="487029"/>
          <a:ext cx="1338146" cy="4211260"/>
        </a:xfrm>
        <a:prstGeom prst="round2SameRect">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Body>
        <a:bodyPr rot="-5400000" lIns="91439" tIns="45719" rIns="91439" bIns="45719"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28600" lvl="1" indent="-228600">
            <a:lnSpc>
              <a:spcPct val="100000"/>
            </a:lnSpc>
            <a:spcBef>
              <a:spcPct val="0"/>
            </a:spcBef>
            <a:spcAft>
              <a:spcPct val="15000"/>
            </a:spcAft>
            <a:buChar char="•"/>
          </a:pPr>
          <a:r>
            <a:rPr lang="en-US" sz="2400" dirty="0" err="1">
              <a:solidFill>
                <a:srgbClr val="000000"/>
              </a:solidFill>
            </a:rPr>
            <a:t>Disampaikan</a:t>
          </a:r>
          <a:r>
            <a:rPr lang="en-US" sz="2400" dirty="0">
              <a:solidFill>
                <a:srgbClr val="000000"/>
              </a:solidFill>
            </a:rPr>
            <a:t> </a:t>
          </a:r>
          <a:r>
            <a:rPr lang="en-US" sz="2400" dirty="0" err="1">
              <a:solidFill>
                <a:srgbClr val="000000"/>
              </a:solidFill>
            </a:rPr>
            <a:t>kepada</a:t>
          </a:r>
          <a:r>
            <a:rPr lang="en-US" sz="2400" dirty="0">
              <a:solidFill>
                <a:srgbClr val="000000"/>
              </a:solidFill>
            </a:rPr>
            <a:t> </a:t>
          </a:r>
          <a:r>
            <a:rPr lang="en-US" sz="2400" dirty="0" err="1">
              <a:solidFill>
                <a:srgbClr val="000000"/>
              </a:solidFill>
            </a:rPr>
            <a:t>Pengguna</a:t>
          </a:r>
          <a:r>
            <a:rPr lang="en-US" sz="2400" dirty="0">
              <a:solidFill>
                <a:srgbClr val="000000"/>
              </a:solidFill>
            </a:rPr>
            <a:t> </a:t>
          </a:r>
          <a:r>
            <a:rPr lang="en-US" sz="2400" dirty="0" err="1">
              <a:solidFill>
                <a:srgbClr val="000000"/>
              </a:solidFill>
            </a:rPr>
            <a:t>Anggara</a:t>
          </a:r>
          <a:endParaRPr lang="en-US" sz="2400" dirty="0">
            <a:solidFill>
              <a:srgbClr val="000000"/>
            </a:solidFill>
          </a:endParaRPr>
        </a:p>
        <a:p>
          <a:pPr marL="228600" lvl="1" indent="-228600">
            <a:lnSpc>
              <a:spcPct val="100000"/>
            </a:lnSpc>
            <a:spcBef>
              <a:spcPct val="0"/>
            </a:spcBef>
            <a:spcAft>
              <a:spcPct val="15000"/>
            </a:spcAft>
            <a:buChar char="•"/>
          </a:pPr>
          <a:r>
            <a:rPr lang="en-US" sz="2400" dirty="0" err="1">
              <a:solidFill>
                <a:srgbClr val="000000"/>
              </a:solidFill>
            </a:rPr>
            <a:t>Pada</a:t>
          </a:r>
          <a:r>
            <a:rPr lang="en-US" sz="2400" dirty="0">
              <a:solidFill>
                <a:srgbClr val="000000"/>
              </a:solidFill>
            </a:rPr>
            <a:t> </a:t>
          </a:r>
          <a:r>
            <a:rPr lang="en-US" sz="2400" dirty="0" err="1">
              <a:solidFill>
                <a:srgbClr val="000000"/>
              </a:solidFill>
            </a:rPr>
            <a:t>saat</a:t>
          </a:r>
          <a:r>
            <a:rPr lang="en-US" sz="2400" dirty="0">
              <a:solidFill>
                <a:srgbClr val="000000"/>
              </a:solidFill>
            </a:rPr>
            <a:t> </a:t>
          </a:r>
          <a:r>
            <a:rPr lang="en-US" sz="2400" dirty="0" err="1">
              <a:solidFill>
                <a:srgbClr val="000000"/>
              </a:solidFill>
            </a:rPr>
            <a:t>Laporan</a:t>
          </a:r>
          <a:r>
            <a:rPr lang="en-US" sz="2400" dirty="0">
              <a:solidFill>
                <a:srgbClr val="000000"/>
              </a:solidFill>
            </a:rPr>
            <a:t> </a:t>
          </a:r>
          <a:r>
            <a:rPr lang="en-US" sz="2400" dirty="0" err="1">
              <a:solidFill>
                <a:srgbClr val="000000"/>
              </a:solidFill>
            </a:rPr>
            <a:t>Penggunaan</a:t>
          </a:r>
          <a:r>
            <a:rPr lang="en-US" sz="2400" dirty="0">
              <a:solidFill>
                <a:srgbClr val="000000"/>
              </a:solidFill>
            </a:rPr>
            <a:t> TU</a:t>
          </a:r>
          <a:endParaRPr>
            <a:solidFill>
              <a:schemeClr val="dk1"/>
            </a:solidFill>
          </a:endParaRPr>
        </a:p>
      </dsp:txBody>
      <dsp:txXfrm rot="5400000">
        <a:off x="4692898" y="487029"/>
        <a:ext cx="1338146" cy="4211260"/>
      </dsp:txXfrm>
    </dsp:sp>
    <dsp:sp modelId="{0930BD20-3894-45F0-B4BE-CFB1AB0ECC3D}">
      <dsp:nvSpPr>
        <dsp:cNvPr id="5" name="Rounded Rectangle 4"/>
        <dsp:cNvSpPr/>
      </dsp:nvSpPr>
      <dsp:spPr bwMode="white">
        <a:xfrm>
          <a:off x="0" y="1756317"/>
          <a:ext cx="3256341" cy="1672683"/>
        </a:xfrm>
        <a:prstGeom prst="roundRect">
          <a:avLst/>
        </a:prstGeom>
        <a:solidFill>
          <a:srgbClr val="CCFFCC"/>
        </a:solidFill>
        <a:ln>
          <a:solidFill>
            <a:srgbClr val="5B9BD5"/>
          </a:solidFill>
        </a:ln>
      </dsp:spPr>
      <dsp:style>
        <a:lnRef idx="2">
          <a:schemeClr val="lt1"/>
        </a:lnRef>
        <a:fillRef idx="1">
          <a:schemeClr val="accent1"/>
        </a:fillRef>
        <a:effectRef idx="0">
          <a:scrgbClr r="0" g="0" b="0"/>
        </a:effectRef>
        <a:fontRef idx="minor">
          <a:schemeClr val="lt1"/>
        </a:fontRef>
      </dsp:style>
      <dsp:txBody>
        <a:bodyPr lIns="91439" tIns="45719" rIns="91439" bIns="4571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400" dirty="0" err="1">
              <a:solidFill>
                <a:schemeClr val="tx1"/>
              </a:solidFill>
            </a:rPr>
            <a:t>Pertanggungjawaban</a:t>
          </a:r>
          <a:r>
            <a:rPr lang="en-US" sz="2400" dirty="0">
              <a:solidFill>
                <a:schemeClr val="tx1"/>
              </a:solidFill>
            </a:rPr>
            <a:t> </a:t>
          </a:r>
          <a:r>
            <a:rPr lang="en-US" sz="2400" dirty="0" err="1">
              <a:solidFill>
                <a:schemeClr val="tx1"/>
              </a:solidFill>
            </a:rPr>
            <a:t>Tambahan</a:t>
          </a:r>
          <a:r>
            <a:rPr lang="en-US" sz="2400" dirty="0">
              <a:solidFill>
                <a:schemeClr val="tx1"/>
              </a:solidFill>
            </a:rPr>
            <a:t> </a:t>
          </a:r>
          <a:r>
            <a:rPr lang="en-US" sz="2400" dirty="0" err="1">
              <a:solidFill>
                <a:schemeClr val="tx1"/>
              </a:solidFill>
            </a:rPr>
            <a:t>Uang</a:t>
          </a:r>
          <a:r>
            <a:rPr lang="en-US" sz="2400" dirty="0">
              <a:solidFill>
                <a:schemeClr val="tx1"/>
              </a:solidFill>
            </a:rPr>
            <a:t> </a:t>
          </a:r>
          <a:r>
            <a:rPr lang="en-US" sz="2400" dirty="0" err="1">
              <a:solidFill>
                <a:schemeClr val="tx1"/>
              </a:solidFill>
            </a:rPr>
            <a:t>Persediaan</a:t>
          </a:r>
          <a:r>
            <a:rPr lang="en-US" sz="2400" dirty="0">
              <a:solidFill>
                <a:schemeClr val="tx1"/>
              </a:solidFill>
            </a:rPr>
            <a:t> </a:t>
          </a:r>
        </a:p>
      </dsp:txBody>
      <dsp:txXfrm>
        <a:off x="0" y="1756317"/>
        <a:ext cx="3256341" cy="1672683"/>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7391644" cy="3581400"/>
        <a:chOff x="0" y="0"/>
        <a:chExt cx="7391644" cy="3581400"/>
      </a:xfrm>
    </dsp:grpSpPr>
    <dsp:sp modelId="{2370DACC-CE6F-43CE-B2E3-C3A595E7CC2D}">
      <dsp:nvSpPr>
        <dsp:cNvPr id="4" name="Round Same Side Corner Rectangle 3"/>
        <dsp:cNvSpPr/>
      </dsp:nvSpPr>
      <dsp:spPr bwMode="white">
        <a:xfrm rot="5400000">
          <a:off x="4532841" y="-1286481"/>
          <a:ext cx="1397620" cy="4319987"/>
        </a:xfrm>
        <a:prstGeom prst="round2SameRect">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Body>
        <a:bodyPr rot="-5400000" lIns="91439" tIns="45719" rIns="91439" bIns="45719"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28600" lvl="1" indent="-228600">
            <a:lnSpc>
              <a:spcPct val="100000"/>
            </a:lnSpc>
            <a:spcBef>
              <a:spcPct val="0"/>
            </a:spcBef>
            <a:spcAft>
              <a:spcPct val="15000"/>
            </a:spcAft>
            <a:buChar char="•"/>
          </a:pPr>
          <a:endParaRPr lang="en-US" sz="2400" dirty="0">
            <a:solidFill>
              <a:srgbClr val="000000"/>
            </a:solidFill>
          </a:endParaRPr>
        </a:p>
        <a:p>
          <a:pPr marL="228600" lvl="1" indent="-228600">
            <a:lnSpc>
              <a:spcPct val="100000"/>
            </a:lnSpc>
            <a:spcBef>
              <a:spcPct val="0"/>
            </a:spcBef>
            <a:spcAft>
              <a:spcPct val="15000"/>
            </a:spcAft>
            <a:buChar char="•"/>
          </a:pPr>
          <a:r>
            <a:rPr lang="en-US" sz="2400" dirty="0" err="1">
              <a:solidFill>
                <a:srgbClr val="000000"/>
              </a:solidFill>
            </a:rPr>
            <a:t>Disampaikan</a:t>
          </a:r>
          <a:r>
            <a:rPr lang="en-US" sz="2400" dirty="0">
              <a:solidFill>
                <a:srgbClr val="000000"/>
              </a:solidFill>
            </a:rPr>
            <a:t> </a:t>
          </a:r>
          <a:r>
            <a:rPr lang="en-US" sz="2400" dirty="0" err="1">
              <a:solidFill>
                <a:srgbClr val="000000"/>
              </a:solidFill>
            </a:rPr>
            <a:t>kepada</a:t>
          </a:r>
          <a:r>
            <a:rPr lang="en-US" sz="2400" dirty="0">
              <a:solidFill>
                <a:srgbClr val="000000"/>
              </a:solidFill>
            </a:rPr>
            <a:t> </a:t>
          </a:r>
          <a:r>
            <a:rPr lang="en-US" sz="2400" dirty="0" err="1">
              <a:solidFill>
                <a:srgbClr val="000000"/>
              </a:solidFill>
            </a:rPr>
            <a:t>Pengguna</a:t>
          </a:r>
          <a:r>
            <a:rPr lang="en-US" sz="2400" dirty="0">
              <a:solidFill>
                <a:srgbClr val="000000"/>
              </a:solidFill>
            </a:rPr>
            <a:t> </a:t>
          </a:r>
          <a:r>
            <a:rPr lang="en-US" sz="2400" dirty="0" err="1">
              <a:solidFill>
                <a:srgbClr val="000000"/>
              </a:solidFill>
            </a:rPr>
            <a:t>Anggaran</a:t>
          </a:r>
          <a:endParaRPr lang="en-US" sz="2400" dirty="0">
            <a:solidFill>
              <a:srgbClr val="000000"/>
            </a:solidFill>
          </a:endParaRPr>
        </a:p>
        <a:p>
          <a:pPr marL="228600" lvl="1" indent="-228600">
            <a:lnSpc>
              <a:spcPct val="100000"/>
            </a:lnSpc>
            <a:spcBef>
              <a:spcPct val="0"/>
            </a:spcBef>
            <a:spcAft>
              <a:spcPct val="15000"/>
            </a:spcAft>
            <a:buChar char="•"/>
          </a:pPr>
          <a:r>
            <a:rPr lang="en-US" sz="2400" dirty="0">
              <a:solidFill>
                <a:srgbClr val="000000"/>
              </a:solidFill>
            </a:rPr>
            <a:t>Paling </a:t>
          </a:r>
          <a:r>
            <a:rPr lang="en-US" sz="2400" dirty="0" err="1">
              <a:solidFill>
                <a:srgbClr val="000000"/>
              </a:solidFill>
            </a:rPr>
            <a:t>lambat</a:t>
          </a:r>
          <a:r>
            <a:rPr lang="en-US" sz="2400" dirty="0">
              <a:solidFill>
                <a:srgbClr val="000000"/>
              </a:solidFill>
            </a:rPr>
            <a:t> </a:t>
          </a:r>
          <a:r>
            <a:rPr lang="en-US" sz="2400" dirty="0" err="1">
              <a:solidFill>
                <a:srgbClr val="000000"/>
              </a:solidFill>
            </a:rPr>
            <a:t>tanggal</a:t>
          </a:r>
          <a:r>
            <a:rPr lang="en-US" sz="2400" dirty="0">
              <a:solidFill>
                <a:srgbClr val="000000"/>
              </a:solidFill>
            </a:rPr>
            <a:t> 10 </a:t>
          </a:r>
          <a:r>
            <a:rPr lang="en-US" sz="2400" dirty="0" err="1">
              <a:solidFill>
                <a:srgbClr val="000000"/>
              </a:solidFill>
            </a:rPr>
            <a:t>Bulan</a:t>
          </a:r>
          <a:r>
            <a:rPr lang="en-US" sz="2400" dirty="0">
              <a:solidFill>
                <a:srgbClr val="000000"/>
              </a:solidFill>
            </a:rPr>
            <a:t> </a:t>
          </a:r>
          <a:r>
            <a:rPr lang="en-US" sz="2400" dirty="0" err="1">
              <a:solidFill>
                <a:srgbClr val="000000"/>
              </a:solidFill>
            </a:rPr>
            <a:t>berikutnya</a:t>
          </a:r>
          <a:endParaRPr lang="en-US" sz="2400" dirty="0">
            <a:solidFill>
              <a:srgbClr val="000000"/>
            </a:solidFill>
          </a:endParaRPr>
        </a:p>
        <a:p>
          <a:pPr marL="228600" lvl="1" indent="-228600">
            <a:lnSpc>
              <a:spcPct val="100000"/>
            </a:lnSpc>
            <a:spcBef>
              <a:spcPct val="0"/>
            </a:spcBef>
            <a:spcAft>
              <a:spcPct val="15000"/>
            </a:spcAft>
            <a:buChar char="•"/>
          </a:pPr>
          <a:endParaRPr lang="en-US" sz="2400" dirty="0">
            <a:solidFill>
              <a:schemeClr val="tx1"/>
            </a:solidFill>
          </a:endParaRPr>
        </a:p>
      </dsp:txBody>
      <dsp:txXfrm rot="5400000">
        <a:off x="4532841" y="-1286481"/>
        <a:ext cx="1397620" cy="4319987"/>
      </dsp:txXfrm>
    </dsp:sp>
    <dsp:sp modelId="{A386D770-DE02-431B-90E8-D15B04F1C043}">
      <dsp:nvSpPr>
        <dsp:cNvPr id="3" name="Rounded Rectangle 2"/>
        <dsp:cNvSpPr/>
      </dsp:nvSpPr>
      <dsp:spPr bwMode="white">
        <a:xfrm>
          <a:off x="0" y="0"/>
          <a:ext cx="3071657" cy="1747024"/>
        </a:xfrm>
        <a:prstGeom prst="roundRect">
          <a:avLst/>
        </a:prstGeom>
        <a:solidFill>
          <a:srgbClr val="CCFFCC"/>
        </a:solidFill>
        <a:ln>
          <a:solidFill>
            <a:srgbClr val="5B9BD5"/>
          </a:solidFill>
        </a:ln>
      </dsp:spPr>
      <dsp:style>
        <a:lnRef idx="2">
          <a:schemeClr val="lt1"/>
        </a:lnRef>
        <a:fillRef idx="1">
          <a:schemeClr val="accent1"/>
        </a:fillRef>
        <a:effectRef idx="0">
          <a:scrgbClr r="0" g="0" b="0"/>
        </a:effectRef>
        <a:fontRef idx="minor">
          <a:schemeClr val="lt1"/>
        </a:fontRef>
      </dsp:style>
      <dsp:txBody>
        <a:bodyPr lIns="76200" tIns="38100" rIns="76200" bIns="381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000" dirty="0" err="1">
              <a:solidFill>
                <a:schemeClr val="tx1"/>
              </a:solidFill>
            </a:rPr>
            <a:t>Pertanggungjawaban</a:t>
          </a:r>
          <a:r>
            <a:rPr lang="en-US" sz="2000" dirty="0">
              <a:solidFill>
                <a:schemeClr val="tx1"/>
              </a:solidFill>
            </a:rPr>
            <a:t> </a:t>
          </a:r>
          <a:r>
            <a:rPr lang="en-US" sz="2000" dirty="0" err="1">
              <a:solidFill>
                <a:schemeClr val="tx1"/>
              </a:solidFill>
            </a:rPr>
            <a:t>Administratif</a:t>
          </a:r>
          <a:endParaRPr lang="en-US" sz="2000" dirty="0">
            <a:solidFill>
              <a:schemeClr val="tx1"/>
            </a:solidFill>
          </a:endParaRPr>
        </a:p>
      </dsp:txBody>
      <dsp:txXfrm>
        <a:off x="0" y="0"/>
        <a:ext cx="3071657" cy="1747024"/>
      </dsp:txXfrm>
    </dsp:sp>
    <dsp:sp modelId="{CE4F22EB-E311-4076-904A-CC6C5AEDF7CC}">
      <dsp:nvSpPr>
        <dsp:cNvPr id="6" name="Round Same Side Corner Rectangle 5"/>
        <dsp:cNvSpPr/>
      </dsp:nvSpPr>
      <dsp:spPr bwMode="white">
        <a:xfrm rot="5400000">
          <a:off x="4532841" y="547894"/>
          <a:ext cx="1397620" cy="4319987"/>
        </a:xfrm>
        <a:prstGeom prst="round2SameRect">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Body>
        <a:bodyPr rot="-5400000" lIns="91439" tIns="45719" rIns="91439" bIns="45719"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28600" lvl="1" indent="-228600">
            <a:lnSpc>
              <a:spcPct val="100000"/>
            </a:lnSpc>
            <a:spcBef>
              <a:spcPct val="0"/>
            </a:spcBef>
            <a:spcAft>
              <a:spcPct val="15000"/>
            </a:spcAft>
            <a:buChar char="•"/>
          </a:pPr>
          <a:r>
            <a:rPr lang="en-US" sz="2400" dirty="0" err="1">
              <a:solidFill>
                <a:srgbClr val="000000"/>
              </a:solidFill>
            </a:rPr>
            <a:t>Disampaika</a:t>
          </a:r>
          <a:r>
            <a:rPr lang="en-US" sz="2400" dirty="0">
              <a:solidFill>
                <a:srgbClr val="000000"/>
              </a:solidFill>
            </a:rPr>
            <a:t> PPKD</a:t>
          </a:r>
          <a:endParaRPr lang="en-US" sz="2400" dirty="0">
            <a:solidFill>
              <a:srgbClr val="000000"/>
            </a:solidFill>
          </a:endParaRPr>
        </a:p>
        <a:p>
          <a:pPr marL="228600" lvl="1" indent="-228600">
            <a:lnSpc>
              <a:spcPct val="100000"/>
            </a:lnSpc>
            <a:spcBef>
              <a:spcPct val="0"/>
            </a:spcBef>
            <a:spcAft>
              <a:spcPct val="15000"/>
            </a:spcAft>
            <a:buChar char="•"/>
          </a:pPr>
          <a:r>
            <a:rPr lang="en-US" sz="2400" dirty="0">
              <a:solidFill>
                <a:srgbClr val="000000"/>
              </a:solidFill>
            </a:rPr>
            <a:t>Paling </a:t>
          </a:r>
          <a:r>
            <a:rPr lang="en-US" sz="2400" dirty="0" err="1">
              <a:solidFill>
                <a:srgbClr val="000000"/>
              </a:solidFill>
            </a:rPr>
            <a:t>lambat</a:t>
          </a:r>
          <a:r>
            <a:rPr lang="en-US" sz="2400" dirty="0">
              <a:solidFill>
                <a:srgbClr val="000000"/>
              </a:solidFill>
            </a:rPr>
            <a:t> </a:t>
          </a:r>
          <a:r>
            <a:rPr lang="en-US" sz="2400" dirty="0" err="1">
              <a:solidFill>
                <a:srgbClr val="000000"/>
              </a:solidFill>
            </a:rPr>
            <a:t>tanggal</a:t>
          </a:r>
          <a:r>
            <a:rPr lang="en-US" sz="2400" dirty="0">
              <a:solidFill>
                <a:srgbClr val="000000"/>
              </a:solidFill>
            </a:rPr>
            <a:t> 10 </a:t>
          </a:r>
          <a:r>
            <a:rPr lang="en-US" sz="2400" dirty="0" err="1">
              <a:solidFill>
                <a:srgbClr val="000000"/>
              </a:solidFill>
            </a:rPr>
            <a:t>Bulan</a:t>
          </a:r>
          <a:r>
            <a:rPr lang="en-US" sz="2400" dirty="0">
              <a:solidFill>
                <a:srgbClr val="000000"/>
              </a:solidFill>
            </a:rPr>
            <a:t> </a:t>
          </a:r>
          <a:r>
            <a:rPr lang="en-US" sz="2400" dirty="0" err="1">
              <a:solidFill>
                <a:srgbClr val="000000"/>
              </a:solidFill>
            </a:rPr>
            <a:t>berikutnya</a:t>
          </a:r>
          <a:endParaRPr lang="en-US" sz="2400" dirty="0">
            <a:solidFill>
              <a:srgbClr val="000000"/>
            </a:solidFill>
          </a:endParaRPr>
        </a:p>
      </dsp:txBody>
      <dsp:txXfrm rot="5400000">
        <a:off x="4532841" y="547894"/>
        <a:ext cx="1397620" cy="4319987"/>
      </dsp:txXfrm>
    </dsp:sp>
    <dsp:sp modelId="{82F3BEB8-1F3F-43A5-BCA9-D5074E40B6F2}">
      <dsp:nvSpPr>
        <dsp:cNvPr id="5" name="Rounded Rectangle 4"/>
        <dsp:cNvSpPr/>
      </dsp:nvSpPr>
      <dsp:spPr bwMode="white">
        <a:xfrm>
          <a:off x="0" y="1834376"/>
          <a:ext cx="3071657" cy="1747024"/>
        </a:xfrm>
        <a:prstGeom prst="roundRect">
          <a:avLst/>
        </a:prstGeom>
        <a:solidFill>
          <a:srgbClr val="CCFFCC"/>
        </a:solidFill>
        <a:ln>
          <a:solidFill>
            <a:srgbClr val="5B9BD5"/>
          </a:solidFill>
        </a:ln>
      </dsp:spPr>
      <dsp:style>
        <a:lnRef idx="2">
          <a:schemeClr val="lt1"/>
        </a:lnRef>
        <a:fillRef idx="1">
          <a:schemeClr val="accent1"/>
        </a:fillRef>
        <a:effectRef idx="0">
          <a:scrgbClr r="0" g="0" b="0"/>
        </a:effectRef>
        <a:fontRef idx="minor">
          <a:schemeClr val="lt1"/>
        </a:fontRef>
      </dsp:style>
      <dsp:txBody>
        <a:bodyPr lIns="76200" tIns="38100" rIns="76200" bIns="381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000" dirty="0" err="1">
              <a:solidFill>
                <a:schemeClr val="tx1"/>
              </a:solidFill>
            </a:rPr>
            <a:t>Pertanggungjawaban</a:t>
          </a:r>
          <a:r>
            <a:rPr lang="en-US" sz="2000" dirty="0">
              <a:solidFill>
                <a:schemeClr val="tx1"/>
              </a:solidFill>
            </a:rPr>
            <a:t> </a:t>
          </a:r>
          <a:r>
            <a:rPr lang="en-US" sz="2000" dirty="0" err="1">
              <a:solidFill>
                <a:schemeClr val="tx1"/>
              </a:solidFill>
            </a:rPr>
            <a:t>Fungsional</a:t>
          </a:r>
          <a:endParaRPr lang="en-US" sz="2000" dirty="0">
            <a:solidFill>
              <a:schemeClr val="tx1"/>
            </a:solidFill>
          </a:endParaRPr>
        </a:p>
      </dsp:txBody>
      <dsp:txXfrm>
        <a:off x="0" y="1834376"/>
        <a:ext cx="3071657" cy="1747024"/>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7667339" cy="3960440"/>
        <a:chOff x="0" y="0"/>
        <a:chExt cx="7667339" cy="3960440"/>
      </a:xfrm>
    </dsp:grpSpPr>
    <dsp:sp modelId="{A8A0433F-172D-435E-8208-E2C109FFE55D}">
      <dsp:nvSpPr>
        <dsp:cNvPr id="4" name="Round Same Side Corner Rectangle 3"/>
        <dsp:cNvSpPr/>
      </dsp:nvSpPr>
      <dsp:spPr bwMode="white">
        <a:xfrm rot="5400000">
          <a:off x="4732620" y="-1195989"/>
          <a:ext cx="1545538" cy="4323900"/>
        </a:xfrm>
        <a:prstGeom prst="round2SameRect">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Body>
        <a:bodyPr rot="-5400000" lIns="91439" tIns="45719" rIns="91439" bIns="45719"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28600" lvl="1" indent="-228600">
            <a:lnSpc>
              <a:spcPct val="100000"/>
            </a:lnSpc>
            <a:spcBef>
              <a:spcPct val="0"/>
            </a:spcBef>
            <a:spcAft>
              <a:spcPct val="15000"/>
            </a:spcAft>
            <a:buChar char="•"/>
          </a:pPr>
          <a:r>
            <a:rPr lang="en-US" sz="2400" dirty="0" err="1">
              <a:solidFill>
                <a:srgbClr val="000000"/>
              </a:solidFill>
            </a:rPr>
            <a:t>Disampaikan</a:t>
          </a:r>
          <a:r>
            <a:rPr lang="en-US" sz="2400" dirty="0">
              <a:solidFill>
                <a:srgbClr val="000000"/>
              </a:solidFill>
            </a:rPr>
            <a:t> </a:t>
          </a:r>
          <a:r>
            <a:rPr lang="en-US" sz="2400" dirty="0" err="1">
              <a:solidFill>
                <a:srgbClr val="000000"/>
              </a:solidFill>
            </a:rPr>
            <a:t>kepada</a:t>
          </a:r>
          <a:r>
            <a:rPr lang="en-US" sz="2400" dirty="0">
              <a:solidFill>
                <a:srgbClr val="000000"/>
              </a:solidFill>
            </a:rPr>
            <a:t> </a:t>
          </a:r>
          <a:r>
            <a:rPr lang="en-US" sz="2400" dirty="0" err="1">
              <a:solidFill>
                <a:srgbClr val="000000"/>
              </a:solidFill>
            </a:rPr>
            <a:t>Pengguna</a:t>
          </a:r>
          <a:r>
            <a:rPr lang="en-US" sz="2400" dirty="0">
              <a:solidFill>
                <a:srgbClr val="000000"/>
              </a:solidFill>
            </a:rPr>
            <a:t> </a:t>
          </a:r>
          <a:r>
            <a:rPr lang="en-US" sz="2400" dirty="0" err="1">
              <a:solidFill>
                <a:srgbClr val="000000"/>
              </a:solidFill>
            </a:rPr>
            <a:t>Anggaran</a:t>
          </a:r>
          <a:endParaRPr lang="en-US" sz="2400" dirty="0">
            <a:solidFill>
              <a:srgbClr val="000000"/>
            </a:solidFill>
          </a:endParaRPr>
        </a:p>
        <a:p>
          <a:pPr marL="228600" lvl="1" indent="-228600">
            <a:lnSpc>
              <a:spcPct val="100000"/>
            </a:lnSpc>
            <a:spcBef>
              <a:spcPct val="0"/>
            </a:spcBef>
            <a:spcAft>
              <a:spcPct val="15000"/>
            </a:spcAft>
            <a:buChar char="•"/>
          </a:pPr>
          <a:r>
            <a:rPr lang="en-US" sz="2400" dirty="0" err="1">
              <a:solidFill>
                <a:srgbClr val="000000"/>
              </a:solidFill>
            </a:rPr>
            <a:t>Pada</a:t>
          </a:r>
          <a:r>
            <a:rPr lang="en-US" sz="2400" dirty="0">
              <a:solidFill>
                <a:srgbClr val="000000"/>
              </a:solidFill>
            </a:rPr>
            <a:t> </a:t>
          </a:r>
          <a:r>
            <a:rPr lang="en-US" sz="2400" dirty="0" err="1">
              <a:solidFill>
                <a:srgbClr val="000000"/>
              </a:solidFill>
            </a:rPr>
            <a:t>saat</a:t>
          </a:r>
          <a:r>
            <a:rPr lang="en-US" sz="2400" dirty="0">
              <a:solidFill>
                <a:srgbClr val="000000"/>
              </a:solidFill>
            </a:rPr>
            <a:t> </a:t>
          </a:r>
          <a:r>
            <a:rPr lang="en-US" sz="2400" dirty="0" err="1">
              <a:solidFill>
                <a:srgbClr val="000000"/>
              </a:solidFill>
            </a:rPr>
            <a:t>Laporan</a:t>
          </a:r>
          <a:r>
            <a:rPr lang="en-US" sz="2400" dirty="0">
              <a:solidFill>
                <a:srgbClr val="000000"/>
              </a:solidFill>
            </a:rPr>
            <a:t> </a:t>
          </a:r>
          <a:r>
            <a:rPr lang="en-US" sz="2400" dirty="0" err="1">
              <a:solidFill>
                <a:srgbClr val="000000"/>
              </a:solidFill>
            </a:rPr>
            <a:t>Penggunaan</a:t>
          </a:r>
          <a:r>
            <a:rPr lang="en-US" sz="2400" dirty="0">
              <a:solidFill>
                <a:srgbClr val="000000"/>
              </a:solidFill>
            </a:rPr>
            <a:t> TU</a:t>
          </a:r>
          <a:endParaRPr>
            <a:solidFill>
              <a:schemeClr val="dk1"/>
            </a:solidFill>
          </a:endParaRPr>
        </a:p>
      </dsp:txBody>
      <dsp:txXfrm rot="5400000">
        <a:off x="4732620" y="-1195989"/>
        <a:ext cx="1545538" cy="4323900"/>
      </dsp:txXfrm>
    </dsp:sp>
    <dsp:sp modelId="{49D82074-CD24-4F3E-B3F9-F23C16DA0D36}">
      <dsp:nvSpPr>
        <dsp:cNvPr id="3" name="Rounded Rectangle 2"/>
        <dsp:cNvSpPr/>
      </dsp:nvSpPr>
      <dsp:spPr bwMode="white">
        <a:xfrm>
          <a:off x="0" y="0"/>
          <a:ext cx="3343439" cy="1931922"/>
        </a:xfrm>
        <a:prstGeom prst="roundRect">
          <a:avLst/>
        </a:prstGeom>
      </dsp:spPr>
      <dsp:style>
        <a:lnRef idx="2">
          <a:schemeClr val="lt1"/>
        </a:lnRef>
        <a:fillRef idx="1">
          <a:schemeClr val="accent1"/>
        </a:fillRef>
        <a:effectRef idx="0">
          <a:scrgbClr r="0" g="0" b="0"/>
        </a:effectRef>
        <a:fontRef idx="minor">
          <a:schemeClr val="lt1"/>
        </a:fontRef>
      </dsp:style>
      <dsp:txBody>
        <a:bodyPr lIns="91439" tIns="45719" rIns="91439" bIns="4571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400" dirty="0" err="1">
              <a:solidFill>
                <a:schemeClr val="tx1"/>
              </a:solidFill>
            </a:rPr>
            <a:t>Pertanggungjawaban</a:t>
          </a:r>
          <a:r>
            <a:rPr lang="en-US" sz="2400" dirty="0">
              <a:solidFill>
                <a:schemeClr val="tx1"/>
              </a:solidFill>
            </a:rPr>
            <a:t> </a:t>
          </a:r>
          <a:r>
            <a:rPr lang="en-US" sz="2400" dirty="0" err="1">
              <a:solidFill>
                <a:schemeClr val="tx1"/>
              </a:solidFill>
            </a:rPr>
            <a:t>Tambahan</a:t>
          </a:r>
          <a:r>
            <a:rPr lang="en-US" sz="2400" dirty="0">
              <a:solidFill>
                <a:schemeClr val="tx1"/>
              </a:solidFill>
            </a:rPr>
            <a:t> </a:t>
          </a:r>
          <a:r>
            <a:rPr lang="en-US" sz="2400" dirty="0" err="1">
              <a:solidFill>
                <a:schemeClr val="tx1"/>
              </a:solidFill>
            </a:rPr>
            <a:t>Uang</a:t>
          </a:r>
          <a:r>
            <a:rPr lang="en-US" sz="2400" dirty="0">
              <a:solidFill>
                <a:schemeClr val="tx1"/>
              </a:solidFill>
            </a:rPr>
            <a:t> </a:t>
          </a:r>
          <a:r>
            <a:rPr lang="en-US" sz="2400" dirty="0" err="1">
              <a:solidFill>
                <a:schemeClr val="tx1"/>
              </a:solidFill>
            </a:rPr>
            <a:t>Persediaan</a:t>
          </a:r>
          <a:r>
            <a:rPr lang="en-US" sz="2400" dirty="0">
              <a:solidFill>
                <a:schemeClr val="tx1"/>
              </a:solidFill>
            </a:rPr>
            <a:t> </a:t>
          </a:r>
        </a:p>
      </dsp:txBody>
      <dsp:txXfrm>
        <a:off x="0" y="0"/>
        <a:ext cx="3343439" cy="1931922"/>
      </dsp:txXfrm>
    </dsp:sp>
    <dsp:sp modelId="{A41BD624-1691-4412-91A8-1B336CE2EBFA}">
      <dsp:nvSpPr>
        <dsp:cNvPr id="6" name="Round Same Side Corner Rectangle 5"/>
        <dsp:cNvSpPr/>
      </dsp:nvSpPr>
      <dsp:spPr bwMode="white">
        <a:xfrm rot="5400000">
          <a:off x="4732620" y="832529"/>
          <a:ext cx="1545538" cy="4323900"/>
        </a:xfrm>
        <a:prstGeom prst="round2SameRect">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Body>
        <a:bodyPr rot="-5400000" lIns="91439" tIns="45719" rIns="91439" bIns="45719"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28600" lvl="1" indent="-228600">
            <a:lnSpc>
              <a:spcPct val="100000"/>
            </a:lnSpc>
            <a:spcBef>
              <a:spcPct val="0"/>
            </a:spcBef>
            <a:spcAft>
              <a:spcPct val="15000"/>
            </a:spcAft>
            <a:buChar char="•"/>
          </a:pPr>
          <a:r>
            <a:rPr lang="en-US" sz="2400" dirty="0" err="1">
              <a:solidFill>
                <a:srgbClr val="000000"/>
              </a:solidFill>
            </a:rPr>
            <a:t>Disampaikan</a:t>
          </a:r>
          <a:r>
            <a:rPr lang="en-US" sz="2400" dirty="0">
              <a:solidFill>
                <a:srgbClr val="000000"/>
              </a:solidFill>
            </a:rPr>
            <a:t> </a:t>
          </a:r>
          <a:r>
            <a:rPr lang="en-US" sz="2400" dirty="0" err="1">
              <a:solidFill>
                <a:srgbClr val="000000"/>
              </a:solidFill>
            </a:rPr>
            <a:t>kepada</a:t>
          </a:r>
          <a:r>
            <a:rPr lang="en-US" sz="2400" dirty="0">
              <a:solidFill>
                <a:srgbClr val="000000"/>
              </a:solidFill>
            </a:rPr>
            <a:t> </a:t>
          </a:r>
          <a:r>
            <a:rPr lang="en-US" sz="2400" dirty="0" err="1">
              <a:solidFill>
                <a:srgbClr val="000000"/>
              </a:solidFill>
            </a:rPr>
            <a:t>Bendahara</a:t>
          </a:r>
          <a:r>
            <a:rPr lang="en-US" sz="2400" dirty="0">
              <a:solidFill>
                <a:srgbClr val="000000"/>
              </a:solidFill>
            </a:rPr>
            <a:t> </a:t>
          </a:r>
          <a:r>
            <a:rPr lang="en-US" sz="2400" dirty="0" err="1">
              <a:solidFill>
                <a:srgbClr val="000000"/>
              </a:solidFill>
            </a:rPr>
            <a:t>Pengeluaran</a:t>
          </a:r>
          <a:endParaRPr lang="en-US" sz="2400" dirty="0">
            <a:solidFill>
              <a:srgbClr val="000000"/>
            </a:solidFill>
          </a:endParaRPr>
        </a:p>
        <a:p>
          <a:pPr marL="228600" lvl="1" indent="-228600">
            <a:lnSpc>
              <a:spcPct val="100000"/>
            </a:lnSpc>
            <a:spcBef>
              <a:spcPct val="0"/>
            </a:spcBef>
            <a:spcAft>
              <a:spcPct val="15000"/>
            </a:spcAft>
            <a:buChar char="•"/>
          </a:pPr>
          <a:r>
            <a:rPr lang="en-US" sz="2400" dirty="0">
              <a:solidFill>
                <a:srgbClr val="000000"/>
              </a:solidFill>
            </a:rPr>
            <a:t>Paling </a:t>
          </a:r>
          <a:r>
            <a:rPr lang="en-US" sz="2400" dirty="0" err="1">
              <a:solidFill>
                <a:srgbClr val="000000"/>
              </a:solidFill>
            </a:rPr>
            <a:t>lambat</a:t>
          </a:r>
          <a:r>
            <a:rPr lang="en-US" sz="2400" dirty="0">
              <a:solidFill>
                <a:srgbClr val="000000"/>
              </a:solidFill>
            </a:rPr>
            <a:t> </a:t>
          </a:r>
          <a:r>
            <a:rPr lang="en-US" sz="2400" dirty="0" err="1">
              <a:solidFill>
                <a:srgbClr val="000000"/>
              </a:solidFill>
            </a:rPr>
            <a:t>tanggal</a:t>
          </a:r>
          <a:r>
            <a:rPr lang="en-US" sz="2400" dirty="0">
              <a:solidFill>
                <a:srgbClr val="000000"/>
              </a:solidFill>
            </a:rPr>
            <a:t> 5 </a:t>
          </a:r>
          <a:r>
            <a:rPr lang="en-US" sz="2400" dirty="0" err="1">
              <a:solidFill>
                <a:srgbClr val="000000"/>
              </a:solidFill>
            </a:rPr>
            <a:t>bulan</a:t>
          </a:r>
          <a:r>
            <a:rPr lang="en-US" sz="2400" dirty="0">
              <a:solidFill>
                <a:srgbClr val="000000"/>
              </a:solidFill>
            </a:rPr>
            <a:t> </a:t>
          </a:r>
          <a:r>
            <a:rPr lang="en-US" sz="2400" dirty="0" err="1">
              <a:solidFill>
                <a:srgbClr val="000000"/>
              </a:solidFill>
            </a:rPr>
            <a:t>berikutnya</a:t>
          </a:r>
          <a:endParaRPr lang="en-US" sz="2400" dirty="0">
            <a:solidFill>
              <a:srgbClr val="000000"/>
            </a:solidFill>
          </a:endParaRPr>
        </a:p>
      </dsp:txBody>
      <dsp:txXfrm rot="5400000">
        <a:off x="4732620" y="832529"/>
        <a:ext cx="1545538" cy="4323900"/>
      </dsp:txXfrm>
    </dsp:sp>
    <dsp:sp modelId="{0930BD20-3894-45F0-B4BE-CFB1AB0ECC3D}">
      <dsp:nvSpPr>
        <dsp:cNvPr id="5" name="Rounded Rectangle 4"/>
        <dsp:cNvSpPr/>
      </dsp:nvSpPr>
      <dsp:spPr bwMode="white">
        <a:xfrm>
          <a:off x="0" y="2028518"/>
          <a:ext cx="3343439" cy="1931922"/>
        </a:xfrm>
        <a:prstGeom prst="roundRect">
          <a:avLst/>
        </a:prstGeom>
      </dsp:spPr>
      <dsp:style>
        <a:lnRef idx="2">
          <a:schemeClr val="lt1"/>
        </a:lnRef>
        <a:fillRef idx="1">
          <a:schemeClr val="accent1"/>
        </a:fillRef>
        <a:effectRef idx="0">
          <a:scrgbClr r="0" g="0" b="0"/>
        </a:effectRef>
        <a:fontRef idx="minor">
          <a:schemeClr val="lt1"/>
        </a:fontRef>
      </dsp:style>
      <dsp:txBody>
        <a:bodyPr lIns="91439" tIns="45719" rIns="91439" bIns="45719"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400" dirty="0" err="1">
              <a:solidFill>
                <a:schemeClr val="tx1"/>
              </a:solidFill>
            </a:rPr>
            <a:t>Pertanggungjawaban</a:t>
          </a:r>
          <a:r>
            <a:rPr lang="en-US" sz="2400" dirty="0">
              <a:solidFill>
                <a:schemeClr val="tx1"/>
              </a:solidFill>
            </a:rPr>
            <a:t> </a:t>
          </a:r>
          <a:r>
            <a:rPr lang="en-US" sz="2400" dirty="0" err="1">
              <a:solidFill>
                <a:schemeClr val="tx1"/>
              </a:solidFill>
            </a:rPr>
            <a:t>Fungsional</a:t>
          </a:r>
          <a:endParaRPr lang="en-US" sz="2400" dirty="0">
            <a:solidFill>
              <a:schemeClr val="tx1"/>
            </a:solidFill>
          </a:endParaRPr>
        </a:p>
      </dsp:txBody>
      <dsp:txXfrm>
        <a:off x="0" y="2028518"/>
        <a:ext cx="3343439" cy="193192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linDir" val="fromT"/>
              <dgm:param type="chAlign" val="l"/>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srcNode" val="rootConnector"/>
                        <dgm:param type="dim" val="1D"/>
                        <dgm:param type="endSty" val="noArr"/>
                        <dgm:param type="connRout" val="bend"/>
                        <dgm:param type="begPts" val="bCtr"/>
                        <dgm:param type="endPts" val="midL"/>
                      </dgm:alg>
                    </dgm:if>
                    <dgm:else name="Name16">
                      <dgm:alg type="conn">
                        <dgm:param type="srcNode" val="rootConnector"/>
                        <dgm:param type="dim" val="1D"/>
                        <dgm:param type="endSty" val="noArr"/>
                        <dgm:param type="connRout" val="bend"/>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type="round2SameRect" r:blip="" rot="90">
                    <dgm:adjLst/>
                  </dgm:shape>
                </dgm:if>
                <dgm:else name="Name12">
                  <dgm:shape xmlns:r="http://schemas.openxmlformats.org/officeDocument/2006/relationships" type="round2SameRect" r:blip="" rot="-90">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type="round2SameRect" r:blip="" rot="90">
                    <dgm:adjLst/>
                  </dgm:shape>
                </dgm:if>
                <dgm:else name="Name12">
                  <dgm:shape xmlns:r="http://schemas.openxmlformats.org/officeDocument/2006/relationships" type="round2SameRect" r:blip="" rot="-90">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type="round2SameRect" r:blip="" rot="90">
                    <dgm:adjLst/>
                  </dgm:shape>
                </dgm:if>
                <dgm:else name="Name12">
                  <dgm:shape xmlns:r="http://schemas.openxmlformats.org/officeDocument/2006/relationships" type="round2SameRect" r:blip="" rot="-90">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Tdk perlu lagi bawa dokumen kelengkapan pertnggungjwban </a:t>
            </a:r>
            <a:endParaRPr lang="en-US"/>
          </a:p>
        </p:txBody>
      </p:sp>
      <p:sp>
        <p:nvSpPr>
          <p:cNvPr id="4" name="Slide Number Placeholder 3"/>
          <p:cNvSpPr>
            <a:spLocks noGrp="1"/>
          </p:cNvSpPr>
          <p:nvPr>
            <p:ph type="sldNum" sz="quarter" idx="10"/>
          </p:nvPr>
        </p:nvSpPr>
        <p:spPr/>
        <p:txBody>
          <a:bodyPr/>
          <a:lstStyle/>
          <a:p>
            <a:fld id="{37D5A196-3652-4F7B-B167-EF16F63BADF7}"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Online menjd otomatis</a:t>
            </a:r>
            <a:endParaRPr lang="en-US"/>
          </a:p>
        </p:txBody>
      </p:sp>
      <p:sp>
        <p:nvSpPr>
          <p:cNvPr id="4" name="Slide Number Placeholder 3"/>
          <p:cNvSpPr>
            <a:spLocks noGrp="1"/>
          </p:cNvSpPr>
          <p:nvPr>
            <p:ph type="sldNum" sz="quarter" idx="10"/>
          </p:nvPr>
        </p:nvSpPr>
        <p:spPr/>
        <p:txBody>
          <a:bodyPr/>
          <a:lstStyle/>
          <a:p>
            <a:fld id="{37D5A196-3652-4F7B-B167-EF16F63BADF7}"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Click to edit Master title style</a:t>
            </a:r>
            <a:endParaRPr lang="en-US"/>
          </a:p>
        </p:txBody>
      </p:sp>
      <p:sp>
        <p:nvSpPr>
          <p:cNvPr id="3" name="Subtitle 2"/>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2"/>
          </p:nvPr>
        </p:nvSpPr>
        <p:spPr/>
        <p:txBody>
          <a:bodyPr/>
          <a:lstStyle/>
          <a:p>
            <a:fld id="{6423B560-C112-49E4-9349-CB4C4B090295}" type="datetimeFigureOut">
              <a:rPr lang="en-US" smtClean="0"/>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p:txBody>
          <a:bodyPr/>
          <a:lstStyle/>
          <a:p>
            <a:fld id="{6C860CE9-0859-4B52-979E-466E45263AAF}" type="datetimeFigureOut">
              <a:rPr lang="en-US" smtClean="0"/>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a:t>Click to edit Master text styles</a:t>
            </a:r>
            <a:endParaRPr lang="en-US"/>
          </a:p>
        </p:txBody>
      </p:sp>
      <p:sp>
        <p:nvSpPr>
          <p:cNvPr id="4" name="Date Placeholder 3"/>
          <p:cNvSpPr>
            <a:spLocks noGrp="1"/>
          </p:cNvSpPr>
          <p:nvPr>
            <p:ph type="dt" sz="half" idx="2"/>
          </p:nvPr>
        </p:nvSpPr>
        <p:spPr/>
        <p:txBody>
          <a:bodyPr/>
          <a:lstStyle/>
          <a:p>
            <a:fld id="{59218108-C05C-4880-AA29-1B4940E467B1}" type="datetimeFigureOut">
              <a:rPr lang="en-US" smtClean="0"/>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3"/>
          </p:nvPr>
        </p:nvSpPr>
        <p:spPr/>
        <p:txBody>
          <a:bodyPr/>
          <a:lstStyle/>
          <a:p>
            <a:fld id="{2BB39924-3DF4-48BA-86E2-311340A23EC9}" type="datetimeFigureOut">
              <a:rPr lang="en-US" smtClean="0"/>
            </a:fld>
            <a:endParaRPr lang="en-US"/>
          </a:p>
        </p:txBody>
      </p:sp>
      <p:sp>
        <p:nvSpPr>
          <p:cNvPr id="6" name="Footer Placeholder 5"/>
          <p:cNvSpPr>
            <a:spLocks noGrp="1"/>
          </p:cNvSpPr>
          <p:nvPr>
            <p:ph type="ftr" sz="quarter" idx="4"/>
          </p:nvPr>
        </p:nvSpPr>
        <p:spPr/>
        <p:txBody>
          <a:bodyPr/>
          <a:lstStyle/>
          <a:p>
            <a:endParaRPr lang="en-US"/>
          </a:p>
        </p:txBody>
      </p:sp>
      <p:sp>
        <p:nvSpPr>
          <p:cNvPr id="7" name="Slide Number Placeholder 6"/>
          <p:cNvSpPr>
            <a:spLocks noGrp="1"/>
          </p:cNvSpPr>
          <p:nvPr>
            <p:ph type="sldNum" sz="quarter" idx="5"/>
          </p:nvPr>
        </p:nvSpPr>
        <p:spPr/>
        <p:txBody>
          <a:bodyPr/>
          <a:lstStyle/>
          <a:p>
            <a:fld id="{93AE1883-0942-4AA3-9DB2-9C7C3A0314B1}" type="slidenum">
              <a:rPr lang="en-US" smtClean="0"/>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Text Placeholder 2"/>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a:t>Click to edit Master text styles</a:t>
            </a:r>
            <a:endParaRPr lang="en-US"/>
          </a:p>
        </p:txBody>
      </p:sp>
      <p:sp>
        <p:nvSpPr>
          <p:cNvPr id="4" name="Content Placeholder 3"/>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a:t>Click to edit Master text styles</a:t>
            </a:r>
            <a:endParaRPr lang="en-US"/>
          </a:p>
        </p:txBody>
      </p:sp>
      <p:sp>
        <p:nvSpPr>
          <p:cNvPr id="6" name="Content Placeholder 5"/>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5"/>
          </p:nvPr>
        </p:nvSpPr>
        <p:spPr/>
        <p:txBody>
          <a:bodyPr/>
          <a:lstStyle/>
          <a:p>
            <a:fld id="{D419D98C-5CD9-4BE2-94C2-C555B4C30ED4}" type="datetimeFigureOut">
              <a:rPr lang="en-US" smtClean="0"/>
            </a:fld>
            <a:endParaRPr lang="en-US"/>
          </a:p>
        </p:txBody>
      </p:sp>
      <p:sp>
        <p:nvSpPr>
          <p:cNvPr id="8" name="Footer Placeholder 7"/>
          <p:cNvSpPr>
            <a:spLocks noGrp="1"/>
          </p:cNvSpPr>
          <p:nvPr>
            <p:ph type="ftr" sz="quarter" idx="6"/>
          </p:nvPr>
        </p:nvSpPr>
        <p:spPr/>
        <p:txBody>
          <a:bodyPr/>
          <a:lstStyle/>
          <a:p>
            <a:endParaRPr lang="en-US"/>
          </a:p>
        </p:txBody>
      </p:sp>
      <p:sp>
        <p:nvSpPr>
          <p:cNvPr id="9" name="Slide Number Placeholder 8"/>
          <p:cNvSpPr>
            <a:spLocks noGrp="1"/>
          </p:cNvSpPr>
          <p:nvPr>
            <p:ph type="sldNum" sz="quarter" idx="7"/>
          </p:nvPr>
        </p:nvSpPr>
        <p:spPr/>
        <p:txBody>
          <a:bodyPr/>
          <a:lstStyle/>
          <a:p>
            <a:fld id="{93AE1883-0942-4AA3-9DB2-9C7C3A0314B1}" type="slidenum">
              <a:rPr lang="en-US" smtClean="0"/>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
          </p:nvPr>
        </p:nvSpPr>
        <p:spPr/>
        <p:txBody>
          <a:bodyPr/>
          <a:lstStyle/>
          <a:p>
            <a:fld id="{B99A2CCD-1DC6-4290-B0B0-E491C4765626}" type="datetimeFigureOut">
              <a:rPr lang="en-US" smtClean="0"/>
            </a:fld>
            <a:endParaRPr lang="en-US"/>
          </a:p>
        </p:txBody>
      </p:sp>
      <p:sp>
        <p:nvSpPr>
          <p:cNvPr id="4" name="Footer Placeholder 3"/>
          <p:cNvSpPr>
            <a:spLocks noGrp="1"/>
          </p:cNvSpPr>
          <p:nvPr>
            <p:ph type="ftr" sz="quarter" idx="2"/>
          </p:nvPr>
        </p:nvSpPr>
        <p:spPr/>
        <p:txBody>
          <a:bodyPr/>
          <a:lstStyle/>
          <a:p>
            <a:endParaRPr lang="en-US"/>
          </a:p>
        </p:txBody>
      </p:sp>
      <p:sp>
        <p:nvSpPr>
          <p:cNvPr id="5" name="Slide Number Placeholder 4"/>
          <p:cNvSpPr>
            <a:spLocks noGrp="1"/>
          </p:cNvSpPr>
          <p:nvPr>
            <p:ph type="sldNum" sz="quarter" idx="3"/>
          </p:nvPr>
        </p:nvSpPr>
        <p:spPr/>
        <p:txBody>
          <a:bodyPr/>
          <a:lstStyle/>
          <a:p>
            <a:fld id="{93AE1883-0942-4AA3-9DB2-9C7C3A0314B1}" type="slidenum">
              <a:rPr lang="en-US" smtClean="0"/>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A471491B-D5EE-4CD4-A17F-027224248AAE}" type="datetimeFigureOut">
              <a:rPr lang="en-US" smtClean="0"/>
            </a:fld>
            <a:endParaRPr lang="en-US"/>
          </a:p>
        </p:txBody>
      </p:sp>
      <p:sp>
        <p:nvSpPr>
          <p:cNvPr id="3" name="Footer Placeholder 2"/>
          <p:cNvSpPr>
            <a:spLocks noGrp="1"/>
          </p:cNvSpPr>
          <p:nvPr>
            <p:ph type="ftr" sz="quarter" idx="1"/>
          </p:nvPr>
        </p:nvSpPr>
        <p:spPr/>
        <p:txBody>
          <a:bodyPr/>
          <a:lstStyle/>
          <a:p>
            <a:endParaRPr lang="en-US"/>
          </a:p>
        </p:txBody>
      </p:sp>
      <p:sp>
        <p:nvSpPr>
          <p:cNvPr id="4" name="Slide Number Placeholder 3"/>
          <p:cNvSpPr>
            <a:spLocks noGrp="1"/>
          </p:cNvSpPr>
          <p:nvPr>
            <p:ph type="sldNum" sz="quarter" idx="2"/>
          </p:nvPr>
        </p:nvSpPr>
        <p:spPr/>
        <p:txBody>
          <a:bodyPr/>
          <a:lstStyle/>
          <a:p>
            <a:fld id="{93AE1883-0942-4AA3-9DB2-9C7C3A0314B1}" type="slidenum">
              <a:rPr lang="en-US" smtClean="0"/>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a:t>Click to edit Master text styles</a:t>
            </a:r>
            <a:endParaRPr lang="en-US"/>
          </a:p>
        </p:txBody>
      </p:sp>
      <p:sp>
        <p:nvSpPr>
          <p:cNvPr id="5" name="Date Placeholder 4"/>
          <p:cNvSpPr>
            <a:spLocks noGrp="1"/>
          </p:cNvSpPr>
          <p:nvPr>
            <p:ph type="dt" sz="half" idx="3"/>
          </p:nvPr>
        </p:nvSpPr>
        <p:spPr/>
        <p:txBody>
          <a:bodyPr/>
          <a:lstStyle/>
          <a:p>
            <a:fld id="{4D17D405-59CA-46D5-98D6-6545AAD3AB81}" type="datetimeFigureOut">
              <a:rPr lang="en-US" smtClean="0"/>
            </a:fld>
            <a:endParaRPr lang="en-US"/>
          </a:p>
        </p:txBody>
      </p:sp>
      <p:sp>
        <p:nvSpPr>
          <p:cNvPr id="6" name="Footer Placeholder 5"/>
          <p:cNvSpPr>
            <a:spLocks noGrp="1"/>
          </p:cNvSpPr>
          <p:nvPr>
            <p:ph type="ftr" sz="quarter" idx="4"/>
          </p:nvPr>
        </p:nvSpPr>
        <p:spPr/>
        <p:txBody>
          <a:bodyPr/>
          <a:lstStyle/>
          <a:p>
            <a:endParaRPr lang="en-US"/>
          </a:p>
        </p:txBody>
      </p:sp>
      <p:sp>
        <p:nvSpPr>
          <p:cNvPr id="7" name="Slide Number Placeholder 6"/>
          <p:cNvSpPr>
            <a:spLocks noGrp="1"/>
          </p:cNvSpPr>
          <p:nvPr>
            <p:ph type="sldNum" sz="quarter" idx="5"/>
          </p:nvPr>
        </p:nvSpPr>
        <p:spPr/>
        <p:txBody>
          <a:bodyPr/>
          <a:lstStyle/>
          <a:p>
            <a:fld id="{93AE1883-0942-4AA3-9DB2-9C7C3A0314B1}" type="slidenum">
              <a:rPr lang="en-US" smtClean="0"/>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a:t>Click to edit Master text styles</a:t>
            </a:r>
            <a:endParaRPr lang="en-US"/>
          </a:p>
        </p:txBody>
      </p:sp>
      <p:sp>
        <p:nvSpPr>
          <p:cNvPr id="5" name="Date Placeholder 4"/>
          <p:cNvSpPr>
            <a:spLocks noGrp="1"/>
          </p:cNvSpPr>
          <p:nvPr>
            <p:ph type="dt" sz="half" idx="3"/>
          </p:nvPr>
        </p:nvSpPr>
        <p:spPr/>
        <p:txBody>
          <a:bodyPr/>
          <a:lstStyle/>
          <a:p>
            <a:fld id="{2CA9F3D2-1E1D-49B1-AE67-4474D3B2891E}" type="datetimeFigureOut">
              <a:rPr lang="en-US" smtClean="0"/>
            </a:fld>
            <a:endParaRPr lang="en-US"/>
          </a:p>
        </p:txBody>
      </p:sp>
      <p:sp>
        <p:nvSpPr>
          <p:cNvPr id="6" name="Footer Placeholder 5"/>
          <p:cNvSpPr>
            <a:spLocks noGrp="1"/>
          </p:cNvSpPr>
          <p:nvPr>
            <p:ph type="ftr" sz="quarter" idx="4"/>
          </p:nvPr>
        </p:nvSpPr>
        <p:spPr/>
        <p:txBody>
          <a:bodyPr/>
          <a:lstStyle/>
          <a:p>
            <a:endParaRPr lang="en-US"/>
          </a:p>
        </p:txBody>
      </p:sp>
      <p:sp>
        <p:nvSpPr>
          <p:cNvPr id="7" name="Slide Number Placeholder 6"/>
          <p:cNvSpPr>
            <a:spLocks noGrp="1"/>
          </p:cNvSpPr>
          <p:nvPr>
            <p:ph type="sldNum" sz="quarter" idx="5"/>
          </p:nvPr>
        </p:nvSpPr>
        <p:spPr/>
        <p:txBody>
          <a:bodyPr/>
          <a:lstStyle/>
          <a:p>
            <a:fld id="{93AE1883-0942-4AA3-9DB2-9C7C3A0314B1}" type="slidenum">
              <a:rPr lang="en-US" smtClean="0"/>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p:txBody>
          <a:bodyPr/>
          <a:lstStyle/>
          <a:p>
            <a:fld id="{BFAC9424-31B8-4403-9622-C172E86BBCD9}" type="datetimeFigureOut">
              <a:rPr lang="en-US" smtClean="0"/>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p:txBody>
          <a:bodyPr/>
          <a:lstStyle/>
          <a:p>
            <a:fld id="{29D8EF93-7CCB-48E3-85B1-750F7DEE5289}" type="datetimeFigureOut">
              <a:rPr lang="en-US" smtClean="0"/>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D2C6F5D1-22EE-40DE-B1CB-46ACC4EA3080}"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BED4CB-78DC-41E6-90D8-611D212CD968}" type="slidenum">
              <a:rPr lang="en-US" smtClean="0"/>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showMasterSp="0">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2941E4CA-3046-4E27-95EA-83297374F770}" type="datetimeFigureOut">
              <a:rPr lang="en-ID" smtClean="0"/>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4230E4C9-2C07-4147-A186-750F32FA008B}" type="slidenum">
              <a:rPr lang="en-ID" smtClean="0"/>
            </a:fld>
            <a:endParaRPr lang="en-ID"/>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showMasterSp="0">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D2C6F5D1-22EE-40DE-B1CB-46ACC4EA3080}"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BED4CB-78DC-41E6-90D8-611D212CD968}" type="slidenum">
              <a:rPr lang="en-US" smtClean="0"/>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showMasterSp="0">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D2C6F5D1-22EE-40DE-B1CB-46ACC4EA3080}"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BED4CB-78DC-41E6-90D8-611D212CD968}" type="slidenum">
              <a:rPr lang="en-US" smtClean="0"/>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showMasterSp="0">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endParaRPr lang="en-US"/>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endParaRPr lang="en-US"/>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D2C6F5D1-22EE-40DE-B1CB-46ACC4EA3080}"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BED4CB-78DC-41E6-90D8-611D212CD968}" type="slidenum">
              <a:rPr lang="en-US" smtClean="0"/>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showMasterSp="0">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D2C6F5D1-22EE-40DE-B1CB-46ACC4EA3080}"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BED4CB-78DC-41E6-90D8-611D212CD968}" type="slidenum">
              <a:rPr lang="en-US" smtClean="0"/>
            </a:fld>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showMasterSp="0">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C6F5D1-22EE-40DE-B1CB-46ACC4EA3080}"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BED4CB-78DC-41E6-90D8-611D212CD968}" type="slidenum">
              <a:rPr lang="en-US" smtClean="0"/>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showMasterSp="0">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D2C6F5D1-22EE-40DE-B1CB-46ACC4EA3080}"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BED4CB-78DC-41E6-90D8-611D212CD968}" type="slidenum">
              <a:rPr lang="en-US" smtClean="0"/>
            </a:fld>
            <a:endParaRPr lang="en-U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D2C6F5D1-22EE-40DE-B1CB-46ACC4EA3080}"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BED4CB-78DC-41E6-90D8-611D212CD968}" type="slidenum">
              <a:rPr lang="en-US" smtClean="0"/>
            </a:fld>
            <a:endParaRPr 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showMasterSp="0">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D2C6F5D1-22EE-40DE-B1CB-46ACC4EA3080}"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BED4CB-78DC-41E6-90D8-611D212CD968}" type="slidenum">
              <a:rPr lang="en-US" smtClean="0"/>
            </a:fld>
            <a:endParaRPr 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showMasterSp="0">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D2C6F5D1-22EE-40DE-B1CB-46ACC4EA3080}"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BED4CB-78DC-41E6-90D8-611D212CD968}" type="slidenum">
              <a:rPr lang="en-US" smtClean="0"/>
            </a:fld>
            <a:endParaRPr lang="en-U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5_Title Slide">
    <p:spTree>
      <p:nvGrpSpPr>
        <p:cNvPr id="1" name=""/>
        <p:cNvGrpSpPr/>
        <p:nvPr/>
      </p:nvGrpSpPr>
      <p:grpSpPr>
        <a:xfrm>
          <a:off x="0" y="0"/>
          <a:ext cx="0" cy="0"/>
          <a:chOff x="0" y="0"/>
          <a:chExt cx="0" cy="0"/>
        </a:xfrm>
      </p:grpSpPr>
      <p:pic>
        <p:nvPicPr>
          <p:cNvPr id="2" name="Picture 2" descr="D:\2008\Template Buat PowerPoint\Templates 13\Hal.jp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0"/>
            <a:ext cx="9144000" cy="864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dgm" showMasterSp="0">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370013" y="185738"/>
            <a:ext cx="7772400" cy="857250"/>
          </a:xfrm>
        </p:spPr>
        <p:txBody>
          <a:bodyPr/>
          <a:lstStyle/>
          <a:p>
            <a:r>
              <a:rPr lang="en-US"/>
              <a:t>Click to edit Master title style</a:t>
            </a:r>
            <a:endParaRPr lang="en-US"/>
          </a:p>
        </p:txBody>
      </p:sp>
      <p:sp>
        <p:nvSpPr>
          <p:cNvPr id="3" name="SmartArt Placeholder 2"/>
          <p:cNvSpPr>
            <a:spLocks noGrp="1"/>
          </p:cNvSpPr>
          <p:nvPr>
            <p:ph type="dgm" idx="1"/>
          </p:nvPr>
        </p:nvSpPr>
        <p:spPr>
          <a:xfrm>
            <a:off x="1370013" y="1257300"/>
            <a:ext cx="7772400" cy="3086100"/>
          </a:xfrm>
        </p:spPr>
        <p:txBody>
          <a:bodyPr>
            <a:normAutofit/>
          </a:bodyPr>
          <a:lstStyle/>
          <a:p>
            <a:pPr lvl="0"/>
            <a:endParaRPr lang="en-US" noProof="0"/>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8C46FED2-C2CE-604F-AA03-FE5BB9247AE9}" type="slidenum">
              <a:rPr lang="en-US"/>
            </a:fld>
            <a:endParaRPr lang="en-US"/>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522273" y="0"/>
            <a:ext cx="628515" cy="315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p:cNvPicPr>
          <p:nvPr userDrawn="1"/>
        </p:nvPicPr>
        <p:blipFill>
          <a:blip r:embed="rId3" cstate="print">
            <a:extLst>
              <a:ext uri="{28A0092B-C50C-407E-A947-70E740481C1C}">
                <a14:useLocalDpi xmlns:a14="http://schemas.microsoft.com/office/drawing/2010/main" val="0"/>
              </a:ext>
            </a:extLst>
          </a:blip>
          <a:srcRect b="36555"/>
          <a:stretch>
            <a:fillRect/>
          </a:stretch>
        </p:blipFill>
        <p:spPr bwMode="auto">
          <a:xfrm>
            <a:off x="8512772" y="3152607"/>
            <a:ext cx="627157" cy="200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userDrawn="1"/>
        </p:nvSpPr>
        <p:spPr>
          <a:xfrm>
            <a:off x="0" y="4913533"/>
            <a:ext cx="9150788" cy="231047"/>
          </a:xfrm>
          <a:prstGeom prst="rect">
            <a:avLst/>
          </a:prstGeom>
          <a:solidFill>
            <a:srgbClr val="005EA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715"/>
          </a:p>
        </p:txBody>
      </p:sp>
      <p:cxnSp>
        <p:nvCxnSpPr>
          <p:cNvPr id="7" name="Straight Connector 6"/>
          <p:cNvCxnSpPr/>
          <p:nvPr userDrawn="1"/>
        </p:nvCxnSpPr>
        <p:spPr>
          <a:xfrm flipH="1">
            <a:off x="8523631" y="4818523"/>
            <a:ext cx="2715" cy="3249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628650" y="305129"/>
            <a:ext cx="7688499" cy="393516"/>
          </a:xfrm>
        </p:spPr>
        <p:txBody>
          <a:bodyPr>
            <a:noAutofit/>
          </a:bodyPr>
          <a:lstStyle>
            <a:lvl1pPr>
              <a:defRPr sz="1910" b="1">
                <a:solidFill>
                  <a:srgbClr val="005EAC"/>
                </a:solidFill>
              </a:defRPr>
            </a:lvl1pPr>
          </a:lstStyle>
          <a:p>
            <a:r>
              <a:rPr lang="en-US"/>
              <a:t>Click to edit Master title style</a:t>
            </a:r>
            <a:endParaRPr lang="en-US"/>
          </a:p>
        </p:txBody>
      </p:sp>
      <p:sp>
        <p:nvSpPr>
          <p:cNvPr id="9" name="Content Placeholder 2"/>
          <p:cNvSpPr>
            <a:spLocks noGrp="1"/>
          </p:cNvSpPr>
          <p:nvPr>
            <p:ph idx="1"/>
          </p:nvPr>
        </p:nvSpPr>
        <p:spPr>
          <a:xfrm>
            <a:off x="628650" y="962025"/>
            <a:ext cx="7688499" cy="1490352"/>
          </a:xfrm>
        </p:spPr>
        <p:txBody>
          <a:bodyPr/>
          <a:lstStyle>
            <a:lvl1pPr>
              <a:buClr>
                <a:srgbClr val="005EAC"/>
              </a:buClr>
              <a:defRPr/>
            </a:lvl1pPr>
            <a:lvl2pPr>
              <a:buClr>
                <a:srgbClr val="005EAC"/>
              </a:buClr>
              <a:defRPr/>
            </a:lvl2pPr>
            <a:lvl3pPr>
              <a:buClr>
                <a:srgbClr val="005EAC"/>
              </a:buClr>
              <a:defRPr/>
            </a:lvl3pPr>
            <a:lvl4pPr>
              <a:buClr>
                <a:srgbClr val="005EAC"/>
              </a:buClr>
              <a:defRPr/>
            </a:lvl4pPr>
            <a:lvl5pPr>
              <a:buClr>
                <a:srgbClr val="005EAC"/>
              </a:buClr>
              <a:defRPr/>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0" name="Footer Placeholder 4"/>
          <p:cNvSpPr>
            <a:spLocks noGrp="1"/>
          </p:cNvSpPr>
          <p:nvPr>
            <p:ph type="ftr" sz="quarter" idx="10"/>
          </p:nvPr>
        </p:nvSpPr>
        <p:spPr>
          <a:xfrm>
            <a:off x="6686958" y="4903816"/>
            <a:ext cx="1806809" cy="91771"/>
          </a:xfrm>
        </p:spPr>
        <p:txBody>
          <a:bodyPr/>
          <a:lstStyle>
            <a:lvl1pPr algn="r">
              <a:defRPr sz="595" b="1">
                <a:solidFill>
                  <a:schemeClr val="bg1"/>
                </a:solidFill>
                <a:latin typeface="Segoe UI Light" panose="020B0502040204020203" pitchFamily="34" charset="0"/>
                <a:cs typeface="Segoe UI Light" panose="020B0502040204020203" pitchFamily="34" charset="0"/>
              </a:defRPr>
            </a:lvl1pPr>
          </a:lstStyle>
          <a:p>
            <a:pPr>
              <a:defRPr/>
            </a:pPr>
            <a:r>
              <a:rPr lang="en-ID"/>
              <a:t>DIREKTORAT SISTEM PENGANGGARAN   </a:t>
            </a:r>
            <a:endParaRPr lang="en-US"/>
          </a:p>
        </p:txBody>
      </p:sp>
      <p:sp>
        <p:nvSpPr>
          <p:cNvPr id="11" name="Slide Number Placeholder 5"/>
          <p:cNvSpPr>
            <a:spLocks noGrp="1"/>
          </p:cNvSpPr>
          <p:nvPr>
            <p:ph type="sldNum" sz="quarter" idx="11"/>
          </p:nvPr>
        </p:nvSpPr>
        <p:spPr>
          <a:xfrm>
            <a:off x="8617297" y="4903816"/>
            <a:ext cx="285071" cy="91771"/>
          </a:xfrm>
        </p:spPr>
        <p:txBody>
          <a:bodyPr/>
          <a:lstStyle>
            <a:lvl1pPr algn="r">
              <a:defRPr sz="595" b="0" smtClean="0">
                <a:solidFill>
                  <a:schemeClr val="bg1"/>
                </a:solidFill>
                <a:latin typeface="Segoe UI" panose="020B0502040204020203" pitchFamily="34" charset="0"/>
                <a:cs typeface="Segoe UI" panose="020B0502040204020203" pitchFamily="34" charset="0"/>
              </a:defRPr>
            </a:lvl1pPr>
          </a:lstStyle>
          <a:p>
            <a:pPr>
              <a:defRPr/>
            </a:pPr>
            <a:fld id="{3EE786EB-8C44-4FF5-95E3-EF5AEEBC83C3}" type="slidenum">
              <a:rPr lang="en-US"/>
            </a:fld>
            <a:endParaRPr lang="en-US"/>
          </a:p>
        </p:txBody>
      </p:sp>
    </p:spTree>
  </p:cSld>
  <p:clrMapOvr>
    <a:masterClrMapping/>
  </p:clrMapOvr>
  <p:transition spd="slow">
    <p:cove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Contents slide layout">
    <p:spTree>
      <p:nvGrpSpPr>
        <p:cNvPr id="1" name=""/>
        <p:cNvGrpSpPr/>
        <p:nvPr/>
      </p:nvGrpSpPr>
      <p:grpSpPr>
        <a:xfrm>
          <a:off x="0" y="0"/>
          <a:ext cx="0" cy="0"/>
          <a:chOff x="0" y="0"/>
          <a:chExt cx="0" cy="0"/>
        </a:xfrm>
      </p:grpSpPr>
      <p:grpSp>
        <p:nvGrpSpPr>
          <p:cNvPr id="23" name="Group 22"/>
          <p:cNvGrpSpPr/>
          <p:nvPr userDrawn="1"/>
        </p:nvGrpSpPr>
        <p:grpSpPr>
          <a:xfrm>
            <a:off x="5768110" y="-7146"/>
            <a:ext cx="3383034" cy="965981"/>
            <a:chOff x="7690813" y="-9527"/>
            <a:chExt cx="4510712" cy="1287974"/>
          </a:xfrm>
        </p:grpSpPr>
        <p:sp>
          <p:nvSpPr>
            <p:cNvPr id="3" name="Freeform: Shape 2"/>
            <p:cNvSpPr/>
            <p:nvPr userDrawn="1"/>
          </p:nvSpPr>
          <p:spPr>
            <a:xfrm rot="9719239">
              <a:off x="8748655" y="451183"/>
              <a:ext cx="1000612" cy="800490"/>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sp>
          <p:nvSpPr>
            <p:cNvPr id="4" name="Freeform: Shape 3"/>
            <p:cNvSpPr/>
            <p:nvPr userDrawn="1"/>
          </p:nvSpPr>
          <p:spPr>
            <a:xfrm>
              <a:off x="10392406" y="-9525"/>
              <a:ext cx="800490" cy="800490"/>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sp>
          <p:nvSpPr>
            <p:cNvPr id="5" name="Freeform: Shape 4"/>
            <p:cNvSpPr/>
            <p:nvPr userDrawn="1"/>
          </p:nvSpPr>
          <p:spPr>
            <a:xfrm>
              <a:off x="11601157" y="-9525"/>
              <a:ext cx="600368" cy="800490"/>
            </a:xfrm>
            <a:custGeom>
              <a:avLst/>
              <a:gdLst>
                <a:gd name="connsiteX0" fmla="*/ 220672 w 442678"/>
                <a:gd name="connsiteY0" fmla="*/ 1219 h 590237"/>
                <a:gd name="connsiteX1" fmla="*/ 420228 w 442678"/>
                <a:gd name="connsiteY1" fmla="*/ 516 h 590237"/>
                <a:gd name="connsiteX2" fmla="*/ 443416 w 442678"/>
                <a:gd name="connsiteY2" fmla="*/ 23002 h 590237"/>
                <a:gd name="connsiteX3" fmla="*/ 443416 w 442678"/>
                <a:gd name="connsiteY3" fmla="*/ 420007 h 590237"/>
                <a:gd name="connsiteX4" fmla="*/ 419526 w 442678"/>
                <a:gd name="connsiteY4" fmla="*/ 443897 h 590237"/>
                <a:gd name="connsiteX5" fmla="*/ 304289 w 442678"/>
                <a:gd name="connsiteY5" fmla="*/ 443194 h 590237"/>
                <a:gd name="connsiteX6" fmla="*/ 274777 w 442678"/>
                <a:gd name="connsiteY6" fmla="*/ 453734 h 590237"/>
                <a:gd name="connsiteX7" fmla="*/ 275480 w 442678"/>
                <a:gd name="connsiteY7" fmla="*/ 481841 h 590237"/>
                <a:gd name="connsiteX8" fmla="*/ 302181 w 442678"/>
                <a:gd name="connsiteY8" fmla="*/ 536649 h 590237"/>
                <a:gd name="connsiteX9" fmla="*/ 244562 w 442678"/>
                <a:gd name="connsiteY9" fmla="*/ 589349 h 590237"/>
                <a:gd name="connsiteX10" fmla="*/ 147595 w 442678"/>
                <a:gd name="connsiteY10" fmla="*/ 552107 h 590237"/>
                <a:gd name="connsiteX11" fmla="*/ 160243 w 442678"/>
                <a:gd name="connsiteY11" fmla="*/ 487462 h 590237"/>
                <a:gd name="connsiteX12" fmla="*/ 175701 w 442678"/>
                <a:gd name="connsiteY12" fmla="*/ 464977 h 590237"/>
                <a:gd name="connsiteX13" fmla="*/ 144081 w 442678"/>
                <a:gd name="connsiteY13" fmla="*/ 443194 h 590237"/>
                <a:gd name="connsiteX14" fmla="*/ 23926 w 442678"/>
                <a:gd name="connsiteY14" fmla="*/ 443897 h 590237"/>
                <a:gd name="connsiteX15" fmla="*/ 35 w 442678"/>
                <a:gd name="connsiteY15" fmla="*/ 419304 h 590237"/>
                <a:gd name="connsiteX16" fmla="*/ 35 w 442678"/>
                <a:gd name="connsiteY16" fmla="*/ 301959 h 590237"/>
                <a:gd name="connsiteX17" fmla="*/ 25331 w 442678"/>
                <a:gd name="connsiteY17" fmla="*/ 256989 h 590237"/>
                <a:gd name="connsiteX18" fmla="*/ 54843 w 442678"/>
                <a:gd name="connsiteY18" fmla="*/ 259799 h 590237"/>
                <a:gd name="connsiteX19" fmla="*/ 129325 w 442678"/>
                <a:gd name="connsiteY19" fmla="*/ 273852 h 590237"/>
                <a:gd name="connsiteX20" fmla="*/ 132839 w 442678"/>
                <a:gd name="connsiteY20" fmla="*/ 174074 h 590237"/>
                <a:gd name="connsiteX21" fmla="*/ 63275 w 442678"/>
                <a:gd name="connsiteY21" fmla="*/ 172669 h 590237"/>
                <a:gd name="connsiteX22" fmla="*/ 36574 w 442678"/>
                <a:gd name="connsiteY22" fmla="*/ 190938 h 590237"/>
                <a:gd name="connsiteX23" fmla="*/ 2143 w 442678"/>
                <a:gd name="connsiteY23" fmla="*/ 155805 h 590237"/>
                <a:gd name="connsiteX24" fmla="*/ 738 w 442678"/>
                <a:gd name="connsiteY24" fmla="*/ 11056 h 590237"/>
                <a:gd name="connsiteX25" fmla="*/ 21115 w 442678"/>
                <a:gd name="connsiteY25" fmla="*/ 1219 h 590237"/>
                <a:gd name="connsiteX26" fmla="*/ 220672 w 442678"/>
                <a:gd name="connsiteY26" fmla="*/ 1219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678" h="590237">
                  <a:moveTo>
                    <a:pt x="220672" y="1219"/>
                  </a:moveTo>
                  <a:cubicBezTo>
                    <a:pt x="287425" y="1219"/>
                    <a:pt x="354178" y="1922"/>
                    <a:pt x="420228" y="516"/>
                  </a:cubicBezTo>
                  <a:cubicBezTo>
                    <a:pt x="437795" y="516"/>
                    <a:pt x="443416" y="4732"/>
                    <a:pt x="443416" y="23002"/>
                  </a:cubicBezTo>
                  <a:cubicBezTo>
                    <a:pt x="442714" y="155102"/>
                    <a:pt x="442714" y="287906"/>
                    <a:pt x="443416" y="420007"/>
                  </a:cubicBezTo>
                  <a:cubicBezTo>
                    <a:pt x="443416" y="438978"/>
                    <a:pt x="438498" y="444600"/>
                    <a:pt x="419526" y="443897"/>
                  </a:cubicBezTo>
                  <a:cubicBezTo>
                    <a:pt x="381582" y="442492"/>
                    <a:pt x="342935" y="443194"/>
                    <a:pt x="304289" y="443194"/>
                  </a:cubicBezTo>
                  <a:cubicBezTo>
                    <a:pt x="293046" y="443194"/>
                    <a:pt x="283209" y="444600"/>
                    <a:pt x="274777" y="453734"/>
                  </a:cubicBezTo>
                  <a:cubicBezTo>
                    <a:pt x="264940" y="463572"/>
                    <a:pt x="261426" y="472004"/>
                    <a:pt x="275480" y="481841"/>
                  </a:cubicBezTo>
                  <a:cubicBezTo>
                    <a:pt x="294451" y="494489"/>
                    <a:pt x="310613" y="511353"/>
                    <a:pt x="302181" y="536649"/>
                  </a:cubicBezTo>
                  <a:cubicBezTo>
                    <a:pt x="293046" y="564053"/>
                    <a:pt x="274777" y="583025"/>
                    <a:pt x="244562" y="589349"/>
                  </a:cubicBezTo>
                  <a:cubicBezTo>
                    <a:pt x="200997" y="597781"/>
                    <a:pt x="167269" y="585133"/>
                    <a:pt x="147595" y="552107"/>
                  </a:cubicBezTo>
                  <a:cubicBezTo>
                    <a:pt x="132136" y="526811"/>
                    <a:pt x="136352" y="509948"/>
                    <a:pt x="160243" y="487462"/>
                  </a:cubicBezTo>
                  <a:cubicBezTo>
                    <a:pt x="167269" y="481138"/>
                    <a:pt x="181323" y="478328"/>
                    <a:pt x="175701" y="464977"/>
                  </a:cubicBezTo>
                  <a:cubicBezTo>
                    <a:pt x="170080" y="452329"/>
                    <a:pt x="159540" y="443194"/>
                    <a:pt x="144081" y="443194"/>
                  </a:cubicBezTo>
                  <a:cubicBezTo>
                    <a:pt x="104030" y="443194"/>
                    <a:pt x="63978" y="441789"/>
                    <a:pt x="23926" y="443897"/>
                  </a:cubicBezTo>
                  <a:cubicBezTo>
                    <a:pt x="4251" y="444600"/>
                    <a:pt x="35" y="438276"/>
                    <a:pt x="35" y="419304"/>
                  </a:cubicBezTo>
                  <a:cubicBezTo>
                    <a:pt x="1441" y="379955"/>
                    <a:pt x="738" y="340605"/>
                    <a:pt x="35" y="301959"/>
                  </a:cubicBezTo>
                  <a:cubicBezTo>
                    <a:pt x="-667" y="281582"/>
                    <a:pt x="9170" y="267528"/>
                    <a:pt x="25331" y="256989"/>
                  </a:cubicBezTo>
                  <a:cubicBezTo>
                    <a:pt x="35871" y="249962"/>
                    <a:pt x="45006" y="250665"/>
                    <a:pt x="54843" y="259799"/>
                  </a:cubicBezTo>
                  <a:cubicBezTo>
                    <a:pt x="94895" y="297743"/>
                    <a:pt x="103327" y="299148"/>
                    <a:pt x="129325" y="273852"/>
                  </a:cubicBezTo>
                  <a:cubicBezTo>
                    <a:pt x="153919" y="249259"/>
                    <a:pt x="156027" y="200073"/>
                    <a:pt x="132839" y="174074"/>
                  </a:cubicBezTo>
                  <a:cubicBezTo>
                    <a:pt x="107543" y="144562"/>
                    <a:pt x="87868" y="144562"/>
                    <a:pt x="63275" y="172669"/>
                  </a:cubicBezTo>
                  <a:cubicBezTo>
                    <a:pt x="56248" y="181101"/>
                    <a:pt x="50627" y="195154"/>
                    <a:pt x="36574" y="190938"/>
                  </a:cubicBezTo>
                  <a:cubicBezTo>
                    <a:pt x="19007" y="186019"/>
                    <a:pt x="2846" y="174074"/>
                    <a:pt x="2143" y="155805"/>
                  </a:cubicBezTo>
                  <a:cubicBezTo>
                    <a:pt x="-667" y="107321"/>
                    <a:pt x="738" y="58837"/>
                    <a:pt x="738" y="11056"/>
                  </a:cubicBezTo>
                  <a:cubicBezTo>
                    <a:pt x="738" y="-5105"/>
                    <a:pt x="13386" y="1219"/>
                    <a:pt x="21115" y="1219"/>
                  </a:cubicBezTo>
                  <a:cubicBezTo>
                    <a:pt x="87868" y="1219"/>
                    <a:pt x="153919" y="1219"/>
                    <a:pt x="220672" y="1219"/>
                  </a:cubicBezTo>
                  <a:close/>
                </a:path>
              </a:pathLst>
            </a:custGeom>
            <a:solidFill>
              <a:schemeClr val="accent1"/>
            </a:solidFill>
            <a:ln w="6350" cap="flat">
              <a:solidFill>
                <a:schemeClr val="bg1"/>
              </a:solid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sp>
          <p:nvSpPr>
            <p:cNvPr id="6" name="Freeform: Shape 5"/>
            <p:cNvSpPr/>
            <p:nvPr userDrawn="1"/>
          </p:nvSpPr>
          <p:spPr>
            <a:xfrm>
              <a:off x="10992752" y="-9525"/>
              <a:ext cx="800490" cy="600368"/>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sp>
          <p:nvSpPr>
            <p:cNvPr id="9" name="Freeform: Shape 8"/>
            <p:cNvSpPr/>
            <p:nvPr userDrawn="1"/>
          </p:nvSpPr>
          <p:spPr>
            <a:xfrm>
              <a:off x="10197806" y="580875"/>
              <a:ext cx="1000612" cy="600368"/>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6350" cap="flat">
              <a:solidFill>
                <a:schemeClr val="bg1"/>
              </a:solid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sp>
          <p:nvSpPr>
            <p:cNvPr id="10" name="Freeform: Shape 9"/>
            <p:cNvSpPr/>
            <p:nvPr userDrawn="1"/>
          </p:nvSpPr>
          <p:spPr>
            <a:xfrm>
              <a:off x="10998829" y="380752"/>
              <a:ext cx="600368" cy="800490"/>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sp>
          <p:nvSpPr>
            <p:cNvPr id="13" name="Freeform: Shape 12"/>
            <p:cNvSpPr/>
            <p:nvPr userDrawn="1"/>
          </p:nvSpPr>
          <p:spPr>
            <a:xfrm>
              <a:off x="11401036" y="580875"/>
              <a:ext cx="800489" cy="600367"/>
            </a:xfrm>
            <a:custGeom>
              <a:avLst/>
              <a:gdLst>
                <a:gd name="connsiteX0" fmla="*/ 591733 w 590237"/>
                <a:gd name="connsiteY0" fmla="*/ 225014 h 442678"/>
                <a:gd name="connsiteX1" fmla="*/ 592436 w 590237"/>
                <a:gd name="connsiteY1" fmla="*/ 425273 h 442678"/>
                <a:gd name="connsiteX2" fmla="*/ 572761 w 590237"/>
                <a:gd name="connsiteY2" fmla="*/ 444948 h 442678"/>
                <a:gd name="connsiteX3" fmla="*/ 170135 w 590237"/>
                <a:gd name="connsiteY3" fmla="*/ 444948 h 442678"/>
                <a:gd name="connsiteX4" fmla="*/ 149758 w 590237"/>
                <a:gd name="connsiteY4" fmla="*/ 423165 h 442678"/>
                <a:gd name="connsiteX5" fmla="*/ 150460 w 590237"/>
                <a:gd name="connsiteY5" fmla="*/ 313549 h 442678"/>
                <a:gd name="connsiteX6" fmla="*/ 145542 w 590237"/>
                <a:gd name="connsiteY6" fmla="*/ 284038 h 442678"/>
                <a:gd name="connsiteX7" fmla="*/ 108300 w 590237"/>
                <a:gd name="connsiteY7" fmla="*/ 279822 h 442678"/>
                <a:gd name="connsiteX8" fmla="*/ 21170 w 590237"/>
                <a:gd name="connsiteY8" fmla="*/ 281227 h 442678"/>
                <a:gd name="connsiteX9" fmla="*/ 42953 w 590237"/>
                <a:gd name="connsiteY9" fmla="*/ 147018 h 442678"/>
                <a:gd name="connsiteX10" fmla="*/ 103382 w 590237"/>
                <a:gd name="connsiteY10" fmla="*/ 160369 h 442678"/>
                <a:gd name="connsiteX11" fmla="*/ 127272 w 590237"/>
                <a:gd name="connsiteY11" fmla="*/ 177233 h 442678"/>
                <a:gd name="connsiteX12" fmla="*/ 149758 w 590237"/>
                <a:gd name="connsiteY12" fmla="*/ 142802 h 442678"/>
                <a:gd name="connsiteX13" fmla="*/ 149758 w 590237"/>
                <a:gd name="connsiteY13" fmla="*/ 24755 h 442678"/>
                <a:gd name="connsiteX14" fmla="*/ 172946 w 590237"/>
                <a:gd name="connsiteY14" fmla="*/ 162 h 442678"/>
                <a:gd name="connsiteX15" fmla="*/ 288182 w 590237"/>
                <a:gd name="connsiteY15" fmla="*/ 864 h 442678"/>
                <a:gd name="connsiteX16" fmla="*/ 328937 w 590237"/>
                <a:gd name="connsiteY16" fmla="*/ 19134 h 442678"/>
                <a:gd name="connsiteX17" fmla="*/ 326126 w 590237"/>
                <a:gd name="connsiteY17" fmla="*/ 62699 h 442678"/>
                <a:gd name="connsiteX18" fmla="*/ 302938 w 590237"/>
                <a:gd name="connsiteY18" fmla="*/ 106967 h 442678"/>
                <a:gd name="connsiteX19" fmla="*/ 357746 w 590237"/>
                <a:gd name="connsiteY19" fmla="*/ 149829 h 442678"/>
                <a:gd name="connsiteX20" fmla="*/ 432228 w 590237"/>
                <a:gd name="connsiteY20" fmla="*/ 121020 h 442678"/>
                <a:gd name="connsiteX21" fmla="*/ 423797 w 590237"/>
                <a:gd name="connsiteY21" fmla="*/ 69023 h 442678"/>
                <a:gd name="connsiteX22" fmla="*/ 402717 w 590237"/>
                <a:gd name="connsiteY22" fmla="*/ 35997 h 442678"/>
                <a:gd name="connsiteX23" fmla="*/ 444877 w 590237"/>
                <a:gd name="connsiteY23" fmla="*/ 2269 h 442678"/>
                <a:gd name="connsiteX24" fmla="*/ 579085 w 590237"/>
                <a:gd name="connsiteY24" fmla="*/ 1567 h 442678"/>
                <a:gd name="connsiteX25" fmla="*/ 591031 w 590237"/>
                <a:gd name="connsiteY25" fmla="*/ 19836 h 442678"/>
                <a:gd name="connsiteX26" fmla="*/ 591733 w 590237"/>
                <a:gd name="connsiteY26" fmla="*/ 22501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0237" h="442678">
                  <a:moveTo>
                    <a:pt x="591733" y="225014"/>
                  </a:moveTo>
                  <a:cubicBezTo>
                    <a:pt x="591733" y="291767"/>
                    <a:pt x="591031" y="358520"/>
                    <a:pt x="592436" y="425273"/>
                  </a:cubicBezTo>
                  <a:cubicBezTo>
                    <a:pt x="592436" y="440732"/>
                    <a:pt x="588923" y="444948"/>
                    <a:pt x="572761" y="444948"/>
                  </a:cubicBezTo>
                  <a:cubicBezTo>
                    <a:pt x="438552" y="444245"/>
                    <a:pt x="304344" y="444245"/>
                    <a:pt x="170135" y="444948"/>
                  </a:cubicBezTo>
                  <a:cubicBezTo>
                    <a:pt x="151866" y="444948"/>
                    <a:pt x="149758" y="438624"/>
                    <a:pt x="149758" y="423165"/>
                  </a:cubicBezTo>
                  <a:cubicBezTo>
                    <a:pt x="150460" y="386627"/>
                    <a:pt x="149758" y="350088"/>
                    <a:pt x="150460" y="313549"/>
                  </a:cubicBezTo>
                  <a:cubicBezTo>
                    <a:pt x="150460" y="303712"/>
                    <a:pt x="150460" y="293172"/>
                    <a:pt x="145542" y="284038"/>
                  </a:cubicBezTo>
                  <a:cubicBezTo>
                    <a:pt x="135002" y="265066"/>
                    <a:pt x="122354" y="263661"/>
                    <a:pt x="108300" y="279822"/>
                  </a:cubicBezTo>
                  <a:cubicBezTo>
                    <a:pt x="78086" y="314252"/>
                    <a:pt x="52087" y="314955"/>
                    <a:pt x="21170" y="281227"/>
                  </a:cubicBezTo>
                  <a:cubicBezTo>
                    <a:pt x="-14666" y="242581"/>
                    <a:pt x="-3423" y="172314"/>
                    <a:pt x="42953" y="147018"/>
                  </a:cubicBezTo>
                  <a:cubicBezTo>
                    <a:pt x="67546" y="133668"/>
                    <a:pt x="85815" y="141397"/>
                    <a:pt x="103382" y="160369"/>
                  </a:cubicBezTo>
                  <a:cubicBezTo>
                    <a:pt x="109706" y="167395"/>
                    <a:pt x="113219" y="182854"/>
                    <a:pt x="127272" y="177233"/>
                  </a:cubicBezTo>
                  <a:cubicBezTo>
                    <a:pt x="142028" y="171612"/>
                    <a:pt x="149758" y="158963"/>
                    <a:pt x="149758" y="142802"/>
                  </a:cubicBezTo>
                  <a:cubicBezTo>
                    <a:pt x="149758" y="103453"/>
                    <a:pt x="150460" y="64104"/>
                    <a:pt x="149758" y="24755"/>
                  </a:cubicBezTo>
                  <a:cubicBezTo>
                    <a:pt x="149055" y="6486"/>
                    <a:pt x="152568" y="-1244"/>
                    <a:pt x="172946" y="162"/>
                  </a:cubicBezTo>
                  <a:cubicBezTo>
                    <a:pt x="210889" y="2269"/>
                    <a:pt x="249536" y="864"/>
                    <a:pt x="288182" y="864"/>
                  </a:cubicBezTo>
                  <a:cubicBezTo>
                    <a:pt x="305046" y="864"/>
                    <a:pt x="318397" y="6486"/>
                    <a:pt x="328937" y="19134"/>
                  </a:cubicBezTo>
                  <a:cubicBezTo>
                    <a:pt x="342990" y="34592"/>
                    <a:pt x="345098" y="48646"/>
                    <a:pt x="326126" y="62699"/>
                  </a:cubicBezTo>
                  <a:cubicBezTo>
                    <a:pt x="312073" y="73239"/>
                    <a:pt x="293804" y="85184"/>
                    <a:pt x="302938" y="106967"/>
                  </a:cubicBezTo>
                  <a:cubicBezTo>
                    <a:pt x="312775" y="130857"/>
                    <a:pt x="328937" y="147721"/>
                    <a:pt x="357746" y="149829"/>
                  </a:cubicBezTo>
                  <a:cubicBezTo>
                    <a:pt x="387258" y="151234"/>
                    <a:pt x="413959" y="149126"/>
                    <a:pt x="432228" y="121020"/>
                  </a:cubicBezTo>
                  <a:cubicBezTo>
                    <a:pt x="446282" y="99940"/>
                    <a:pt x="441363" y="84481"/>
                    <a:pt x="423797" y="69023"/>
                  </a:cubicBezTo>
                  <a:cubicBezTo>
                    <a:pt x="413959" y="60590"/>
                    <a:pt x="395690" y="55672"/>
                    <a:pt x="402717" y="35997"/>
                  </a:cubicBezTo>
                  <a:cubicBezTo>
                    <a:pt x="409743" y="16323"/>
                    <a:pt x="424499" y="2972"/>
                    <a:pt x="444877" y="2269"/>
                  </a:cubicBezTo>
                  <a:cubicBezTo>
                    <a:pt x="489847" y="864"/>
                    <a:pt x="534115" y="2269"/>
                    <a:pt x="579085" y="1567"/>
                  </a:cubicBezTo>
                  <a:cubicBezTo>
                    <a:pt x="595246" y="1567"/>
                    <a:pt x="591031" y="12107"/>
                    <a:pt x="591031" y="19836"/>
                  </a:cubicBezTo>
                  <a:cubicBezTo>
                    <a:pt x="591733" y="87995"/>
                    <a:pt x="591733" y="156856"/>
                    <a:pt x="591733" y="225014"/>
                  </a:cubicBezTo>
                  <a:close/>
                </a:path>
              </a:pathLst>
            </a:custGeom>
            <a:solidFill>
              <a:schemeClr val="accent1"/>
            </a:solidFill>
            <a:ln w="6350" cap="flat">
              <a:solidFill>
                <a:schemeClr val="bg1"/>
              </a:solid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sp>
          <p:nvSpPr>
            <p:cNvPr id="14" name="Freeform: Shape 13"/>
            <p:cNvSpPr/>
            <p:nvPr userDrawn="1"/>
          </p:nvSpPr>
          <p:spPr>
            <a:xfrm rot="19800000">
              <a:off x="7690813" y="673466"/>
              <a:ext cx="595378" cy="604981"/>
            </a:xfrm>
            <a:custGeom>
              <a:avLst/>
              <a:gdLst>
                <a:gd name="connsiteX0" fmla="*/ 222744 w 435651"/>
                <a:gd name="connsiteY0" fmla="*/ 441468 h 442678"/>
                <a:gd name="connsiteX1" fmla="*/ 23188 w 435651"/>
                <a:gd name="connsiteY1" fmla="*/ 442171 h 442678"/>
                <a:gd name="connsiteX2" fmla="*/ 1405 w 435651"/>
                <a:gd name="connsiteY2" fmla="*/ 419686 h 442678"/>
                <a:gd name="connsiteX3" fmla="*/ 1405 w 435651"/>
                <a:gd name="connsiteY3" fmla="*/ 302341 h 442678"/>
                <a:gd name="connsiteX4" fmla="*/ 17567 w 435651"/>
                <a:gd name="connsiteY4" fmla="*/ 263694 h 442678"/>
                <a:gd name="connsiteX5" fmla="*/ 60429 w 435651"/>
                <a:gd name="connsiteY5" fmla="*/ 265802 h 442678"/>
                <a:gd name="connsiteX6" fmla="*/ 103994 w 435651"/>
                <a:gd name="connsiteY6" fmla="*/ 290395 h 442678"/>
                <a:gd name="connsiteX7" fmla="*/ 146857 w 435651"/>
                <a:gd name="connsiteY7" fmla="*/ 241912 h 442678"/>
                <a:gd name="connsiteX8" fmla="*/ 129993 w 435651"/>
                <a:gd name="connsiteY8" fmla="*/ 170942 h 442678"/>
                <a:gd name="connsiteX9" fmla="*/ 63942 w 435651"/>
                <a:gd name="connsiteY9" fmla="*/ 173051 h 442678"/>
                <a:gd name="connsiteX10" fmla="*/ 33728 w 435651"/>
                <a:gd name="connsiteY10" fmla="*/ 190617 h 442678"/>
                <a:gd name="connsiteX11" fmla="*/ 1405 w 435651"/>
                <a:gd name="connsiteY11" fmla="*/ 153376 h 442678"/>
                <a:gd name="connsiteX12" fmla="*/ 0 w 435651"/>
                <a:gd name="connsiteY12" fmla="*/ 10735 h 442678"/>
                <a:gd name="connsiteX13" fmla="*/ 14053 w 435651"/>
                <a:gd name="connsiteY13" fmla="*/ 195 h 442678"/>
                <a:gd name="connsiteX14" fmla="*/ 142641 w 435651"/>
                <a:gd name="connsiteY14" fmla="*/ 195 h 442678"/>
                <a:gd name="connsiteX15" fmla="*/ 179882 w 435651"/>
                <a:gd name="connsiteY15" fmla="*/ 19870 h 442678"/>
                <a:gd name="connsiteX16" fmla="*/ 176369 w 435651"/>
                <a:gd name="connsiteY16" fmla="*/ 61327 h 442678"/>
                <a:gd name="connsiteX17" fmla="*/ 151775 w 435651"/>
                <a:gd name="connsiteY17" fmla="*/ 104892 h 442678"/>
                <a:gd name="connsiteX18" fmla="*/ 205881 w 435651"/>
                <a:gd name="connsiteY18" fmla="*/ 148457 h 442678"/>
                <a:gd name="connsiteX19" fmla="*/ 275444 w 435651"/>
                <a:gd name="connsiteY19" fmla="*/ 127377 h 442678"/>
                <a:gd name="connsiteX20" fmla="*/ 271228 w 435651"/>
                <a:gd name="connsiteY20" fmla="*/ 66948 h 442678"/>
                <a:gd name="connsiteX21" fmla="*/ 252256 w 435651"/>
                <a:gd name="connsiteY21" fmla="*/ 32518 h 442678"/>
                <a:gd name="connsiteX22" fmla="*/ 293011 w 435651"/>
                <a:gd name="connsiteY22" fmla="*/ 898 h 442678"/>
                <a:gd name="connsiteX23" fmla="*/ 427220 w 435651"/>
                <a:gd name="connsiteY23" fmla="*/ 195 h 442678"/>
                <a:gd name="connsiteX24" fmla="*/ 440570 w 435651"/>
                <a:gd name="connsiteY24" fmla="*/ 15654 h 442678"/>
                <a:gd name="connsiteX25" fmla="*/ 440570 w 435651"/>
                <a:gd name="connsiteY25" fmla="*/ 144241 h 442678"/>
                <a:gd name="connsiteX26" fmla="*/ 410356 w 435651"/>
                <a:gd name="connsiteY26" fmla="*/ 189212 h 442678"/>
                <a:gd name="connsiteX27" fmla="*/ 373817 w 435651"/>
                <a:gd name="connsiteY27" fmla="*/ 169537 h 442678"/>
                <a:gd name="connsiteX28" fmla="*/ 317604 w 435651"/>
                <a:gd name="connsiteY28" fmla="*/ 164619 h 442678"/>
                <a:gd name="connsiteX29" fmla="*/ 314793 w 435651"/>
                <a:gd name="connsiteY29" fmla="*/ 277747 h 442678"/>
                <a:gd name="connsiteX30" fmla="*/ 375223 w 435651"/>
                <a:gd name="connsiteY30" fmla="*/ 273531 h 442678"/>
                <a:gd name="connsiteX31" fmla="*/ 406842 w 435651"/>
                <a:gd name="connsiteY31" fmla="*/ 253857 h 442678"/>
                <a:gd name="connsiteX32" fmla="*/ 440570 w 435651"/>
                <a:gd name="connsiteY32" fmla="*/ 296017 h 442678"/>
                <a:gd name="connsiteX33" fmla="*/ 441273 w 435651"/>
                <a:gd name="connsiteY33" fmla="*/ 430226 h 442678"/>
                <a:gd name="connsiteX34" fmla="*/ 420896 w 435651"/>
                <a:gd name="connsiteY34" fmla="*/ 442873 h 442678"/>
                <a:gd name="connsiteX35" fmla="*/ 222744 w 435651"/>
                <a:gd name="connsiteY35" fmla="*/ 441468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5651" h="442678">
                  <a:moveTo>
                    <a:pt x="222744" y="441468"/>
                  </a:moveTo>
                  <a:cubicBezTo>
                    <a:pt x="155991" y="441468"/>
                    <a:pt x="89238" y="440766"/>
                    <a:pt x="23188" y="442171"/>
                  </a:cubicBezTo>
                  <a:cubicBezTo>
                    <a:pt x="4919" y="442171"/>
                    <a:pt x="703" y="436550"/>
                    <a:pt x="1405" y="419686"/>
                  </a:cubicBezTo>
                  <a:cubicBezTo>
                    <a:pt x="2811" y="380336"/>
                    <a:pt x="2108" y="340987"/>
                    <a:pt x="1405" y="302341"/>
                  </a:cubicBezTo>
                  <a:cubicBezTo>
                    <a:pt x="1405" y="286180"/>
                    <a:pt x="6324" y="274234"/>
                    <a:pt x="17567" y="263694"/>
                  </a:cubicBezTo>
                  <a:cubicBezTo>
                    <a:pt x="32323" y="250344"/>
                    <a:pt x="46376" y="246128"/>
                    <a:pt x="60429" y="265802"/>
                  </a:cubicBezTo>
                  <a:cubicBezTo>
                    <a:pt x="70969" y="279855"/>
                    <a:pt x="81509" y="297422"/>
                    <a:pt x="103994" y="290395"/>
                  </a:cubicBezTo>
                  <a:cubicBezTo>
                    <a:pt x="127182" y="282666"/>
                    <a:pt x="142641" y="266505"/>
                    <a:pt x="146857" y="241912"/>
                  </a:cubicBezTo>
                  <a:cubicBezTo>
                    <a:pt x="151775" y="215913"/>
                    <a:pt x="149667" y="190617"/>
                    <a:pt x="129993" y="170942"/>
                  </a:cubicBezTo>
                  <a:cubicBezTo>
                    <a:pt x="105400" y="145647"/>
                    <a:pt x="87130" y="146349"/>
                    <a:pt x="63942" y="173051"/>
                  </a:cubicBezTo>
                  <a:cubicBezTo>
                    <a:pt x="56213" y="182185"/>
                    <a:pt x="49889" y="196941"/>
                    <a:pt x="33728" y="190617"/>
                  </a:cubicBezTo>
                  <a:cubicBezTo>
                    <a:pt x="16864" y="184293"/>
                    <a:pt x="2108" y="172348"/>
                    <a:pt x="1405" y="153376"/>
                  </a:cubicBezTo>
                  <a:cubicBezTo>
                    <a:pt x="0" y="106298"/>
                    <a:pt x="703" y="58516"/>
                    <a:pt x="0" y="10735"/>
                  </a:cubicBezTo>
                  <a:cubicBezTo>
                    <a:pt x="0" y="195"/>
                    <a:pt x="6324" y="-508"/>
                    <a:pt x="14053" y="195"/>
                  </a:cubicBezTo>
                  <a:cubicBezTo>
                    <a:pt x="56916" y="195"/>
                    <a:pt x="99778" y="195"/>
                    <a:pt x="142641" y="195"/>
                  </a:cubicBezTo>
                  <a:cubicBezTo>
                    <a:pt x="158802" y="195"/>
                    <a:pt x="170045" y="7925"/>
                    <a:pt x="179882" y="19870"/>
                  </a:cubicBezTo>
                  <a:cubicBezTo>
                    <a:pt x="192530" y="34626"/>
                    <a:pt x="193935" y="47976"/>
                    <a:pt x="176369" y="61327"/>
                  </a:cubicBezTo>
                  <a:cubicBezTo>
                    <a:pt x="162315" y="71867"/>
                    <a:pt x="144046" y="83109"/>
                    <a:pt x="151775" y="104892"/>
                  </a:cubicBezTo>
                  <a:cubicBezTo>
                    <a:pt x="160910" y="129485"/>
                    <a:pt x="177071" y="146349"/>
                    <a:pt x="205881" y="148457"/>
                  </a:cubicBezTo>
                  <a:cubicBezTo>
                    <a:pt x="231879" y="150565"/>
                    <a:pt x="256472" y="149863"/>
                    <a:pt x="275444" y="127377"/>
                  </a:cubicBezTo>
                  <a:cubicBezTo>
                    <a:pt x="296524" y="102784"/>
                    <a:pt x="295822" y="88028"/>
                    <a:pt x="271228" y="66948"/>
                  </a:cubicBezTo>
                  <a:cubicBezTo>
                    <a:pt x="260688" y="57814"/>
                    <a:pt x="243824" y="51490"/>
                    <a:pt x="252256" y="32518"/>
                  </a:cubicBezTo>
                  <a:cubicBezTo>
                    <a:pt x="259986" y="14951"/>
                    <a:pt x="273336" y="1601"/>
                    <a:pt x="293011" y="898"/>
                  </a:cubicBezTo>
                  <a:cubicBezTo>
                    <a:pt x="337981" y="-508"/>
                    <a:pt x="382249" y="898"/>
                    <a:pt x="427220" y="195"/>
                  </a:cubicBezTo>
                  <a:cubicBezTo>
                    <a:pt x="439165" y="195"/>
                    <a:pt x="440570" y="6519"/>
                    <a:pt x="440570" y="15654"/>
                  </a:cubicBezTo>
                  <a:cubicBezTo>
                    <a:pt x="440570" y="58516"/>
                    <a:pt x="440570" y="101379"/>
                    <a:pt x="440570" y="144241"/>
                  </a:cubicBezTo>
                  <a:cubicBezTo>
                    <a:pt x="440570" y="166024"/>
                    <a:pt x="428625" y="180780"/>
                    <a:pt x="410356" y="189212"/>
                  </a:cubicBezTo>
                  <a:cubicBezTo>
                    <a:pt x="390681" y="198347"/>
                    <a:pt x="383655" y="180077"/>
                    <a:pt x="373817" y="169537"/>
                  </a:cubicBezTo>
                  <a:cubicBezTo>
                    <a:pt x="354143" y="147755"/>
                    <a:pt x="340089" y="146349"/>
                    <a:pt x="317604" y="164619"/>
                  </a:cubicBezTo>
                  <a:cubicBezTo>
                    <a:pt x="283876" y="192022"/>
                    <a:pt x="282471" y="249641"/>
                    <a:pt x="314793" y="277747"/>
                  </a:cubicBezTo>
                  <a:cubicBezTo>
                    <a:pt x="338684" y="298125"/>
                    <a:pt x="353440" y="296719"/>
                    <a:pt x="375223" y="273531"/>
                  </a:cubicBezTo>
                  <a:cubicBezTo>
                    <a:pt x="383655" y="264397"/>
                    <a:pt x="388573" y="246830"/>
                    <a:pt x="406842" y="253857"/>
                  </a:cubicBezTo>
                  <a:cubicBezTo>
                    <a:pt x="425814" y="260884"/>
                    <a:pt x="439868" y="274234"/>
                    <a:pt x="440570" y="296017"/>
                  </a:cubicBezTo>
                  <a:cubicBezTo>
                    <a:pt x="441273" y="340987"/>
                    <a:pt x="440570" y="385255"/>
                    <a:pt x="441273" y="430226"/>
                  </a:cubicBezTo>
                  <a:cubicBezTo>
                    <a:pt x="441273" y="448495"/>
                    <a:pt x="429328" y="442171"/>
                    <a:pt x="420896" y="442873"/>
                  </a:cubicBezTo>
                  <a:cubicBezTo>
                    <a:pt x="356251" y="441468"/>
                    <a:pt x="289498" y="441468"/>
                    <a:pt x="222744" y="441468"/>
                  </a:cubicBezTo>
                  <a:close/>
                </a:path>
              </a:pathLst>
            </a:custGeom>
            <a:solidFill>
              <a:schemeClr val="accent1"/>
            </a:solidFill>
            <a:ln w="6350" cap="flat">
              <a:solidFill>
                <a:schemeClr val="bg1"/>
              </a:solid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sp>
          <p:nvSpPr>
            <p:cNvPr id="16" name="Freeform: Shape 15"/>
            <p:cNvSpPr/>
            <p:nvPr userDrawn="1"/>
          </p:nvSpPr>
          <p:spPr>
            <a:xfrm rot="10800000">
              <a:off x="9581096" y="-9527"/>
              <a:ext cx="1030193" cy="618117"/>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12700" cap="flat">
              <a:solidFill>
                <a:schemeClr val="bg1"/>
              </a:solid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sp>
          <p:nvSpPr>
            <p:cNvPr id="17" name="Freeform: Shape 16"/>
            <p:cNvSpPr/>
            <p:nvPr userDrawn="1"/>
          </p:nvSpPr>
          <p:spPr>
            <a:xfrm rot="20646056">
              <a:off x="8156275" y="77241"/>
              <a:ext cx="835945" cy="626959"/>
            </a:xfrm>
            <a:custGeom>
              <a:avLst/>
              <a:gdLst>
                <a:gd name="connsiteX0" fmla="*/ 371948 w 590237"/>
                <a:gd name="connsiteY0" fmla="*/ 1405 h 442678"/>
                <a:gd name="connsiteX1" fmla="*/ 569397 w 590237"/>
                <a:gd name="connsiteY1" fmla="*/ 1405 h 442678"/>
                <a:gd name="connsiteX2" fmla="*/ 592584 w 590237"/>
                <a:gd name="connsiteY2" fmla="*/ 23188 h 442678"/>
                <a:gd name="connsiteX3" fmla="*/ 592584 w 590237"/>
                <a:gd name="connsiteY3" fmla="*/ 140533 h 442678"/>
                <a:gd name="connsiteX4" fmla="*/ 575018 w 590237"/>
                <a:gd name="connsiteY4" fmla="*/ 181287 h 442678"/>
                <a:gd name="connsiteX5" fmla="*/ 531453 w 590237"/>
                <a:gd name="connsiteY5" fmla="*/ 178477 h 442678"/>
                <a:gd name="connsiteX6" fmla="*/ 447836 w 590237"/>
                <a:gd name="connsiteY6" fmla="*/ 194638 h 442678"/>
                <a:gd name="connsiteX7" fmla="*/ 467510 w 590237"/>
                <a:gd name="connsiteY7" fmla="*/ 279660 h 442678"/>
                <a:gd name="connsiteX8" fmla="*/ 526534 w 590237"/>
                <a:gd name="connsiteY8" fmla="*/ 275444 h 442678"/>
                <a:gd name="connsiteX9" fmla="*/ 560262 w 590237"/>
                <a:gd name="connsiteY9" fmla="*/ 255067 h 442678"/>
                <a:gd name="connsiteX10" fmla="*/ 592584 w 590237"/>
                <a:gd name="connsiteY10" fmla="*/ 301443 h 442678"/>
                <a:gd name="connsiteX11" fmla="*/ 593287 w 590237"/>
                <a:gd name="connsiteY11" fmla="*/ 427220 h 442678"/>
                <a:gd name="connsiteX12" fmla="*/ 574315 w 590237"/>
                <a:gd name="connsiteY12" fmla="*/ 444786 h 442678"/>
                <a:gd name="connsiteX13" fmla="*/ 451349 w 590237"/>
                <a:gd name="connsiteY13" fmla="*/ 444786 h 442678"/>
                <a:gd name="connsiteX14" fmla="*/ 409892 w 590237"/>
                <a:gd name="connsiteY14" fmla="*/ 422301 h 442678"/>
                <a:gd name="connsiteX15" fmla="*/ 414108 w 590237"/>
                <a:gd name="connsiteY15" fmla="*/ 385060 h 442678"/>
                <a:gd name="connsiteX16" fmla="*/ 438701 w 590237"/>
                <a:gd name="connsiteY16" fmla="*/ 335873 h 442678"/>
                <a:gd name="connsiteX17" fmla="*/ 378975 w 590237"/>
                <a:gd name="connsiteY17" fmla="*/ 295821 h 442678"/>
                <a:gd name="connsiteX18" fmla="*/ 315032 w 590237"/>
                <a:gd name="connsiteY18" fmla="*/ 319010 h 442678"/>
                <a:gd name="connsiteX19" fmla="*/ 319248 w 590237"/>
                <a:gd name="connsiteY19" fmla="*/ 377331 h 442678"/>
                <a:gd name="connsiteX20" fmla="*/ 338923 w 590237"/>
                <a:gd name="connsiteY20" fmla="*/ 411761 h 442678"/>
                <a:gd name="connsiteX21" fmla="*/ 292547 w 590237"/>
                <a:gd name="connsiteY21" fmla="*/ 444084 h 442678"/>
                <a:gd name="connsiteX22" fmla="*/ 169581 w 590237"/>
                <a:gd name="connsiteY22" fmla="*/ 444786 h 442678"/>
                <a:gd name="connsiteX23" fmla="*/ 149203 w 590237"/>
                <a:gd name="connsiteY23" fmla="*/ 422301 h 442678"/>
                <a:gd name="connsiteX24" fmla="*/ 149203 w 590237"/>
                <a:gd name="connsiteY24" fmla="*/ 307064 h 442678"/>
                <a:gd name="connsiteX25" fmla="*/ 143582 w 590237"/>
                <a:gd name="connsiteY25" fmla="*/ 281066 h 442678"/>
                <a:gd name="connsiteX26" fmla="*/ 107746 w 590237"/>
                <a:gd name="connsiteY26" fmla="*/ 278958 h 442678"/>
                <a:gd name="connsiteX27" fmla="*/ 19913 w 590237"/>
                <a:gd name="connsiteY27" fmla="*/ 278958 h 442678"/>
                <a:gd name="connsiteX28" fmla="*/ 33966 w 590237"/>
                <a:gd name="connsiteY28" fmla="*/ 152478 h 442678"/>
                <a:gd name="connsiteX29" fmla="*/ 103530 w 590237"/>
                <a:gd name="connsiteY29" fmla="*/ 158802 h 442678"/>
                <a:gd name="connsiteX30" fmla="*/ 129529 w 590237"/>
                <a:gd name="connsiteY30" fmla="*/ 175666 h 442678"/>
                <a:gd name="connsiteX31" fmla="*/ 149203 w 590237"/>
                <a:gd name="connsiteY31" fmla="*/ 139830 h 442678"/>
                <a:gd name="connsiteX32" fmla="*/ 148501 w 590237"/>
                <a:gd name="connsiteY32" fmla="*/ 24593 h 442678"/>
                <a:gd name="connsiteX33" fmla="*/ 172391 w 590237"/>
                <a:gd name="connsiteY33" fmla="*/ 0 h 442678"/>
                <a:gd name="connsiteX34" fmla="*/ 371948 w 590237"/>
                <a:gd name="connsiteY34" fmla="*/ 140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442678">
                  <a:moveTo>
                    <a:pt x="371948" y="1405"/>
                  </a:moveTo>
                  <a:cubicBezTo>
                    <a:pt x="437998" y="1405"/>
                    <a:pt x="503346" y="2108"/>
                    <a:pt x="569397" y="1405"/>
                  </a:cubicBezTo>
                  <a:cubicBezTo>
                    <a:pt x="585558" y="1405"/>
                    <a:pt x="593990" y="3513"/>
                    <a:pt x="592584" y="23188"/>
                  </a:cubicBezTo>
                  <a:cubicBezTo>
                    <a:pt x="591179" y="62537"/>
                    <a:pt x="591882" y="101886"/>
                    <a:pt x="592584" y="140533"/>
                  </a:cubicBezTo>
                  <a:cubicBezTo>
                    <a:pt x="592584" y="157397"/>
                    <a:pt x="586963" y="170747"/>
                    <a:pt x="575018" y="181287"/>
                  </a:cubicBezTo>
                  <a:cubicBezTo>
                    <a:pt x="559559" y="195340"/>
                    <a:pt x="546208" y="196043"/>
                    <a:pt x="531453" y="178477"/>
                  </a:cubicBezTo>
                  <a:cubicBezTo>
                    <a:pt x="501238" y="141938"/>
                    <a:pt x="463997" y="150370"/>
                    <a:pt x="447836" y="194638"/>
                  </a:cubicBezTo>
                  <a:cubicBezTo>
                    <a:pt x="436593" y="226258"/>
                    <a:pt x="444322" y="259283"/>
                    <a:pt x="467510" y="279660"/>
                  </a:cubicBezTo>
                  <a:cubicBezTo>
                    <a:pt x="489995" y="298632"/>
                    <a:pt x="506157" y="297227"/>
                    <a:pt x="526534" y="275444"/>
                  </a:cubicBezTo>
                  <a:cubicBezTo>
                    <a:pt x="535669" y="265607"/>
                    <a:pt x="541290" y="246635"/>
                    <a:pt x="560262" y="255067"/>
                  </a:cubicBezTo>
                  <a:cubicBezTo>
                    <a:pt x="579936" y="263499"/>
                    <a:pt x="592584" y="278255"/>
                    <a:pt x="592584" y="301443"/>
                  </a:cubicBezTo>
                  <a:cubicBezTo>
                    <a:pt x="592584" y="343603"/>
                    <a:pt x="591882" y="385763"/>
                    <a:pt x="593287" y="427220"/>
                  </a:cubicBezTo>
                  <a:cubicBezTo>
                    <a:pt x="593990" y="442678"/>
                    <a:pt x="587666" y="444786"/>
                    <a:pt x="574315" y="444786"/>
                  </a:cubicBezTo>
                  <a:cubicBezTo>
                    <a:pt x="533561" y="444084"/>
                    <a:pt x="492103" y="444084"/>
                    <a:pt x="451349" y="444786"/>
                  </a:cubicBezTo>
                  <a:cubicBezTo>
                    <a:pt x="433080" y="444786"/>
                    <a:pt x="420432" y="436354"/>
                    <a:pt x="409892" y="422301"/>
                  </a:cubicBezTo>
                  <a:cubicBezTo>
                    <a:pt x="399352" y="408248"/>
                    <a:pt x="399352" y="396303"/>
                    <a:pt x="414108" y="385060"/>
                  </a:cubicBezTo>
                  <a:cubicBezTo>
                    <a:pt x="430269" y="373114"/>
                    <a:pt x="449241" y="360467"/>
                    <a:pt x="438701" y="335873"/>
                  </a:cubicBezTo>
                  <a:cubicBezTo>
                    <a:pt x="427458" y="311280"/>
                    <a:pt x="408486" y="295821"/>
                    <a:pt x="378975" y="295821"/>
                  </a:cubicBezTo>
                  <a:cubicBezTo>
                    <a:pt x="354381" y="295821"/>
                    <a:pt x="331896" y="297930"/>
                    <a:pt x="315032" y="319010"/>
                  </a:cubicBezTo>
                  <a:cubicBezTo>
                    <a:pt x="296060" y="342197"/>
                    <a:pt x="297465" y="356953"/>
                    <a:pt x="319248" y="377331"/>
                  </a:cubicBezTo>
                  <a:cubicBezTo>
                    <a:pt x="329085" y="386465"/>
                    <a:pt x="347355" y="393492"/>
                    <a:pt x="338923" y="411761"/>
                  </a:cubicBezTo>
                  <a:cubicBezTo>
                    <a:pt x="330491" y="430733"/>
                    <a:pt x="315735" y="444084"/>
                    <a:pt x="292547" y="444084"/>
                  </a:cubicBezTo>
                  <a:cubicBezTo>
                    <a:pt x="251792" y="444084"/>
                    <a:pt x="210335" y="442678"/>
                    <a:pt x="169581" y="444786"/>
                  </a:cubicBezTo>
                  <a:cubicBezTo>
                    <a:pt x="151311" y="445489"/>
                    <a:pt x="149203" y="437760"/>
                    <a:pt x="149203" y="422301"/>
                  </a:cubicBezTo>
                  <a:cubicBezTo>
                    <a:pt x="149906" y="383654"/>
                    <a:pt x="149906" y="345711"/>
                    <a:pt x="149203" y="307064"/>
                  </a:cubicBezTo>
                  <a:cubicBezTo>
                    <a:pt x="149203" y="297930"/>
                    <a:pt x="149906" y="288795"/>
                    <a:pt x="143582" y="281066"/>
                  </a:cubicBezTo>
                  <a:cubicBezTo>
                    <a:pt x="132339" y="267715"/>
                    <a:pt x="123205" y="259986"/>
                    <a:pt x="107746" y="278958"/>
                  </a:cubicBezTo>
                  <a:cubicBezTo>
                    <a:pt x="78234" y="315496"/>
                    <a:pt x="50830" y="314091"/>
                    <a:pt x="19913" y="278958"/>
                  </a:cubicBezTo>
                  <a:cubicBezTo>
                    <a:pt x="-11707" y="243122"/>
                    <a:pt x="-4680" y="181287"/>
                    <a:pt x="33966" y="152478"/>
                  </a:cubicBezTo>
                  <a:cubicBezTo>
                    <a:pt x="60668" y="132804"/>
                    <a:pt x="80342" y="134912"/>
                    <a:pt x="103530" y="158802"/>
                  </a:cubicBezTo>
                  <a:cubicBezTo>
                    <a:pt x="110557" y="165829"/>
                    <a:pt x="112665" y="184098"/>
                    <a:pt x="129529" y="175666"/>
                  </a:cubicBezTo>
                  <a:cubicBezTo>
                    <a:pt x="143582" y="168639"/>
                    <a:pt x="149203" y="155991"/>
                    <a:pt x="149203" y="139830"/>
                  </a:cubicBezTo>
                  <a:cubicBezTo>
                    <a:pt x="148501" y="101184"/>
                    <a:pt x="149906" y="63240"/>
                    <a:pt x="148501" y="24593"/>
                  </a:cubicBezTo>
                  <a:cubicBezTo>
                    <a:pt x="147798" y="5621"/>
                    <a:pt x="152717" y="0"/>
                    <a:pt x="172391" y="0"/>
                  </a:cubicBezTo>
                  <a:cubicBezTo>
                    <a:pt x="238442" y="2108"/>
                    <a:pt x="305195" y="1405"/>
                    <a:pt x="371948" y="1405"/>
                  </a:cubicBezTo>
                  <a:close/>
                </a:path>
              </a:pathLst>
            </a:custGeom>
            <a:solidFill>
              <a:schemeClr val="accent1"/>
            </a:solidFill>
            <a:ln w="12700" cap="flat">
              <a:solidFill>
                <a:schemeClr val="bg1"/>
              </a:solid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sp>
          <p:nvSpPr>
            <p:cNvPr id="18" name="Freeform: Shape 17"/>
            <p:cNvSpPr/>
            <p:nvPr userDrawn="1"/>
          </p:nvSpPr>
          <p:spPr>
            <a:xfrm>
              <a:off x="9787090" y="380752"/>
              <a:ext cx="600368" cy="800490"/>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grpSp>
      <p:sp>
        <p:nvSpPr>
          <p:cNvPr id="2" name="Text Placeholder 9"/>
          <p:cNvSpPr>
            <a:spLocks noGrp="1"/>
          </p:cNvSpPr>
          <p:nvPr>
            <p:ph type="body" sz="quarter" idx="10" hasCustomPrompt="1"/>
          </p:nvPr>
        </p:nvSpPr>
        <p:spPr>
          <a:xfrm>
            <a:off x="1058543" y="254632"/>
            <a:ext cx="7864001" cy="543185"/>
          </a:xfrm>
          <a:prstGeom prst="rect">
            <a:avLst/>
          </a:prstGeom>
        </p:spPr>
        <p:txBody>
          <a:bodyPr anchor="ctr"/>
          <a:lstStyle>
            <a:lvl1pPr marL="0" indent="0" algn="l">
              <a:buNone/>
              <a:defRPr sz="4050" b="0" baseline="0">
                <a:solidFill>
                  <a:schemeClr val="tx1"/>
                </a:solidFill>
                <a:latin typeface="+mj-lt"/>
                <a:cs typeface="Arial" panose="020B0604020202020204" pitchFamily="34" charset="0"/>
              </a:defRPr>
            </a:lvl1pPr>
          </a:lstStyle>
          <a:p>
            <a:pPr lvl="0"/>
            <a:r>
              <a:rPr lang="en-US" altLang="ko-KR"/>
              <a:t>BASIC LAYOUT</a:t>
            </a:r>
            <a:endParaRPr lang="en-US" altLang="ko-KR"/>
          </a:p>
        </p:txBody>
      </p:sp>
      <p:grpSp>
        <p:nvGrpSpPr>
          <p:cNvPr id="22" name="Group 21"/>
          <p:cNvGrpSpPr/>
          <p:nvPr userDrawn="1"/>
        </p:nvGrpSpPr>
        <p:grpSpPr>
          <a:xfrm flipH="1">
            <a:off x="0" y="1"/>
            <a:ext cx="906580" cy="893075"/>
            <a:chOff x="11145152" y="142875"/>
            <a:chExt cx="1208773" cy="1190767"/>
          </a:xfrm>
        </p:grpSpPr>
        <p:sp>
          <p:nvSpPr>
            <p:cNvPr id="19" name="Freeform: Shape 18"/>
            <p:cNvSpPr/>
            <p:nvPr userDrawn="1"/>
          </p:nvSpPr>
          <p:spPr>
            <a:xfrm>
              <a:off x="11753557" y="142875"/>
              <a:ext cx="600368" cy="800490"/>
            </a:xfrm>
            <a:custGeom>
              <a:avLst/>
              <a:gdLst>
                <a:gd name="connsiteX0" fmla="*/ 220672 w 442678"/>
                <a:gd name="connsiteY0" fmla="*/ 1219 h 590237"/>
                <a:gd name="connsiteX1" fmla="*/ 420228 w 442678"/>
                <a:gd name="connsiteY1" fmla="*/ 516 h 590237"/>
                <a:gd name="connsiteX2" fmla="*/ 443416 w 442678"/>
                <a:gd name="connsiteY2" fmla="*/ 23002 h 590237"/>
                <a:gd name="connsiteX3" fmla="*/ 443416 w 442678"/>
                <a:gd name="connsiteY3" fmla="*/ 420007 h 590237"/>
                <a:gd name="connsiteX4" fmla="*/ 419526 w 442678"/>
                <a:gd name="connsiteY4" fmla="*/ 443897 h 590237"/>
                <a:gd name="connsiteX5" fmla="*/ 304289 w 442678"/>
                <a:gd name="connsiteY5" fmla="*/ 443194 h 590237"/>
                <a:gd name="connsiteX6" fmla="*/ 274777 w 442678"/>
                <a:gd name="connsiteY6" fmla="*/ 453734 h 590237"/>
                <a:gd name="connsiteX7" fmla="*/ 275480 w 442678"/>
                <a:gd name="connsiteY7" fmla="*/ 481841 h 590237"/>
                <a:gd name="connsiteX8" fmla="*/ 302181 w 442678"/>
                <a:gd name="connsiteY8" fmla="*/ 536649 h 590237"/>
                <a:gd name="connsiteX9" fmla="*/ 244562 w 442678"/>
                <a:gd name="connsiteY9" fmla="*/ 589349 h 590237"/>
                <a:gd name="connsiteX10" fmla="*/ 147595 w 442678"/>
                <a:gd name="connsiteY10" fmla="*/ 552107 h 590237"/>
                <a:gd name="connsiteX11" fmla="*/ 160243 w 442678"/>
                <a:gd name="connsiteY11" fmla="*/ 487462 h 590237"/>
                <a:gd name="connsiteX12" fmla="*/ 175701 w 442678"/>
                <a:gd name="connsiteY12" fmla="*/ 464977 h 590237"/>
                <a:gd name="connsiteX13" fmla="*/ 144081 w 442678"/>
                <a:gd name="connsiteY13" fmla="*/ 443194 h 590237"/>
                <a:gd name="connsiteX14" fmla="*/ 23926 w 442678"/>
                <a:gd name="connsiteY14" fmla="*/ 443897 h 590237"/>
                <a:gd name="connsiteX15" fmla="*/ 35 w 442678"/>
                <a:gd name="connsiteY15" fmla="*/ 419304 h 590237"/>
                <a:gd name="connsiteX16" fmla="*/ 35 w 442678"/>
                <a:gd name="connsiteY16" fmla="*/ 301959 h 590237"/>
                <a:gd name="connsiteX17" fmla="*/ 25331 w 442678"/>
                <a:gd name="connsiteY17" fmla="*/ 256989 h 590237"/>
                <a:gd name="connsiteX18" fmla="*/ 54843 w 442678"/>
                <a:gd name="connsiteY18" fmla="*/ 259799 h 590237"/>
                <a:gd name="connsiteX19" fmla="*/ 129325 w 442678"/>
                <a:gd name="connsiteY19" fmla="*/ 273852 h 590237"/>
                <a:gd name="connsiteX20" fmla="*/ 132839 w 442678"/>
                <a:gd name="connsiteY20" fmla="*/ 174074 h 590237"/>
                <a:gd name="connsiteX21" fmla="*/ 63275 w 442678"/>
                <a:gd name="connsiteY21" fmla="*/ 172669 h 590237"/>
                <a:gd name="connsiteX22" fmla="*/ 36574 w 442678"/>
                <a:gd name="connsiteY22" fmla="*/ 190938 h 590237"/>
                <a:gd name="connsiteX23" fmla="*/ 2143 w 442678"/>
                <a:gd name="connsiteY23" fmla="*/ 155805 h 590237"/>
                <a:gd name="connsiteX24" fmla="*/ 738 w 442678"/>
                <a:gd name="connsiteY24" fmla="*/ 11056 h 590237"/>
                <a:gd name="connsiteX25" fmla="*/ 21115 w 442678"/>
                <a:gd name="connsiteY25" fmla="*/ 1219 h 590237"/>
                <a:gd name="connsiteX26" fmla="*/ 220672 w 442678"/>
                <a:gd name="connsiteY26" fmla="*/ 1219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678" h="590237">
                  <a:moveTo>
                    <a:pt x="220672" y="1219"/>
                  </a:moveTo>
                  <a:cubicBezTo>
                    <a:pt x="287425" y="1219"/>
                    <a:pt x="354178" y="1922"/>
                    <a:pt x="420228" y="516"/>
                  </a:cubicBezTo>
                  <a:cubicBezTo>
                    <a:pt x="437795" y="516"/>
                    <a:pt x="443416" y="4732"/>
                    <a:pt x="443416" y="23002"/>
                  </a:cubicBezTo>
                  <a:cubicBezTo>
                    <a:pt x="442714" y="155102"/>
                    <a:pt x="442714" y="287906"/>
                    <a:pt x="443416" y="420007"/>
                  </a:cubicBezTo>
                  <a:cubicBezTo>
                    <a:pt x="443416" y="438978"/>
                    <a:pt x="438498" y="444600"/>
                    <a:pt x="419526" y="443897"/>
                  </a:cubicBezTo>
                  <a:cubicBezTo>
                    <a:pt x="381582" y="442492"/>
                    <a:pt x="342935" y="443194"/>
                    <a:pt x="304289" y="443194"/>
                  </a:cubicBezTo>
                  <a:cubicBezTo>
                    <a:pt x="293046" y="443194"/>
                    <a:pt x="283209" y="444600"/>
                    <a:pt x="274777" y="453734"/>
                  </a:cubicBezTo>
                  <a:cubicBezTo>
                    <a:pt x="264940" y="463572"/>
                    <a:pt x="261426" y="472004"/>
                    <a:pt x="275480" y="481841"/>
                  </a:cubicBezTo>
                  <a:cubicBezTo>
                    <a:pt x="294451" y="494489"/>
                    <a:pt x="310613" y="511353"/>
                    <a:pt x="302181" y="536649"/>
                  </a:cubicBezTo>
                  <a:cubicBezTo>
                    <a:pt x="293046" y="564053"/>
                    <a:pt x="274777" y="583025"/>
                    <a:pt x="244562" y="589349"/>
                  </a:cubicBezTo>
                  <a:cubicBezTo>
                    <a:pt x="200997" y="597781"/>
                    <a:pt x="167269" y="585133"/>
                    <a:pt x="147595" y="552107"/>
                  </a:cubicBezTo>
                  <a:cubicBezTo>
                    <a:pt x="132136" y="526811"/>
                    <a:pt x="136352" y="509948"/>
                    <a:pt x="160243" y="487462"/>
                  </a:cubicBezTo>
                  <a:cubicBezTo>
                    <a:pt x="167269" y="481138"/>
                    <a:pt x="181323" y="478328"/>
                    <a:pt x="175701" y="464977"/>
                  </a:cubicBezTo>
                  <a:cubicBezTo>
                    <a:pt x="170080" y="452329"/>
                    <a:pt x="159540" y="443194"/>
                    <a:pt x="144081" y="443194"/>
                  </a:cubicBezTo>
                  <a:cubicBezTo>
                    <a:pt x="104030" y="443194"/>
                    <a:pt x="63978" y="441789"/>
                    <a:pt x="23926" y="443897"/>
                  </a:cubicBezTo>
                  <a:cubicBezTo>
                    <a:pt x="4251" y="444600"/>
                    <a:pt x="35" y="438276"/>
                    <a:pt x="35" y="419304"/>
                  </a:cubicBezTo>
                  <a:cubicBezTo>
                    <a:pt x="1441" y="379955"/>
                    <a:pt x="738" y="340605"/>
                    <a:pt x="35" y="301959"/>
                  </a:cubicBezTo>
                  <a:cubicBezTo>
                    <a:pt x="-667" y="281582"/>
                    <a:pt x="9170" y="267528"/>
                    <a:pt x="25331" y="256989"/>
                  </a:cubicBezTo>
                  <a:cubicBezTo>
                    <a:pt x="35871" y="249962"/>
                    <a:pt x="45006" y="250665"/>
                    <a:pt x="54843" y="259799"/>
                  </a:cubicBezTo>
                  <a:cubicBezTo>
                    <a:pt x="94895" y="297743"/>
                    <a:pt x="103327" y="299148"/>
                    <a:pt x="129325" y="273852"/>
                  </a:cubicBezTo>
                  <a:cubicBezTo>
                    <a:pt x="153919" y="249259"/>
                    <a:pt x="156027" y="200073"/>
                    <a:pt x="132839" y="174074"/>
                  </a:cubicBezTo>
                  <a:cubicBezTo>
                    <a:pt x="107543" y="144562"/>
                    <a:pt x="87868" y="144562"/>
                    <a:pt x="63275" y="172669"/>
                  </a:cubicBezTo>
                  <a:cubicBezTo>
                    <a:pt x="56248" y="181101"/>
                    <a:pt x="50627" y="195154"/>
                    <a:pt x="36574" y="190938"/>
                  </a:cubicBezTo>
                  <a:cubicBezTo>
                    <a:pt x="19007" y="186019"/>
                    <a:pt x="2846" y="174074"/>
                    <a:pt x="2143" y="155805"/>
                  </a:cubicBezTo>
                  <a:cubicBezTo>
                    <a:pt x="-667" y="107321"/>
                    <a:pt x="738" y="58837"/>
                    <a:pt x="738" y="11056"/>
                  </a:cubicBezTo>
                  <a:cubicBezTo>
                    <a:pt x="738" y="-5105"/>
                    <a:pt x="13386" y="1219"/>
                    <a:pt x="21115" y="1219"/>
                  </a:cubicBezTo>
                  <a:cubicBezTo>
                    <a:pt x="87868" y="1219"/>
                    <a:pt x="153919" y="1219"/>
                    <a:pt x="220672" y="1219"/>
                  </a:cubicBezTo>
                  <a:close/>
                </a:path>
              </a:pathLst>
            </a:custGeom>
            <a:solidFill>
              <a:schemeClr val="accent1"/>
            </a:solidFill>
            <a:ln w="6350" cap="flat">
              <a:solidFill>
                <a:schemeClr val="bg1"/>
              </a:solid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sp>
          <p:nvSpPr>
            <p:cNvPr id="20" name="Freeform: Shape 19"/>
            <p:cNvSpPr/>
            <p:nvPr userDrawn="1"/>
          </p:nvSpPr>
          <p:spPr>
            <a:xfrm>
              <a:off x="11145152" y="142875"/>
              <a:ext cx="800490" cy="600368"/>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sp>
          <p:nvSpPr>
            <p:cNvPr id="21" name="Freeform: Shape 20"/>
            <p:cNvSpPr/>
            <p:nvPr userDrawn="1"/>
          </p:nvSpPr>
          <p:spPr>
            <a:xfrm>
              <a:off x="11553436" y="733275"/>
              <a:ext cx="800489" cy="600367"/>
            </a:xfrm>
            <a:custGeom>
              <a:avLst/>
              <a:gdLst>
                <a:gd name="connsiteX0" fmla="*/ 591733 w 590237"/>
                <a:gd name="connsiteY0" fmla="*/ 225014 h 442678"/>
                <a:gd name="connsiteX1" fmla="*/ 592436 w 590237"/>
                <a:gd name="connsiteY1" fmla="*/ 425273 h 442678"/>
                <a:gd name="connsiteX2" fmla="*/ 572761 w 590237"/>
                <a:gd name="connsiteY2" fmla="*/ 444948 h 442678"/>
                <a:gd name="connsiteX3" fmla="*/ 170135 w 590237"/>
                <a:gd name="connsiteY3" fmla="*/ 444948 h 442678"/>
                <a:gd name="connsiteX4" fmla="*/ 149758 w 590237"/>
                <a:gd name="connsiteY4" fmla="*/ 423165 h 442678"/>
                <a:gd name="connsiteX5" fmla="*/ 150460 w 590237"/>
                <a:gd name="connsiteY5" fmla="*/ 313549 h 442678"/>
                <a:gd name="connsiteX6" fmla="*/ 145542 w 590237"/>
                <a:gd name="connsiteY6" fmla="*/ 284038 h 442678"/>
                <a:gd name="connsiteX7" fmla="*/ 108300 w 590237"/>
                <a:gd name="connsiteY7" fmla="*/ 279822 h 442678"/>
                <a:gd name="connsiteX8" fmla="*/ 21170 w 590237"/>
                <a:gd name="connsiteY8" fmla="*/ 281227 h 442678"/>
                <a:gd name="connsiteX9" fmla="*/ 42953 w 590237"/>
                <a:gd name="connsiteY9" fmla="*/ 147018 h 442678"/>
                <a:gd name="connsiteX10" fmla="*/ 103382 w 590237"/>
                <a:gd name="connsiteY10" fmla="*/ 160369 h 442678"/>
                <a:gd name="connsiteX11" fmla="*/ 127272 w 590237"/>
                <a:gd name="connsiteY11" fmla="*/ 177233 h 442678"/>
                <a:gd name="connsiteX12" fmla="*/ 149758 w 590237"/>
                <a:gd name="connsiteY12" fmla="*/ 142802 h 442678"/>
                <a:gd name="connsiteX13" fmla="*/ 149758 w 590237"/>
                <a:gd name="connsiteY13" fmla="*/ 24755 h 442678"/>
                <a:gd name="connsiteX14" fmla="*/ 172946 w 590237"/>
                <a:gd name="connsiteY14" fmla="*/ 162 h 442678"/>
                <a:gd name="connsiteX15" fmla="*/ 288182 w 590237"/>
                <a:gd name="connsiteY15" fmla="*/ 864 h 442678"/>
                <a:gd name="connsiteX16" fmla="*/ 328937 w 590237"/>
                <a:gd name="connsiteY16" fmla="*/ 19134 h 442678"/>
                <a:gd name="connsiteX17" fmla="*/ 326126 w 590237"/>
                <a:gd name="connsiteY17" fmla="*/ 62699 h 442678"/>
                <a:gd name="connsiteX18" fmla="*/ 302938 w 590237"/>
                <a:gd name="connsiteY18" fmla="*/ 106967 h 442678"/>
                <a:gd name="connsiteX19" fmla="*/ 357746 w 590237"/>
                <a:gd name="connsiteY19" fmla="*/ 149829 h 442678"/>
                <a:gd name="connsiteX20" fmla="*/ 432228 w 590237"/>
                <a:gd name="connsiteY20" fmla="*/ 121020 h 442678"/>
                <a:gd name="connsiteX21" fmla="*/ 423797 w 590237"/>
                <a:gd name="connsiteY21" fmla="*/ 69023 h 442678"/>
                <a:gd name="connsiteX22" fmla="*/ 402717 w 590237"/>
                <a:gd name="connsiteY22" fmla="*/ 35997 h 442678"/>
                <a:gd name="connsiteX23" fmla="*/ 444877 w 590237"/>
                <a:gd name="connsiteY23" fmla="*/ 2269 h 442678"/>
                <a:gd name="connsiteX24" fmla="*/ 579085 w 590237"/>
                <a:gd name="connsiteY24" fmla="*/ 1567 h 442678"/>
                <a:gd name="connsiteX25" fmla="*/ 591031 w 590237"/>
                <a:gd name="connsiteY25" fmla="*/ 19836 h 442678"/>
                <a:gd name="connsiteX26" fmla="*/ 591733 w 590237"/>
                <a:gd name="connsiteY26" fmla="*/ 22501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0237" h="442678">
                  <a:moveTo>
                    <a:pt x="591733" y="225014"/>
                  </a:moveTo>
                  <a:cubicBezTo>
                    <a:pt x="591733" y="291767"/>
                    <a:pt x="591031" y="358520"/>
                    <a:pt x="592436" y="425273"/>
                  </a:cubicBezTo>
                  <a:cubicBezTo>
                    <a:pt x="592436" y="440732"/>
                    <a:pt x="588923" y="444948"/>
                    <a:pt x="572761" y="444948"/>
                  </a:cubicBezTo>
                  <a:cubicBezTo>
                    <a:pt x="438552" y="444245"/>
                    <a:pt x="304344" y="444245"/>
                    <a:pt x="170135" y="444948"/>
                  </a:cubicBezTo>
                  <a:cubicBezTo>
                    <a:pt x="151866" y="444948"/>
                    <a:pt x="149758" y="438624"/>
                    <a:pt x="149758" y="423165"/>
                  </a:cubicBezTo>
                  <a:cubicBezTo>
                    <a:pt x="150460" y="386627"/>
                    <a:pt x="149758" y="350088"/>
                    <a:pt x="150460" y="313549"/>
                  </a:cubicBezTo>
                  <a:cubicBezTo>
                    <a:pt x="150460" y="303712"/>
                    <a:pt x="150460" y="293172"/>
                    <a:pt x="145542" y="284038"/>
                  </a:cubicBezTo>
                  <a:cubicBezTo>
                    <a:pt x="135002" y="265066"/>
                    <a:pt x="122354" y="263661"/>
                    <a:pt x="108300" y="279822"/>
                  </a:cubicBezTo>
                  <a:cubicBezTo>
                    <a:pt x="78086" y="314252"/>
                    <a:pt x="52087" y="314955"/>
                    <a:pt x="21170" y="281227"/>
                  </a:cubicBezTo>
                  <a:cubicBezTo>
                    <a:pt x="-14666" y="242581"/>
                    <a:pt x="-3423" y="172314"/>
                    <a:pt x="42953" y="147018"/>
                  </a:cubicBezTo>
                  <a:cubicBezTo>
                    <a:pt x="67546" y="133668"/>
                    <a:pt x="85815" y="141397"/>
                    <a:pt x="103382" y="160369"/>
                  </a:cubicBezTo>
                  <a:cubicBezTo>
                    <a:pt x="109706" y="167395"/>
                    <a:pt x="113219" y="182854"/>
                    <a:pt x="127272" y="177233"/>
                  </a:cubicBezTo>
                  <a:cubicBezTo>
                    <a:pt x="142028" y="171612"/>
                    <a:pt x="149758" y="158963"/>
                    <a:pt x="149758" y="142802"/>
                  </a:cubicBezTo>
                  <a:cubicBezTo>
                    <a:pt x="149758" y="103453"/>
                    <a:pt x="150460" y="64104"/>
                    <a:pt x="149758" y="24755"/>
                  </a:cubicBezTo>
                  <a:cubicBezTo>
                    <a:pt x="149055" y="6486"/>
                    <a:pt x="152568" y="-1244"/>
                    <a:pt x="172946" y="162"/>
                  </a:cubicBezTo>
                  <a:cubicBezTo>
                    <a:pt x="210889" y="2269"/>
                    <a:pt x="249536" y="864"/>
                    <a:pt x="288182" y="864"/>
                  </a:cubicBezTo>
                  <a:cubicBezTo>
                    <a:pt x="305046" y="864"/>
                    <a:pt x="318397" y="6486"/>
                    <a:pt x="328937" y="19134"/>
                  </a:cubicBezTo>
                  <a:cubicBezTo>
                    <a:pt x="342990" y="34592"/>
                    <a:pt x="345098" y="48646"/>
                    <a:pt x="326126" y="62699"/>
                  </a:cubicBezTo>
                  <a:cubicBezTo>
                    <a:pt x="312073" y="73239"/>
                    <a:pt x="293804" y="85184"/>
                    <a:pt x="302938" y="106967"/>
                  </a:cubicBezTo>
                  <a:cubicBezTo>
                    <a:pt x="312775" y="130857"/>
                    <a:pt x="328937" y="147721"/>
                    <a:pt x="357746" y="149829"/>
                  </a:cubicBezTo>
                  <a:cubicBezTo>
                    <a:pt x="387258" y="151234"/>
                    <a:pt x="413959" y="149126"/>
                    <a:pt x="432228" y="121020"/>
                  </a:cubicBezTo>
                  <a:cubicBezTo>
                    <a:pt x="446282" y="99940"/>
                    <a:pt x="441363" y="84481"/>
                    <a:pt x="423797" y="69023"/>
                  </a:cubicBezTo>
                  <a:cubicBezTo>
                    <a:pt x="413959" y="60590"/>
                    <a:pt x="395690" y="55672"/>
                    <a:pt x="402717" y="35997"/>
                  </a:cubicBezTo>
                  <a:cubicBezTo>
                    <a:pt x="409743" y="16323"/>
                    <a:pt x="424499" y="2972"/>
                    <a:pt x="444877" y="2269"/>
                  </a:cubicBezTo>
                  <a:cubicBezTo>
                    <a:pt x="489847" y="864"/>
                    <a:pt x="534115" y="2269"/>
                    <a:pt x="579085" y="1567"/>
                  </a:cubicBezTo>
                  <a:cubicBezTo>
                    <a:pt x="595246" y="1567"/>
                    <a:pt x="591031" y="12107"/>
                    <a:pt x="591031" y="19836"/>
                  </a:cubicBezTo>
                  <a:cubicBezTo>
                    <a:pt x="591733" y="87995"/>
                    <a:pt x="591733" y="156856"/>
                    <a:pt x="591733" y="225014"/>
                  </a:cubicBezTo>
                  <a:close/>
                </a:path>
              </a:pathLst>
            </a:custGeom>
            <a:solidFill>
              <a:schemeClr val="accent1"/>
            </a:solidFill>
            <a:ln w="6350" cap="flat">
              <a:solidFill>
                <a:schemeClr val="bg1"/>
              </a:solid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p>
          </p:txBody>
        </p:sp>
      </p:gr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6" Type="http://schemas.openxmlformats.org/officeDocument/2006/relationships/theme" Target="../theme/theme2.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pattFill prst="pct10">
          <a:fgClr>
            <a:schemeClr val="bg1"/>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2C6F5D1-22EE-40DE-B1CB-46ACC4EA3080}" type="datetimeFigureOut">
              <a:rPr lang="en-US" smtClean="0"/>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6BED4CB-78DC-41E6-90D8-611D212CD968}"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5.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image" Target="../media/image6.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7.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8.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9.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9.w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0.GI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1.jpe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2.jpe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3.jpe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4.jpe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5.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6.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53.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microsoft.com/office/2007/relationships/diagramDrawing" Target="../diagrams/drawing3.xml"/><Relationship Id="rId4" Type="http://schemas.openxmlformats.org/officeDocument/2006/relationships/diagramColors" Target="../diagrams/colors3.xml"/><Relationship Id="rId3" Type="http://schemas.openxmlformats.org/officeDocument/2006/relationships/diagramQuickStyle" Target="../diagrams/quickStyle3.xml"/><Relationship Id="rId2" Type="http://schemas.openxmlformats.org/officeDocument/2006/relationships/diagramLayout" Target="../diagrams/layout3.xml"/><Relationship Id="rId1" Type="http://schemas.openxmlformats.org/officeDocument/2006/relationships/diagramData" Target="../diagrams/data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7.jpe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7.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8.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9.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0.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21.wm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21.wmf"/></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microsoft.com/office/2007/relationships/diagramDrawing" Target="../diagrams/drawing4.xml"/><Relationship Id="rId4" Type="http://schemas.openxmlformats.org/officeDocument/2006/relationships/diagramColors" Target="../diagrams/colors4.xml"/><Relationship Id="rId3" Type="http://schemas.openxmlformats.org/officeDocument/2006/relationships/diagramQuickStyle" Target="../diagrams/quickStyle4.xml"/><Relationship Id="rId2" Type="http://schemas.openxmlformats.org/officeDocument/2006/relationships/diagramLayout" Target="../diagrams/layout4.xml"/><Relationship Id="rId1" Type="http://schemas.openxmlformats.org/officeDocument/2006/relationships/diagramData" Target="../diagrams/data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2.png"/></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2.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3.jpe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http://gambardanfoto.com/wp-content/uploads/2013/11/gambar-garuda-522x555.jpg"/>
          <p:cNvSpPr>
            <a:spLocks noChangeAspect="1" noChangeArrowheads="1"/>
          </p:cNvSpPr>
          <p:nvPr/>
        </p:nvSpPr>
        <p:spPr bwMode="auto">
          <a:xfrm>
            <a:off x="1967281" y="954881"/>
            <a:ext cx="179144" cy="210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8" rIns="68576" bIns="34288"/>
          <a:lstStyle>
            <a:lvl1pPr>
              <a:defRPr sz="3200" b="1" i="1">
                <a:solidFill>
                  <a:schemeClr val="tx1"/>
                </a:solidFill>
                <a:latin typeface="Times New Roman" panose="02020603050405020304" pitchFamily="18" charset="0"/>
                <a:ea typeface="MS PGothic" panose="020B0600070205080204" pitchFamily="34" charset="-128"/>
              </a:defRPr>
            </a:lvl1pPr>
            <a:lvl2pPr marL="742950" indent="-285750">
              <a:defRPr sz="3200" b="1" i="1">
                <a:solidFill>
                  <a:schemeClr val="tx1"/>
                </a:solidFill>
                <a:latin typeface="Times New Roman" panose="02020603050405020304" pitchFamily="18" charset="0"/>
                <a:ea typeface="MS PGothic" panose="020B0600070205080204" pitchFamily="34" charset="-128"/>
              </a:defRPr>
            </a:lvl2pPr>
            <a:lvl3pPr marL="1143000" indent="-228600">
              <a:defRPr sz="3200" b="1" i="1">
                <a:solidFill>
                  <a:schemeClr val="tx1"/>
                </a:solidFill>
                <a:latin typeface="Times New Roman" panose="02020603050405020304" pitchFamily="18" charset="0"/>
                <a:ea typeface="MS PGothic" panose="020B0600070205080204" pitchFamily="34" charset="-128"/>
              </a:defRPr>
            </a:lvl3pPr>
            <a:lvl4pPr marL="1600200" indent="-228600">
              <a:defRPr sz="3200" b="1" i="1">
                <a:solidFill>
                  <a:schemeClr val="tx1"/>
                </a:solidFill>
                <a:latin typeface="Times New Roman" panose="02020603050405020304" pitchFamily="18" charset="0"/>
                <a:ea typeface="MS PGothic" panose="020B0600070205080204" pitchFamily="34" charset="-128"/>
              </a:defRPr>
            </a:lvl4pPr>
            <a:lvl5pPr marL="2057400" indent="-228600">
              <a:defRPr sz="3200" b="1" i="1">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3200" b="1" i="1">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3200" b="1" i="1">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3200" b="1" i="1">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3200" b="1" i="1">
                <a:solidFill>
                  <a:schemeClr val="tx1"/>
                </a:solidFill>
                <a:latin typeface="Times New Roman" panose="02020603050405020304" pitchFamily="18" charset="0"/>
                <a:ea typeface="MS PGothic" panose="020B0600070205080204" pitchFamily="34" charset="-128"/>
              </a:defRPr>
            </a:lvl9pPr>
          </a:lstStyle>
          <a:p>
            <a:pPr>
              <a:defRPr/>
            </a:pPr>
            <a:endParaRPr lang="en-US" altLang="en-US" sz="2400">
              <a:solidFill>
                <a:srgbClr val="000000"/>
              </a:solidFill>
              <a:latin typeface="Arial" panose="020B0604020202020204" pitchFamily="34" charset="0"/>
              <a:cs typeface="Arial" panose="020B0604020202020204" pitchFamily="34" charset="0"/>
            </a:endParaRPr>
          </a:p>
        </p:txBody>
      </p:sp>
      <p:sp>
        <p:nvSpPr>
          <p:cNvPr id="4" name="TextBox 7"/>
          <p:cNvSpPr txBox="1">
            <a:spLocks noChangeArrowheads="1"/>
          </p:cNvSpPr>
          <p:nvPr/>
        </p:nvSpPr>
        <p:spPr bwMode="auto">
          <a:xfrm>
            <a:off x="2513519" y="2353181"/>
            <a:ext cx="4057650" cy="438578"/>
          </a:xfrm>
          <a:prstGeom prst="rect">
            <a:avLst/>
          </a:prstGeom>
          <a:noFill/>
          <a:ln w="9525">
            <a:noFill/>
            <a:miter lim="800000"/>
          </a:ln>
        </p:spPr>
        <p:txBody>
          <a:bodyPr wrap="square" lIns="68576" tIns="34288" rIns="68576" bIns="34288">
            <a:spAutoFit/>
          </a:bodyPr>
          <a:lstStyle/>
          <a:p>
            <a:pPr algn="ctr">
              <a:defRPr/>
            </a:pPr>
            <a:r>
              <a:rPr lang="en-AU" altLang="en-US" sz="1200" b="1" spc="-45" dirty="0">
                <a:solidFill>
                  <a:prstClr val="black"/>
                </a:solidFill>
                <a:cs typeface="Arial" panose="020B0604020202020204" pitchFamily="34" charset="0"/>
              </a:rPr>
              <a:t>KEMENTERIAN DALAM NEGERI</a:t>
            </a:r>
            <a:endParaRPr lang="en-AU" altLang="en-US" sz="1200" b="1" spc="-45" dirty="0">
              <a:solidFill>
                <a:prstClr val="black"/>
              </a:solidFill>
              <a:cs typeface="Arial" panose="020B0604020202020204" pitchFamily="34" charset="0"/>
            </a:endParaRPr>
          </a:p>
          <a:p>
            <a:pPr algn="ctr">
              <a:defRPr/>
            </a:pPr>
            <a:r>
              <a:rPr lang="en-AU" altLang="en-US" sz="1200" b="1" spc="-45" dirty="0">
                <a:solidFill>
                  <a:prstClr val="black"/>
                </a:solidFill>
                <a:cs typeface="Arial" panose="020B0604020202020204" pitchFamily="34" charset="0"/>
              </a:rPr>
              <a:t>REPUBLIK INDONESIA</a:t>
            </a:r>
            <a:endParaRPr lang="id-ID" altLang="en-US" sz="1200" b="1" spc="-45" dirty="0">
              <a:solidFill>
                <a:prstClr val="black"/>
              </a:solidFill>
              <a:cs typeface="Arial" panose="020B0604020202020204" pitchFamily="34" charset="0"/>
            </a:endParaRPr>
          </a:p>
        </p:txBody>
      </p:sp>
      <p:grpSp>
        <p:nvGrpSpPr>
          <p:cNvPr id="5" name="Group 1"/>
          <p:cNvGrpSpPr/>
          <p:nvPr/>
        </p:nvGrpSpPr>
        <p:grpSpPr bwMode="auto">
          <a:xfrm>
            <a:off x="3491882" y="610077"/>
            <a:ext cx="2053369" cy="1771774"/>
            <a:chOff x="4191000" y="812450"/>
            <a:chExt cx="2066925" cy="1341437"/>
          </a:xfrm>
        </p:grpSpPr>
        <p:pic>
          <p:nvPicPr>
            <p:cNvPr id="6" name="Picture 6"/>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191000" y="812450"/>
              <a:ext cx="2066925" cy="134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195469" y="990608"/>
              <a:ext cx="2062456" cy="1123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Rectangle 9"/>
          <p:cNvSpPr/>
          <p:nvPr/>
        </p:nvSpPr>
        <p:spPr>
          <a:xfrm>
            <a:off x="221864" y="1988840"/>
            <a:ext cx="8640960" cy="4899025"/>
          </a:xfrm>
          <a:prstGeom prst="rect">
            <a:avLst/>
          </a:prstGeom>
          <a:noFill/>
        </p:spPr>
        <p:txBody>
          <a:bodyPr wrap="square" lIns="68576" tIns="34288" rIns="68576" bIns="34288">
            <a:spAutoFit/>
          </a:bodyPr>
          <a:lstStyle/>
          <a:p>
            <a:pPr algn="ctr" eaLnBrk="1" hangingPunct="1">
              <a:defRPr/>
            </a:pPr>
            <a:endParaRPr lang="id-ID" sz="675" spc="-113" dirty="0">
              <a:latin typeface="Bodoni Bk BT" panose="02070603070706020303" pitchFamily="18" charset="0"/>
              <a:ea typeface="Times New Roman" panose="02020603050405020304"/>
              <a:cs typeface="Arial" panose="020B0604020202020204" pitchFamily="34" charset="0"/>
            </a:endParaRPr>
          </a:p>
          <a:p>
            <a:pPr algn="ctr">
              <a:spcBef>
                <a:spcPts val="450"/>
              </a:spcBef>
              <a:defRPr/>
            </a:pPr>
            <a:endParaRPr lang="en-US" sz="675" dirty="0">
              <a:latin typeface="Andalus" pitchFamily="18" charset="-78"/>
              <a:cs typeface="Andalus" pitchFamily="18" charset="-78"/>
            </a:endParaRPr>
          </a:p>
          <a:p>
            <a:pPr algn="ctr">
              <a:spcBef>
                <a:spcPts val="450"/>
              </a:spcBef>
              <a:defRPr/>
            </a:pPr>
            <a:endParaRPr lang="en-US" sz="825" dirty="0">
              <a:latin typeface="Andalus" pitchFamily="18" charset="-78"/>
              <a:cs typeface="Andalus" pitchFamily="18" charset="-78"/>
            </a:endParaRPr>
          </a:p>
          <a:p>
            <a:endParaRPr lang="en-US" sz="1050" dirty="0"/>
          </a:p>
          <a:p>
            <a:endParaRPr lang="en-US" sz="1050" dirty="0"/>
          </a:p>
          <a:p>
            <a:endParaRPr lang="en-US" sz="100" dirty="0"/>
          </a:p>
          <a:p>
            <a:endParaRPr lang="en-US" sz="1050" dirty="0"/>
          </a:p>
          <a:p>
            <a:pPr algn="ctr"/>
            <a:r>
              <a:rPr lang="en-US" sz="4400" b="1" dirty="0"/>
              <a:t>PENATAUSAHAAN DAN PERTANGGUNGJAWABAN </a:t>
            </a:r>
            <a:endParaRPr lang="en-US" sz="4400" b="1" dirty="0"/>
          </a:p>
          <a:p>
            <a:pPr algn="ctr"/>
            <a:r>
              <a:rPr lang="en-US" sz="4400" b="1" dirty="0"/>
              <a:t>BELANJA PADA SKPD</a:t>
            </a:r>
            <a:endParaRPr lang="en-US" sz="2400" b="1" dirty="0">
              <a:latin typeface="Arial" panose="020B0604020202020204" pitchFamily="34" charset="0"/>
              <a:cs typeface="Arial" panose="020B0604020202020204" pitchFamily="34" charset="0"/>
            </a:endParaRPr>
          </a:p>
          <a:p>
            <a:endParaRPr lang="en-US" sz="1050" dirty="0"/>
          </a:p>
          <a:p>
            <a:endParaRPr lang="en-US" sz="1050" dirty="0"/>
          </a:p>
          <a:p>
            <a:endParaRPr lang="en-US" sz="1050" dirty="0"/>
          </a:p>
          <a:p>
            <a:endParaRPr lang="en-US" sz="1050" dirty="0"/>
          </a:p>
          <a:p>
            <a:pPr marL="77470" algn="ctr">
              <a:spcBef>
                <a:spcPts val="225"/>
              </a:spcBef>
            </a:pPr>
            <a:r>
              <a:rPr lang="id-ID" sz="1500" b="1" dirty="0">
                <a:latin typeface="Arial" panose="020B0604020202020204" pitchFamily="34" charset="0"/>
                <a:ea typeface="Times New Roman" panose="02020603050405020304" pitchFamily="18" charset="0"/>
              </a:rPr>
              <a:t>Oleh:</a:t>
            </a:r>
            <a:endParaRPr lang="en-US" sz="1500" b="1" dirty="0">
              <a:latin typeface="Arial" panose="020B0604020202020204" pitchFamily="34" charset="0"/>
              <a:ea typeface="Times New Roman" panose="02020603050405020304" pitchFamily="18" charset="0"/>
            </a:endParaRPr>
          </a:p>
          <a:p>
            <a:pPr marL="77470" algn="ctr">
              <a:spcBef>
                <a:spcPts val="225"/>
              </a:spcBef>
            </a:pPr>
            <a:endParaRPr lang="en-US" sz="1400" b="1" dirty="0">
              <a:latin typeface="Arial" panose="020B0604020202020204" pitchFamily="34" charset="0"/>
              <a:ea typeface="Times New Roman" panose="02020603050405020304" pitchFamily="18" charset="0"/>
            </a:endParaRPr>
          </a:p>
          <a:p>
            <a:pPr algn="ctr" eaLnBrk="0" fontAlgn="base" hangingPunct="0">
              <a:spcBef>
                <a:spcPct val="0"/>
              </a:spcBef>
              <a:spcAft>
                <a:spcPct val="0"/>
              </a:spcAft>
              <a:defRPr/>
            </a:pPr>
            <a:r>
              <a:rPr lang="id-ID" sz="1200" b="1" dirty="0">
                <a:latin typeface="Arial" panose="020B0604020202020204" pitchFamily="34" charset="0"/>
                <a:ea typeface="Times New Roman" panose="02020603050405020304" pitchFamily="18" charset="0"/>
              </a:rPr>
              <a:t> </a:t>
            </a:r>
            <a:r>
              <a:rPr lang="en-US" sz="1200" dirty="0">
                <a:ln w="0"/>
                <a:solidFill>
                  <a:prstClr val="black"/>
                </a:solidFill>
                <a:effectLst>
                  <a:outerShdw blurRad="38100" dist="19050" dir="2700000" algn="tl" rotWithShape="0">
                    <a:prstClr val="black">
                      <a:alpha val="40000"/>
                    </a:prstClr>
                  </a:outerShdw>
                </a:effectLst>
                <a:latin typeface="Arial Black" panose="020B0A04020102020204" pitchFamily="34" charset="0"/>
              </a:rPr>
              <a:t>Dr. HAMDANI, MM., </a:t>
            </a:r>
            <a:r>
              <a:rPr lang="en-US" sz="1200" dirty="0" err="1">
                <a:ln w="0"/>
                <a:solidFill>
                  <a:prstClr val="black"/>
                </a:solidFill>
                <a:effectLst>
                  <a:outerShdw blurRad="38100" dist="19050" dir="2700000" algn="tl" rotWithShape="0">
                    <a:prstClr val="black">
                      <a:alpha val="40000"/>
                    </a:prstClr>
                  </a:outerShdw>
                </a:effectLst>
                <a:latin typeface="Arial Black" panose="020B0A04020102020204" pitchFamily="34" charset="0"/>
              </a:rPr>
              <a:t>M.Si</a:t>
            </a:r>
            <a:r>
              <a:rPr lang="en-US" sz="1200" dirty="0">
                <a:ln w="0"/>
                <a:solidFill>
                  <a:prstClr val="black"/>
                </a:solidFill>
                <a:effectLst>
                  <a:outerShdw blurRad="38100" dist="19050" dir="2700000" algn="tl" rotWithShape="0">
                    <a:prstClr val="black">
                      <a:alpha val="40000"/>
                    </a:prstClr>
                  </a:outerShdw>
                </a:effectLst>
                <a:latin typeface="Arial Black" panose="020B0A04020102020204" pitchFamily="34" charset="0"/>
              </a:rPr>
              <a:t>., Ak, CA, CIPSAS, CRGP, </a:t>
            </a:r>
            <a:r>
              <a:rPr lang="en-US" sz="1200" dirty="0" err="1">
                <a:ln w="0"/>
                <a:solidFill>
                  <a:prstClr val="black"/>
                </a:solidFill>
                <a:effectLst>
                  <a:outerShdw blurRad="38100" dist="19050" dir="2700000" algn="tl" rotWithShape="0">
                    <a:prstClr val="black">
                      <a:alpha val="40000"/>
                    </a:prstClr>
                  </a:outerShdw>
                </a:effectLst>
                <a:latin typeface="Arial Black" panose="020B0A04020102020204" pitchFamily="34" charset="0"/>
              </a:rPr>
              <a:t>CFrA</a:t>
            </a:r>
            <a:r>
              <a:rPr lang="en-US" sz="1200" dirty="0">
                <a:ln w="0"/>
                <a:solidFill>
                  <a:prstClr val="black"/>
                </a:solidFill>
                <a:effectLst>
                  <a:outerShdw blurRad="38100" dist="19050" dir="2700000" algn="tl" rotWithShape="0">
                    <a:prstClr val="black">
                      <a:alpha val="40000"/>
                    </a:prstClr>
                  </a:outerShdw>
                </a:effectLst>
                <a:latin typeface="Arial Black" panose="020B0A04020102020204" pitchFamily="34" charset="0"/>
              </a:rPr>
              <a:t>,CACP, ACPA</a:t>
            </a:r>
            <a:endParaRPr lang="en-US" sz="1200" dirty="0">
              <a:ln w="0"/>
              <a:solidFill>
                <a:prstClr val="black"/>
              </a:solidFill>
              <a:effectLst>
                <a:outerShdw blurRad="38100" dist="19050" dir="2700000" algn="tl" rotWithShape="0">
                  <a:prstClr val="black">
                    <a:alpha val="40000"/>
                  </a:prstClr>
                </a:outerShdw>
              </a:effectLst>
              <a:latin typeface="Arial Black" panose="020B0A04020102020204" pitchFamily="34" charset="0"/>
            </a:endParaRPr>
          </a:p>
          <a:p>
            <a:pPr algn="ctr" eaLnBrk="0" fontAlgn="base" hangingPunct="0">
              <a:spcBef>
                <a:spcPct val="0"/>
              </a:spcBef>
              <a:spcAft>
                <a:spcPct val="0"/>
              </a:spcAft>
              <a:defRPr/>
            </a:pPr>
            <a:r>
              <a:rPr lang="en-US" sz="1200" dirty="0">
                <a:ln w="0"/>
                <a:solidFill>
                  <a:prstClr val="black"/>
                </a:solidFill>
                <a:effectLst>
                  <a:outerShdw blurRad="38100" dist="19050" dir="2700000" algn="tl" rotWithShape="0">
                    <a:prstClr val="black">
                      <a:alpha val="40000"/>
                    </a:prstClr>
                  </a:outerShdw>
                </a:effectLst>
                <a:latin typeface="Arial Black" panose="020B0A04020102020204" pitchFamily="34" charset="0"/>
              </a:rPr>
              <a:t>LEKTOR KEPALA DEPARTEMEN AKUNTANSI UNIVERSITAS ANDALAS /</a:t>
            </a:r>
            <a:endParaRPr lang="en-US" sz="1200" dirty="0">
              <a:ln w="0"/>
              <a:solidFill>
                <a:prstClr val="black"/>
              </a:solidFill>
              <a:effectLst>
                <a:outerShdw blurRad="38100" dist="19050" dir="2700000" algn="tl" rotWithShape="0">
                  <a:prstClr val="black">
                    <a:alpha val="40000"/>
                  </a:prstClr>
                </a:outerShdw>
              </a:effectLst>
              <a:latin typeface="Arial Black" panose="020B0A04020102020204" pitchFamily="34" charset="0"/>
            </a:endParaRPr>
          </a:p>
          <a:p>
            <a:pPr algn="ctr" eaLnBrk="0" fontAlgn="base" hangingPunct="0">
              <a:spcBef>
                <a:spcPct val="0"/>
              </a:spcBef>
              <a:spcAft>
                <a:spcPct val="0"/>
              </a:spcAft>
              <a:defRPr/>
            </a:pPr>
            <a:r>
              <a:rPr lang="en-US" sz="1200" dirty="0">
                <a:ln w="0"/>
                <a:solidFill>
                  <a:prstClr val="black"/>
                </a:solidFill>
                <a:effectLst>
                  <a:outerShdw blurRad="38100" dist="19050" dir="2700000" algn="tl" rotWithShape="0">
                    <a:prstClr val="black">
                      <a:alpha val="40000"/>
                    </a:prstClr>
                  </a:outerShdw>
                </a:effectLst>
                <a:latin typeface="Arial Black" panose="020B0A04020102020204" pitchFamily="34" charset="0"/>
              </a:rPr>
              <a:t>ANGGOTA KOMITE KERJA STANDAR AKUNTANSI PEMERINTAHAN (KSAP)</a:t>
            </a:r>
            <a:endParaRPr lang="en-US" sz="3200" dirty="0">
              <a:ln w="0"/>
              <a:solidFill>
                <a:prstClr val="black"/>
              </a:solidFill>
              <a:effectLst>
                <a:outerShdw blurRad="38100" dist="19050" dir="2700000" algn="tl" rotWithShape="0">
                  <a:prstClr val="black">
                    <a:alpha val="40000"/>
                  </a:prstClr>
                </a:outerShdw>
              </a:effectLst>
              <a:latin typeface="Arial Black" panose="020B0A04020102020204" pitchFamily="34" charset="0"/>
            </a:endParaRPr>
          </a:p>
          <a:p>
            <a:pPr marL="77470" algn="ctr">
              <a:spcBef>
                <a:spcPts val="225"/>
              </a:spcBef>
            </a:pPr>
            <a:endParaRPr lang="id-ID" sz="750" dirty="0">
              <a:latin typeface="Times New Roman" panose="02020603050405020304" pitchFamily="18" charset="0"/>
              <a:ea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Rounded Corners 8"/>
          <p:cNvSpPr/>
          <p:nvPr/>
        </p:nvSpPr>
        <p:spPr>
          <a:xfrm>
            <a:off x="52181" y="117744"/>
            <a:ext cx="4058351" cy="1080052"/>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Calibri" panose="020F0502020204030204"/>
                <a:ea typeface="+mn-ea"/>
                <a:cs typeface="+mn-cs"/>
              </a:defRPr>
            </a:lvl1pPr>
            <a:lvl2pPr marL="457200" algn="l" defTabSz="914400" rtl="0" eaLnBrk="1" latinLnBrk="0" hangingPunct="1">
              <a:defRPr sz="1800" kern="1200">
                <a:solidFill>
                  <a:srgbClr val="FFFFFF"/>
                </a:solidFill>
                <a:latin typeface="Calibri" panose="020F0502020204030204"/>
                <a:ea typeface="+mn-ea"/>
                <a:cs typeface="+mn-cs"/>
              </a:defRPr>
            </a:lvl2pPr>
            <a:lvl3pPr marL="914400" algn="l" defTabSz="914400" rtl="0" eaLnBrk="1" latinLnBrk="0" hangingPunct="1">
              <a:defRPr sz="1800" kern="1200">
                <a:solidFill>
                  <a:srgbClr val="FFFFFF"/>
                </a:solidFill>
                <a:latin typeface="Calibri" panose="020F0502020204030204"/>
                <a:ea typeface="+mn-ea"/>
                <a:cs typeface="+mn-cs"/>
              </a:defRPr>
            </a:lvl3pPr>
            <a:lvl4pPr marL="1371600" algn="l" defTabSz="914400" rtl="0" eaLnBrk="1" latinLnBrk="0" hangingPunct="1">
              <a:defRPr sz="1800" kern="1200">
                <a:solidFill>
                  <a:srgbClr val="FFFFFF"/>
                </a:solidFill>
                <a:latin typeface="Calibri" panose="020F0502020204030204"/>
                <a:ea typeface="+mn-ea"/>
                <a:cs typeface="+mn-cs"/>
              </a:defRPr>
            </a:lvl4pPr>
            <a:lvl5pPr marL="1828800" algn="l" defTabSz="914400" rtl="0" eaLnBrk="1" latinLnBrk="0" hangingPunct="1">
              <a:defRPr sz="1800" kern="1200">
                <a:solidFill>
                  <a:srgbClr val="FFFFFF"/>
                </a:solidFill>
                <a:latin typeface="Calibri" panose="020F0502020204030204"/>
                <a:ea typeface="+mn-ea"/>
                <a:cs typeface="+mn-cs"/>
              </a:defRPr>
            </a:lvl5pPr>
            <a:lvl6pPr marL="2286000" algn="l" defTabSz="914400" rtl="0" eaLnBrk="1" latinLnBrk="0" hangingPunct="1">
              <a:defRPr sz="1800" kern="1200">
                <a:solidFill>
                  <a:srgbClr val="FFFFFF"/>
                </a:solidFill>
                <a:latin typeface="Calibri" panose="020F0502020204030204"/>
                <a:ea typeface="+mn-ea"/>
                <a:cs typeface="+mn-cs"/>
              </a:defRPr>
            </a:lvl6pPr>
            <a:lvl7pPr marL="2743200" algn="l" defTabSz="914400" rtl="0" eaLnBrk="1" latinLnBrk="0" hangingPunct="1">
              <a:defRPr sz="1800" kern="1200">
                <a:solidFill>
                  <a:srgbClr val="FFFFFF"/>
                </a:solidFill>
                <a:latin typeface="Calibri" panose="020F0502020204030204"/>
                <a:ea typeface="+mn-ea"/>
                <a:cs typeface="+mn-cs"/>
              </a:defRPr>
            </a:lvl7pPr>
            <a:lvl8pPr marL="3200400" algn="l" defTabSz="914400" rtl="0" eaLnBrk="1" latinLnBrk="0" hangingPunct="1">
              <a:defRPr sz="1800" kern="1200">
                <a:solidFill>
                  <a:srgbClr val="FFFFFF"/>
                </a:solidFill>
                <a:latin typeface="Calibri" panose="020F0502020204030204"/>
                <a:ea typeface="+mn-ea"/>
                <a:cs typeface="+mn-cs"/>
              </a:defRPr>
            </a:lvl8pPr>
            <a:lvl9pPr marL="3657600" algn="l" defTabSz="914400" rtl="0" eaLnBrk="1" latinLnBrk="0" hangingPunct="1">
              <a:defRPr sz="1800" kern="1200">
                <a:solidFill>
                  <a:srgbClr val="FFFFFF"/>
                </a:solidFill>
                <a:latin typeface="Calibri" panose="020F0502020204030204"/>
                <a:ea typeface="+mn-ea"/>
                <a:cs typeface="+mn-cs"/>
              </a:defRPr>
            </a:lvl9pPr>
          </a:lstStyle>
          <a:p>
            <a:pPr algn="ctr"/>
            <a:r>
              <a:rPr lang="en-US" sz="2400" dirty="0">
                <a:solidFill>
                  <a:schemeClr val="tx1"/>
                </a:solidFill>
                <a:latin typeface="Agency FB" panose="020B0503020202020204" pitchFamily="34" charset="0"/>
              </a:rPr>
              <a:t>BENDAHARA PENGELUARAN &amp; BENDAHARA PENGELUARAN PEMBANTU</a:t>
            </a:r>
            <a:endParaRPr lang="en-ID" sz="2400" dirty="0">
              <a:solidFill>
                <a:schemeClr val="tx1"/>
              </a:solidFill>
              <a:latin typeface="Agency FB" panose="020B0503020202020204" pitchFamily="34" charset="0"/>
            </a:endParaRPr>
          </a:p>
        </p:txBody>
      </p:sp>
      <p:sp>
        <p:nvSpPr>
          <p:cNvPr id="4" name="Rectangle 3"/>
          <p:cNvSpPr/>
          <p:nvPr/>
        </p:nvSpPr>
        <p:spPr>
          <a:xfrm>
            <a:off x="52181" y="1301858"/>
            <a:ext cx="4058351" cy="1260000"/>
          </a:xfrm>
          <a:prstGeom prst="rect">
            <a:avLst/>
          </a:prstGeom>
          <a:solidFill>
            <a:srgbClr val="FFFF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34620" indent="-134620">
              <a:buFont typeface="Arial" panose="020B0604020202020204" pitchFamily="34" charset="0"/>
              <a:buChar char="•"/>
            </a:pPr>
            <a:r>
              <a:rPr lang="en-ID" sz="1200" dirty="0">
                <a:solidFill>
                  <a:srgbClr val="000000"/>
                </a:solidFill>
                <a:latin typeface="Agency FB" panose="020B0503020202020204" pitchFamily="34" charset="0"/>
              </a:rPr>
              <a:t>PPKD </a:t>
            </a:r>
            <a:r>
              <a:rPr lang="en-ID" sz="1200" dirty="0" err="1">
                <a:solidFill>
                  <a:srgbClr val="000000"/>
                </a:solidFill>
                <a:latin typeface="Agency FB" panose="020B0503020202020204" pitchFamily="34" charset="0"/>
              </a:rPr>
              <a:t>selaku</a:t>
            </a:r>
            <a:r>
              <a:rPr lang="en-ID" sz="1200" dirty="0">
                <a:solidFill>
                  <a:srgbClr val="000000"/>
                </a:solidFill>
                <a:latin typeface="Agency FB" panose="020B0503020202020204" pitchFamily="34" charset="0"/>
              </a:rPr>
              <a:t> BUD </a:t>
            </a:r>
            <a:r>
              <a:rPr lang="en-ID" sz="1200" dirty="0" err="1">
                <a:solidFill>
                  <a:srgbClr val="000000"/>
                </a:solidFill>
                <a:latin typeface="Agency FB" panose="020B0503020202020204" pitchFamily="34" charset="0"/>
              </a:rPr>
              <a:t>mengusulkan</a:t>
            </a:r>
            <a:r>
              <a:rPr lang="en-ID" sz="1200" dirty="0">
                <a:solidFill>
                  <a:srgbClr val="000000"/>
                </a:solidFill>
                <a:latin typeface="Agency FB" panose="020B0503020202020204" pitchFamily="34" charset="0"/>
              </a:rPr>
              <a:t> </a:t>
            </a:r>
            <a:r>
              <a:rPr lang="en-ID" sz="1200" dirty="0" err="1">
                <a:solidFill>
                  <a:srgbClr val="000000"/>
                </a:solidFill>
                <a:latin typeface="Agency FB" panose="020B0503020202020204" pitchFamily="34" charset="0"/>
              </a:rPr>
              <a:t>bendahara</a:t>
            </a:r>
            <a:r>
              <a:rPr lang="en-ID" sz="1200" dirty="0">
                <a:solidFill>
                  <a:srgbClr val="000000"/>
                </a:solidFill>
                <a:latin typeface="Agency FB" panose="020B0503020202020204" pitchFamily="34" charset="0"/>
              </a:rPr>
              <a:t> </a:t>
            </a:r>
            <a:r>
              <a:rPr lang="en-ID" sz="1200" dirty="0" err="1">
                <a:solidFill>
                  <a:srgbClr val="000000"/>
                </a:solidFill>
                <a:latin typeface="Agency FB" panose="020B0503020202020204" pitchFamily="34" charset="0"/>
              </a:rPr>
              <a:t>pengeluaran</a:t>
            </a:r>
            <a:r>
              <a:rPr lang="en-ID" sz="1200" dirty="0">
                <a:solidFill>
                  <a:srgbClr val="000000"/>
                </a:solidFill>
                <a:latin typeface="Agency FB" panose="020B0503020202020204" pitchFamily="34" charset="0"/>
              </a:rPr>
              <a:t> </a:t>
            </a:r>
            <a:r>
              <a:rPr lang="en-ID" sz="1200" dirty="0" err="1">
                <a:solidFill>
                  <a:srgbClr val="000000"/>
                </a:solidFill>
                <a:latin typeface="Agency FB" panose="020B0503020202020204" pitchFamily="34" charset="0"/>
              </a:rPr>
              <a:t>kepada</a:t>
            </a:r>
            <a:r>
              <a:rPr lang="en-ID" sz="1200" dirty="0">
                <a:solidFill>
                  <a:srgbClr val="000000"/>
                </a:solidFill>
                <a:latin typeface="Agency FB" panose="020B0503020202020204" pitchFamily="34" charset="0"/>
              </a:rPr>
              <a:t> </a:t>
            </a:r>
            <a:r>
              <a:rPr lang="en-ID" sz="1200" dirty="0" err="1">
                <a:solidFill>
                  <a:srgbClr val="000000"/>
                </a:solidFill>
                <a:latin typeface="Agency FB" panose="020B0503020202020204" pitchFamily="34" charset="0"/>
              </a:rPr>
              <a:t>kepala</a:t>
            </a:r>
            <a:r>
              <a:rPr lang="en-ID" sz="1200" dirty="0">
                <a:solidFill>
                  <a:srgbClr val="000000"/>
                </a:solidFill>
                <a:latin typeface="Agency FB" panose="020B0503020202020204" pitchFamily="34" charset="0"/>
              </a:rPr>
              <a:t> </a:t>
            </a:r>
            <a:r>
              <a:rPr lang="en-ID" sz="1200" dirty="0" err="1">
                <a:solidFill>
                  <a:srgbClr val="000000"/>
                </a:solidFill>
                <a:latin typeface="Agency FB" panose="020B0503020202020204" pitchFamily="34" charset="0"/>
              </a:rPr>
              <a:t>daerah</a:t>
            </a:r>
            <a:r>
              <a:rPr lang="en-ID" sz="1200" dirty="0">
                <a:solidFill>
                  <a:srgbClr val="000000"/>
                </a:solidFill>
                <a:latin typeface="Agency FB" panose="020B0503020202020204" pitchFamily="34" charset="0"/>
              </a:rPr>
              <a:t>. </a:t>
            </a:r>
            <a:endParaRPr lang="en-ID" sz="1200" dirty="0">
              <a:solidFill>
                <a:srgbClr val="000000"/>
              </a:solidFill>
              <a:latin typeface="Agency FB" panose="020B0503020202020204" pitchFamily="34" charset="0"/>
            </a:endParaRPr>
          </a:p>
          <a:p>
            <a:pPr marL="134620" indent="-134620">
              <a:buFont typeface="Arial" panose="020B0604020202020204" pitchFamily="34" charset="0"/>
              <a:buChar char="•"/>
            </a:pPr>
            <a:r>
              <a:rPr lang="en-ID" sz="1200" dirty="0" err="1">
                <a:solidFill>
                  <a:srgbClr val="000000"/>
                </a:solidFill>
                <a:latin typeface="Agency FB" panose="020B0503020202020204" pitchFamily="34" charset="0"/>
              </a:rPr>
              <a:t>Kepala</a:t>
            </a:r>
            <a:r>
              <a:rPr lang="en-ID" sz="1200" dirty="0">
                <a:solidFill>
                  <a:srgbClr val="000000"/>
                </a:solidFill>
                <a:latin typeface="Agency FB" panose="020B0503020202020204" pitchFamily="34" charset="0"/>
              </a:rPr>
              <a:t> </a:t>
            </a:r>
            <a:r>
              <a:rPr lang="en-ID" sz="1200" dirty="0" err="1">
                <a:solidFill>
                  <a:srgbClr val="000000"/>
                </a:solidFill>
                <a:latin typeface="Agency FB" panose="020B0503020202020204" pitchFamily="34" charset="0"/>
              </a:rPr>
              <a:t>daerah</a:t>
            </a:r>
            <a:r>
              <a:rPr lang="en-ID" sz="1200" dirty="0">
                <a:solidFill>
                  <a:srgbClr val="000000"/>
                </a:solidFill>
                <a:latin typeface="Agency FB" panose="020B0503020202020204" pitchFamily="34" charset="0"/>
              </a:rPr>
              <a:t> </a:t>
            </a:r>
            <a:r>
              <a:rPr lang="en-ID" sz="1200" dirty="0" err="1">
                <a:solidFill>
                  <a:srgbClr val="000000"/>
                </a:solidFill>
                <a:latin typeface="Agency FB" panose="020B0503020202020204" pitchFamily="34" charset="0"/>
              </a:rPr>
              <a:t>menetapkan</a:t>
            </a:r>
            <a:r>
              <a:rPr lang="en-ID" sz="1200" dirty="0">
                <a:solidFill>
                  <a:srgbClr val="000000"/>
                </a:solidFill>
                <a:latin typeface="Agency FB" panose="020B0503020202020204" pitchFamily="34" charset="0"/>
              </a:rPr>
              <a:t> </a:t>
            </a:r>
            <a:r>
              <a:rPr lang="en-ID" sz="1200" dirty="0" err="1">
                <a:solidFill>
                  <a:srgbClr val="000000"/>
                </a:solidFill>
                <a:latin typeface="Agency FB" panose="020B0503020202020204" pitchFamily="34" charset="0"/>
              </a:rPr>
              <a:t>Bendahara</a:t>
            </a:r>
            <a:r>
              <a:rPr lang="en-ID" sz="1200" dirty="0">
                <a:solidFill>
                  <a:srgbClr val="000000"/>
                </a:solidFill>
                <a:latin typeface="Agency FB" panose="020B0503020202020204" pitchFamily="34" charset="0"/>
              </a:rPr>
              <a:t> </a:t>
            </a:r>
            <a:r>
              <a:rPr lang="en-ID" sz="1200" dirty="0" err="1">
                <a:solidFill>
                  <a:srgbClr val="000000"/>
                </a:solidFill>
                <a:latin typeface="Agency FB" panose="020B0503020202020204" pitchFamily="34" charset="0"/>
              </a:rPr>
              <a:t>Pengeluaran</a:t>
            </a:r>
            <a:r>
              <a:rPr lang="en-ID" sz="1200" dirty="0">
                <a:solidFill>
                  <a:srgbClr val="000000"/>
                </a:solidFill>
                <a:latin typeface="Agency FB" panose="020B0503020202020204" pitchFamily="34" charset="0"/>
              </a:rPr>
              <a:t> </a:t>
            </a:r>
            <a:r>
              <a:rPr lang="en-ID" sz="1200" dirty="0" err="1">
                <a:solidFill>
                  <a:srgbClr val="000000"/>
                </a:solidFill>
                <a:latin typeface="Agency FB" panose="020B0503020202020204" pitchFamily="34" charset="0"/>
              </a:rPr>
              <a:t>untuk</a:t>
            </a:r>
            <a:r>
              <a:rPr lang="en-ID" sz="1200" dirty="0">
                <a:solidFill>
                  <a:srgbClr val="000000"/>
                </a:solidFill>
                <a:latin typeface="Agency FB" panose="020B0503020202020204" pitchFamily="34" charset="0"/>
              </a:rPr>
              <a:t> </a:t>
            </a:r>
            <a:r>
              <a:rPr lang="en-ID" sz="1200" dirty="0" err="1">
                <a:solidFill>
                  <a:srgbClr val="000000"/>
                </a:solidFill>
                <a:latin typeface="Agency FB" panose="020B0503020202020204" pitchFamily="34" charset="0"/>
              </a:rPr>
              <a:t>melaksanakan</a:t>
            </a:r>
            <a:r>
              <a:rPr lang="en-ID" sz="1200" dirty="0">
                <a:solidFill>
                  <a:srgbClr val="000000"/>
                </a:solidFill>
                <a:latin typeface="Agency FB" panose="020B0503020202020204" pitchFamily="34" charset="0"/>
              </a:rPr>
              <a:t> </a:t>
            </a:r>
            <a:r>
              <a:rPr lang="en-ID" sz="1200" dirty="0" err="1">
                <a:solidFill>
                  <a:srgbClr val="000000"/>
                </a:solidFill>
                <a:latin typeface="Agency FB" panose="020B0503020202020204" pitchFamily="34" charset="0"/>
              </a:rPr>
              <a:t>tugas</a:t>
            </a:r>
            <a:r>
              <a:rPr lang="en-ID" sz="1200" dirty="0">
                <a:solidFill>
                  <a:srgbClr val="000000"/>
                </a:solidFill>
                <a:latin typeface="Agency FB" panose="020B0503020202020204" pitchFamily="34" charset="0"/>
              </a:rPr>
              <a:t> </a:t>
            </a:r>
            <a:r>
              <a:rPr lang="en-ID" sz="1200" dirty="0" err="1">
                <a:solidFill>
                  <a:srgbClr val="000000"/>
                </a:solidFill>
                <a:latin typeface="Agency FB" panose="020B0503020202020204" pitchFamily="34" charset="0"/>
              </a:rPr>
              <a:t>kebendaharaan</a:t>
            </a:r>
            <a:r>
              <a:rPr lang="en-ID" sz="1200" dirty="0">
                <a:solidFill>
                  <a:srgbClr val="000000"/>
                </a:solidFill>
                <a:latin typeface="Agency FB" panose="020B0503020202020204" pitchFamily="34" charset="0"/>
              </a:rPr>
              <a:t> </a:t>
            </a:r>
            <a:r>
              <a:rPr lang="en-ID" sz="1200" dirty="0" err="1">
                <a:solidFill>
                  <a:srgbClr val="000000"/>
                </a:solidFill>
                <a:latin typeface="Agency FB" panose="020B0503020202020204" pitchFamily="34" charset="0"/>
              </a:rPr>
              <a:t>dalam</a:t>
            </a:r>
            <a:r>
              <a:rPr lang="en-ID" sz="1200" dirty="0">
                <a:solidFill>
                  <a:srgbClr val="000000"/>
                </a:solidFill>
                <a:latin typeface="Agency FB" panose="020B0503020202020204" pitchFamily="34" charset="0"/>
              </a:rPr>
              <a:t> </a:t>
            </a:r>
            <a:r>
              <a:rPr lang="en-ID" sz="1200" dirty="0" err="1">
                <a:solidFill>
                  <a:srgbClr val="000000"/>
                </a:solidFill>
                <a:latin typeface="Agency FB" panose="020B0503020202020204" pitchFamily="34" charset="0"/>
              </a:rPr>
              <a:t>rangka</a:t>
            </a:r>
            <a:r>
              <a:rPr lang="en-ID" sz="1200" dirty="0">
                <a:solidFill>
                  <a:srgbClr val="000000"/>
                </a:solidFill>
                <a:latin typeface="Agency FB" panose="020B0503020202020204" pitchFamily="34" charset="0"/>
              </a:rPr>
              <a:t> </a:t>
            </a:r>
            <a:r>
              <a:rPr lang="en-ID" sz="1200" dirty="0" err="1">
                <a:solidFill>
                  <a:srgbClr val="000000"/>
                </a:solidFill>
                <a:latin typeface="Agency FB" panose="020B0503020202020204" pitchFamily="34" charset="0"/>
              </a:rPr>
              <a:t>pelaksanaan</a:t>
            </a:r>
            <a:r>
              <a:rPr lang="en-ID" sz="1200" dirty="0">
                <a:solidFill>
                  <a:srgbClr val="000000"/>
                </a:solidFill>
                <a:latin typeface="Agency FB" panose="020B0503020202020204" pitchFamily="34" charset="0"/>
              </a:rPr>
              <a:t> </a:t>
            </a:r>
            <a:r>
              <a:rPr lang="en-ID" sz="1200" dirty="0" err="1">
                <a:solidFill>
                  <a:srgbClr val="000000"/>
                </a:solidFill>
                <a:latin typeface="Agency FB" panose="020B0503020202020204" pitchFamily="34" charset="0"/>
              </a:rPr>
              <a:t>anggaran</a:t>
            </a:r>
            <a:r>
              <a:rPr lang="en-ID" sz="1200" dirty="0">
                <a:solidFill>
                  <a:srgbClr val="000000"/>
                </a:solidFill>
                <a:latin typeface="Agency FB" panose="020B0503020202020204" pitchFamily="34" charset="0"/>
              </a:rPr>
              <a:t> </a:t>
            </a:r>
            <a:r>
              <a:rPr lang="en-ID" sz="1200" dirty="0" err="1">
                <a:solidFill>
                  <a:srgbClr val="000000"/>
                </a:solidFill>
                <a:latin typeface="Agency FB" panose="020B0503020202020204" pitchFamily="34" charset="0"/>
              </a:rPr>
              <a:t>belanja</a:t>
            </a:r>
            <a:r>
              <a:rPr lang="en-ID" sz="1200" dirty="0">
                <a:solidFill>
                  <a:srgbClr val="000000"/>
                </a:solidFill>
                <a:latin typeface="Agency FB" panose="020B0503020202020204" pitchFamily="34" charset="0"/>
              </a:rPr>
              <a:t> </a:t>
            </a:r>
            <a:r>
              <a:rPr lang="en-ID" sz="1200" dirty="0" err="1">
                <a:solidFill>
                  <a:srgbClr val="000000"/>
                </a:solidFill>
                <a:latin typeface="Agency FB" panose="020B0503020202020204" pitchFamily="34" charset="0"/>
              </a:rPr>
              <a:t>dan</a:t>
            </a:r>
            <a:r>
              <a:rPr lang="en-ID" sz="1200" dirty="0">
                <a:solidFill>
                  <a:srgbClr val="000000"/>
                </a:solidFill>
                <a:latin typeface="Agency FB" panose="020B0503020202020204" pitchFamily="34" charset="0"/>
              </a:rPr>
              <a:t>/</a:t>
            </a:r>
            <a:r>
              <a:rPr lang="en-ID" sz="1200" dirty="0" err="1">
                <a:solidFill>
                  <a:srgbClr val="000000"/>
                </a:solidFill>
                <a:latin typeface="Agency FB" panose="020B0503020202020204" pitchFamily="34" charset="0"/>
              </a:rPr>
              <a:t>atau</a:t>
            </a:r>
            <a:r>
              <a:rPr lang="en-ID" sz="1200" dirty="0">
                <a:solidFill>
                  <a:srgbClr val="000000"/>
                </a:solidFill>
                <a:latin typeface="Agency FB" panose="020B0503020202020204" pitchFamily="34" charset="0"/>
              </a:rPr>
              <a:t> </a:t>
            </a:r>
            <a:r>
              <a:rPr lang="en-ID" sz="1200" dirty="0" err="1">
                <a:solidFill>
                  <a:srgbClr val="000000"/>
                </a:solidFill>
                <a:latin typeface="Agency FB" panose="020B0503020202020204" pitchFamily="34" charset="0"/>
              </a:rPr>
              <a:t>pengeluaran</a:t>
            </a:r>
            <a:r>
              <a:rPr lang="en-ID" sz="1200" dirty="0">
                <a:solidFill>
                  <a:srgbClr val="000000"/>
                </a:solidFill>
                <a:latin typeface="Agency FB" panose="020B0503020202020204" pitchFamily="34" charset="0"/>
              </a:rPr>
              <a:t> </a:t>
            </a:r>
            <a:r>
              <a:rPr lang="en-ID" sz="1200" dirty="0" err="1">
                <a:solidFill>
                  <a:srgbClr val="000000"/>
                </a:solidFill>
                <a:latin typeface="Agency FB" panose="020B0503020202020204" pitchFamily="34" charset="0"/>
              </a:rPr>
              <a:t>pembiayaan</a:t>
            </a:r>
            <a:r>
              <a:rPr lang="en-ID" sz="1200" dirty="0">
                <a:solidFill>
                  <a:srgbClr val="000000"/>
                </a:solidFill>
                <a:latin typeface="Agency FB" panose="020B0503020202020204" pitchFamily="34" charset="0"/>
              </a:rPr>
              <a:t> </a:t>
            </a:r>
            <a:r>
              <a:rPr lang="en-ID" sz="1200" dirty="0" err="1">
                <a:solidFill>
                  <a:srgbClr val="000000"/>
                </a:solidFill>
                <a:latin typeface="Agency FB" panose="020B0503020202020204" pitchFamily="34" charset="0"/>
              </a:rPr>
              <a:t>pada</a:t>
            </a:r>
            <a:r>
              <a:rPr lang="en-ID" sz="1200" dirty="0">
                <a:solidFill>
                  <a:srgbClr val="000000"/>
                </a:solidFill>
                <a:latin typeface="Agency FB" panose="020B0503020202020204" pitchFamily="34" charset="0"/>
              </a:rPr>
              <a:t> SKPD </a:t>
            </a:r>
            <a:r>
              <a:rPr lang="en-ID" sz="1200" dirty="0" err="1">
                <a:solidFill>
                  <a:srgbClr val="000000"/>
                </a:solidFill>
                <a:latin typeface="Agency FB" panose="020B0503020202020204" pitchFamily="34" charset="0"/>
              </a:rPr>
              <a:t>dan</a:t>
            </a:r>
            <a:r>
              <a:rPr lang="en-ID" sz="1200" dirty="0">
                <a:solidFill>
                  <a:srgbClr val="000000"/>
                </a:solidFill>
                <a:latin typeface="Agency FB" panose="020B0503020202020204" pitchFamily="34" charset="0"/>
              </a:rPr>
              <a:t> SKPKD. </a:t>
            </a:r>
            <a:endParaRPr lang="en-ID" sz="1200" dirty="0">
              <a:solidFill>
                <a:srgbClr val="000000"/>
              </a:solidFill>
              <a:latin typeface="Agency FB" panose="020B0503020202020204" pitchFamily="34" charset="0"/>
            </a:endParaRPr>
          </a:p>
        </p:txBody>
      </p:sp>
      <p:pic>
        <p:nvPicPr>
          <p:cNvPr id="7" name="Picture 6"/>
          <p:cNvPicPr>
            <a:picLocks noChangeAspect="1"/>
          </p:cNvPicPr>
          <p:nvPr/>
        </p:nvPicPr>
        <p:blipFill>
          <a:blip r:embed="rId1"/>
          <a:stretch>
            <a:fillRect/>
          </a:stretch>
        </p:blipFill>
        <p:spPr>
          <a:xfrm>
            <a:off x="52181" y="3110969"/>
            <a:ext cx="9039639" cy="3054335"/>
          </a:xfrm>
          <a:prstGeom prst="rect">
            <a:avLst/>
          </a:prstGeom>
        </p:spPr>
      </p:pic>
      <p:sp>
        <p:nvSpPr>
          <p:cNvPr id="8" name="Rectangle 7"/>
          <p:cNvSpPr/>
          <p:nvPr/>
        </p:nvSpPr>
        <p:spPr>
          <a:xfrm>
            <a:off x="4717474" y="777084"/>
            <a:ext cx="4374347" cy="1260000"/>
          </a:xfrm>
          <a:prstGeom prst="rect">
            <a:avLst/>
          </a:prstGeom>
          <a:solidFill>
            <a:srgbClr val="FFFF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34620" indent="-134620" algn="just">
              <a:buFont typeface="Arial" panose="020B0604020202020204" pitchFamily="34" charset="0"/>
              <a:buChar char="•"/>
            </a:pPr>
            <a:r>
              <a:rPr lang="en-ID" sz="1125" dirty="0" err="1">
                <a:solidFill>
                  <a:srgbClr val="000000"/>
                </a:solidFill>
                <a:latin typeface="Agency FB" panose="020B0503020202020204" pitchFamily="34" charset="0"/>
              </a:rPr>
              <a:t>Dalam</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hal</a:t>
            </a:r>
            <a:r>
              <a:rPr lang="en-ID" sz="1125" dirty="0">
                <a:solidFill>
                  <a:srgbClr val="000000"/>
                </a:solidFill>
                <a:latin typeface="Agency FB" panose="020B0503020202020204" pitchFamily="34" charset="0"/>
              </a:rPr>
              <a:t> PA </a:t>
            </a:r>
            <a:r>
              <a:rPr lang="en-ID" sz="1125" dirty="0" err="1">
                <a:solidFill>
                  <a:srgbClr val="000000"/>
                </a:solidFill>
                <a:latin typeface="Agency FB" panose="020B0503020202020204" pitchFamily="34" charset="0"/>
              </a:rPr>
              <a:t>melimpahkan</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kewenangannya</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kepada</a:t>
            </a:r>
            <a:r>
              <a:rPr lang="en-ID" sz="1125" dirty="0">
                <a:solidFill>
                  <a:srgbClr val="000000"/>
                </a:solidFill>
                <a:latin typeface="Agency FB" panose="020B0503020202020204" pitchFamily="34" charset="0"/>
              </a:rPr>
              <a:t> KPA, </a:t>
            </a:r>
            <a:r>
              <a:rPr lang="en-ID" sz="1125" dirty="0" err="1">
                <a:solidFill>
                  <a:srgbClr val="000000"/>
                </a:solidFill>
                <a:latin typeface="Agency FB" panose="020B0503020202020204" pitchFamily="34" charset="0"/>
              </a:rPr>
              <a:t>kepala</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daerah</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atas</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usul</a:t>
            </a:r>
            <a:r>
              <a:rPr lang="en-ID" sz="1125" dirty="0">
                <a:solidFill>
                  <a:srgbClr val="000000"/>
                </a:solidFill>
                <a:latin typeface="Agency FB" panose="020B0503020202020204" pitchFamily="34" charset="0"/>
              </a:rPr>
              <a:t> PPKD </a:t>
            </a:r>
            <a:r>
              <a:rPr lang="en-ID" sz="1125" dirty="0" err="1">
                <a:solidFill>
                  <a:srgbClr val="000000"/>
                </a:solidFill>
                <a:latin typeface="Agency FB" panose="020B0503020202020204" pitchFamily="34" charset="0"/>
              </a:rPr>
              <a:t>menetapkan</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Bendahara</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Pengeluaran</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Pembantu</a:t>
            </a:r>
            <a:r>
              <a:rPr lang="en-ID" sz="1125" dirty="0">
                <a:solidFill>
                  <a:srgbClr val="000000"/>
                </a:solidFill>
                <a:latin typeface="Agency FB" panose="020B0503020202020204" pitchFamily="34" charset="0"/>
              </a:rPr>
              <a:t>. </a:t>
            </a:r>
            <a:endParaRPr lang="en-ID" sz="1125" dirty="0">
              <a:solidFill>
                <a:srgbClr val="000000"/>
              </a:solidFill>
              <a:latin typeface="Agency FB" panose="020B0503020202020204" pitchFamily="34" charset="0"/>
            </a:endParaRPr>
          </a:p>
          <a:p>
            <a:pPr marL="134620" indent="-134620" algn="just">
              <a:buFont typeface="Arial" panose="020B0604020202020204" pitchFamily="34" charset="0"/>
              <a:buChar char="•"/>
            </a:pPr>
            <a:r>
              <a:rPr lang="en-ID" sz="1125" dirty="0" err="1">
                <a:solidFill>
                  <a:srgbClr val="000000"/>
                </a:solidFill>
                <a:latin typeface="Agency FB" panose="020B0503020202020204" pitchFamily="34" charset="0"/>
              </a:rPr>
              <a:t>Penetapan</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Bendahara</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pengeluaran</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pembantu</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didasarkan</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atas</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pertimbangan</a:t>
            </a:r>
            <a:r>
              <a:rPr lang="en-ID" sz="1125" dirty="0">
                <a:solidFill>
                  <a:srgbClr val="000000"/>
                </a:solidFill>
                <a:latin typeface="Agency FB" panose="020B0503020202020204" pitchFamily="34" charset="0"/>
              </a:rPr>
              <a:t>: </a:t>
            </a:r>
            <a:endParaRPr lang="en-ID" sz="1125" dirty="0">
              <a:solidFill>
                <a:srgbClr val="000000"/>
              </a:solidFill>
              <a:latin typeface="Agency FB" panose="020B0503020202020204" pitchFamily="34" charset="0"/>
            </a:endParaRPr>
          </a:p>
          <a:p>
            <a:pPr marL="134620" algn="just"/>
            <a:r>
              <a:rPr lang="en-ID" sz="1125" dirty="0">
                <a:solidFill>
                  <a:srgbClr val="000000"/>
                </a:solidFill>
                <a:latin typeface="Agency FB" panose="020B0503020202020204" pitchFamily="34" charset="0"/>
              </a:rPr>
              <a:t>1) </a:t>
            </a:r>
            <a:r>
              <a:rPr lang="en-ID" sz="1125" dirty="0" err="1">
                <a:solidFill>
                  <a:srgbClr val="000000"/>
                </a:solidFill>
                <a:latin typeface="Agency FB" panose="020B0503020202020204" pitchFamily="34" charset="0"/>
              </a:rPr>
              <a:t>besaran</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anggaran</a:t>
            </a:r>
            <a:r>
              <a:rPr lang="en-ID" sz="1125" dirty="0">
                <a:solidFill>
                  <a:srgbClr val="000000"/>
                </a:solidFill>
                <a:latin typeface="Agency FB" panose="020B0503020202020204" pitchFamily="34" charset="0"/>
              </a:rPr>
              <a:t>; </a:t>
            </a:r>
            <a:endParaRPr lang="en-ID" sz="1125" dirty="0">
              <a:solidFill>
                <a:srgbClr val="000000"/>
              </a:solidFill>
              <a:latin typeface="Agency FB" panose="020B0503020202020204" pitchFamily="34" charset="0"/>
            </a:endParaRPr>
          </a:p>
          <a:p>
            <a:pPr marL="134620" algn="just"/>
            <a:r>
              <a:rPr lang="nl-NL" sz="1125" dirty="0">
                <a:solidFill>
                  <a:srgbClr val="000000"/>
                </a:solidFill>
                <a:latin typeface="Agency FB" panose="020B0503020202020204" pitchFamily="34" charset="0"/>
              </a:rPr>
              <a:t>2) </a:t>
            </a:r>
            <a:r>
              <a:rPr lang="nl-NL" sz="1125" dirty="0" err="1">
                <a:solidFill>
                  <a:srgbClr val="000000"/>
                </a:solidFill>
                <a:latin typeface="Agency FB" panose="020B0503020202020204" pitchFamily="34" charset="0"/>
              </a:rPr>
              <a:t>rentang</a:t>
            </a:r>
            <a:r>
              <a:rPr lang="nl-NL" sz="1125" dirty="0">
                <a:solidFill>
                  <a:srgbClr val="000000"/>
                </a:solidFill>
                <a:latin typeface="Agency FB" panose="020B0503020202020204" pitchFamily="34" charset="0"/>
              </a:rPr>
              <a:t> </a:t>
            </a:r>
            <a:r>
              <a:rPr lang="nl-NL" sz="1125" dirty="0" err="1">
                <a:solidFill>
                  <a:srgbClr val="000000"/>
                </a:solidFill>
                <a:latin typeface="Agency FB" panose="020B0503020202020204" pitchFamily="34" charset="0"/>
              </a:rPr>
              <a:t>kendali</a:t>
            </a:r>
            <a:r>
              <a:rPr lang="nl-NL" sz="1125" dirty="0">
                <a:solidFill>
                  <a:srgbClr val="000000"/>
                </a:solidFill>
                <a:latin typeface="Agency FB" panose="020B0503020202020204" pitchFamily="34" charset="0"/>
              </a:rPr>
              <a:t> dan/</a:t>
            </a:r>
            <a:r>
              <a:rPr lang="nl-NL" sz="1125" dirty="0" err="1">
                <a:solidFill>
                  <a:srgbClr val="000000"/>
                </a:solidFill>
                <a:latin typeface="Agency FB" panose="020B0503020202020204" pitchFamily="34" charset="0"/>
              </a:rPr>
              <a:t>atau</a:t>
            </a:r>
            <a:r>
              <a:rPr lang="nl-NL" sz="1125" dirty="0">
                <a:solidFill>
                  <a:srgbClr val="000000"/>
                </a:solidFill>
                <a:latin typeface="Agency FB" panose="020B0503020202020204" pitchFamily="34" charset="0"/>
              </a:rPr>
              <a:t> </a:t>
            </a:r>
            <a:r>
              <a:rPr lang="nl-NL" sz="1125" dirty="0" err="1">
                <a:solidFill>
                  <a:srgbClr val="000000"/>
                </a:solidFill>
                <a:latin typeface="Agency FB" panose="020B0503020202020204" pitchFamily="34" charset="0"/>
              </a:rPr>
              <a:t>lokasi</a:t>
            </a:r>
            <a:r>
              <a:rPr lang="nl-NL" sz="1125" dirty="0">
                <a:solidFill>
                  <a:srgbClr val="000000"/>
                </a:solidFill>
                <a:latin typeface="Agency FB" panose="020B0503020202020204" pitchFamily="34" charset="0"/>
              </a:rPr>
              <a:t>;</a:t>
            </a:r>
            <a:endParaRPr lang="nl-NL" sz="1125" dirty="0">
              <a:solidFill>
                <a:srgbClr val="000000"/>
              </a:solidFill>
              <a:latin typeface="Agency FB" panose="020B0503020202020204" pitchFamily="34" charset="0"/>
            </a:endParaRPr>
          </a:p>
        </p:txBody>
      </p:sp>
      <p:sp>
        <p:nvSpPr>
          <p:cNvPr id="15" name="Rectangle 14"/>
          <p:cNvSpPr/>
          <p:nvPr/>
        </p:nvSpPr>
        <p:spPr>
          <a:xfrm>
            <a:off x="4717474" y="2111005"/>
            <a:ext cx="4374347" cy="957955"/>
          </a:xfrm>
          <a:prstGeom prst="rect">
            <a:avLst/>
          </a:prstGeom>
          <a:solidFill>
            <a:srgbClr val="FFFF0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34620" indent="-134620" algn="just">
              <a:buFont typeface="Arial" panose="020B0604020202020204" pitchFamily="34" charset="0"/>
              <a:buChar char="•"/>
            </a:pPr>
            <a:r>
              <a:rPr lang="en-ID" sz="1125" dirty="0" err="1">
                <a:solidFill>
                  <a:srgbClr val="000000"/>
                </a:solidFill>
                <a:latin typeface="Agency FB" panose="020B0503020202020204" pitchFamily="34" charset="0"/>
              </a:rPr>
              <a:t>Dalam</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hal</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terdapat</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pembentukan</a:t>
            </a:r>
            <a:r>
              <a:rPr lang="en-ID" sz="1125" dirty="0">
                <a:solidFill>
                  <a:srgbClr val="000000"/>
                </a:solidFill>
                <a:latin typeface="Agency FB" panose="020B0503020202020204" pitchFamily="34" charset="0"/>
              </a:rPr>
              <a:t> unit </a:t>
            </a:r>
            <a:r>
              <a:rPr lang="en-ID" sz="1125" dirty="0" err="1">
                <a:solidFill>
                  <a:srgbClr val="000000"/>
                </a:solidFill>
                <a:latin typeface="Agency FB" panose="020B0503020202020204" pitchFamily="34" charset="0"/>
              </a:rPr>
              <a:t>organisasi</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bersifat</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khusus</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sesuai</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dengan</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ketentuan</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peraturan</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perundang-undangan</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kepala</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daerah</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menetapkan</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bendahara</a:t>
            </a:r>
            <a:r>
              <a:rPr lang="en-ID" sz="1125" dirty="0">
                <a:solidFill>
                  <a:srgbClr val="000000"/>
                </a:solidFill>
                <a:latin typeface="Agency FB" panose="020B0503020202020204" pitchFamily="34" charset="0"/>
              </a:rPr>
              <a:t> unit </a:t>
            </a:r>
            <a:r>
              <a:rPr lang="en-ID" sz="1125" dirty="0" err="1">
                <a:solidFill>
                  <a:srgbClr val="000000"/>
                </a:solidFill>
                <a:latin typeface="Agency FB" panose="020B0503020202020204" pitchFamily="34" charset="0"/>
              </a:rPr>
              <a:t>organisasi</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bersifat</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khusus</a:t>
            </a:r>
            <a:r>
              <a:rPr lang="en-ID" sz="1125" dirty="0">
                <a:solidFill>
                  <a:srgbClr val="000000"/>
                </a:solidFill>
                <a:latin typeface="Agency FB" panose="020B0503020202020204" pitchFamily="34" charset="0"/>
              </a:rPr>
              <a:t>. </a:t>
            </a:r>
            <a:endParaRPr lang="en-ID" sz="1125" dirty="0">
              <a:solidFill>
                <a:srgbClr val="000000"/>
              </a:solidFill>
              <a:latin typeface="Agency FB" panose="020B0503020202020204" pitchFamily="34" charset="0"/>
            </a:endParaRPr>
          </a:p>
          <a:p>
            <a:pPr marL="134620" indent="-134620" algn="just">
              <a:buFont typeface="Arial" panose="020B0604020202020204" pitchFamily="34" charset="0"/>
              <a:buChar char="•"/>
            </a:pPr>
            <a:r>
              <a:rPr lang="en-ID" sz="1125" dirty="0" err="1">
                <a:solidFill>
                  <a:srgbClr val="000000"/>
                </a:solidFill>
                <a:latin typeface="Agency FB" panose="020B0503020202020204" pitchFamily="34" charset="0"/>
              </a:rPr>
              <a:t>Bendahara</a:t>
            </a:r>
            <a:r>
              <a:rPr lang="en-ID" sz="1125" dirty="0">
                <a:solidFill>
                  <a:srgbClr val="000000"/>
                </a:solidFill>
                <a:latin typeface="Agency FB" panose="020B0503020202020204" pitchFamily="34" charset="0"/>
              </a:rPr>
              <a:t> unit </a:t>
            </a:r>
            <a:r>
              <a:rPr lang="en-ID" sz="1125" dirty="0" err="1">
                <a:solidFill>
                  <a:srgbClr val="000000"/>
                </a:solidFill>
                <a:latin typeface="Agency FB" panose="020B0503020202020204" pitchFamily="34" charset="0"/>
              </a:rPr>
              <a:t>organisasi</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bersifat</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khusus</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memiliki</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tugas</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dan</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wewenang</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setara</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dengan</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Bendahara</a:t>
            </a:r>
            <a:r>
              <a:rPr lang="en-ID" sz="1125" dirty="0">
                <a:solidFill>
                  <a:srgbClr val="000000"/>
                </a:solidFill>
                <a:latin typeface="Agency FB" panose="020B0503020202020204" pitchFamily="34" charset="0"/>
              </a:rPr>
              <a:t> </a:t>
            </a:r>
            <a:r>
              <a:rPr lang="en-ID" sz="1125" dirty="0" err="1">
                <a:solidFill>
                  <a:srgbClr val="000000"/>
                </a:solidFill>
                <a:latin typeface="Agency FB" panose="020B0503020202020204" pitchFamily="34" charset="0"/>
              </a:rPr>
              <a:t>Pengeluaran</a:t>
            </a:r>
            <a:r>
              <a:rPr lang="en-ID" sz="1125" dirty="0">
                <a:solidFill>
                  <a:srgbClr val="000000"/>
                </a:solidFill>
                <a:latin typeface="Agency FB" panose="020B0503020202020204" pitchFamily="34" charset="0"/>
              </a:rPr>
              <a:t>. </a:t>
            </a:r>
            <a:endParaRPr lang="en-ID" sz="1125" dirty="0">
              <a:solidFill>
                <a:srgbClr val="000000"/>
              </a:solidFill>
              <a:latin typeface="Agency FB" panose="020B0503020202020204" pitchFamily="34" charset="0"/>
            </a:endParaRPr>
          </a:p>
        </p:txBody>
      </p:sp>
      <p:cxnSp>
        <p:nvCxnSpPr>
          <p:cNvPr id="17" name="Connector: Elbow 16"/>
          <p:cNvCxnSpPr>
            <a:stCxn id="9" idx="3"/>
            <a:endCxn id="8" idx="1"/>
          </p:cNvCxnSpPr>
          <p:nvPr/>
        </p:nvCxnSpPr>
        <p:spPr>
          <a:xfrm>
            <a:off x="4110532" y="657770"/>
            <a:ext cx="606942" cy="749314"/>
          </a:xfrm>
          <a:prstGeom prst="bentConnector3">
            <a:avLst/>
          </a:prstGeom>
          <a:ln>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Connector: Elbow 22"/>
          <p:cNvCxnSpPr>
            <a:stCxn id="9" idx="3"/>
            <a:endCxn id="4" idx="3"/>
          </p:cNvCxnSpPr>
          <p:nvPr/>
        </p:nvCxnSpPr>
        <p:spPr>
          <a:xfrm>
            <a:off x="4110532" y="657770"/>
            <a:ext cx="12700" cy="1274088"/>
          </a:xfrm>
          <a:prstGeom prst="bentConnector3">
            <a:avLst>
              <a:gd name="adj1" fmla="val 1800000"/>
            </a:avLst>
          </a:prstGeom>
          <a:ln>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Connector: Elbow 28"/>
          <p:cNvCxnSpPr>
            <a:stCxn id="9" idx="3"/>
            <a:endCxn id="15" idx="1"/>
          </p:cNvCxnSpPr>
          <p:nvPr/>
        </p:nvCxnSpPr>
        <p:spPr>
          <a:xfrm>
            <a:off x="4110532" y="657770"/>
            <a:ext cx="606942" cy="1932213"/>
          </a:xfrm>
          <a:prstGeom prst="bentConnector3">
            <a:avLst/>
          </a:prstGeom>
          <a:ln>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0648"/>
            <a:ext cx="8334926" cy="540061"/>
          </a:xfrm>
          <a:solidFill>
            <a:schemeClr val="accent6">
              <a:lumMod val="20000"/>
              <a:lumOff val="80000"/>
            </a:schemeClr>
          </a:solidFill>
          <a:ln>
            <a:solidFill>
              <a:schemeClr val="tx1"/>
            </a:solidFill>
          </a:ln>
        </p:spPr>
        <p:txBody>
          <a:bodyPr>
            <a:noAutofit/>
          </a:bodyPr>
          <a:lstStyle/>
          <a:p>
            <a:pPr algn="ctr">
              <a:defRPr/>
            </a:pPr>
            <a:r>
              <a:rPr lang="en-US" sz="2100" b="1" dirty="0"/>
              <a:t>PENGUJIAN TAGIHAN ATAS BEBAN APBD</a:t>
            </a:r>
            <a:endParaRPr lang="en-US" sz="2100" b="1" dirty="0"/>
          </a:p>
        </p:txBody>
      </p:sp>
      <p:sp>
        <p:nvSpPr>
          <p:cNvPr id="5" name="Content Placeholder 2"/>
          <p:cNvSpPr>
            <a:spLocks noGrp="1"/>
          </p:cNvSpPr>
          <p:nvPr>
            <p:ph idx="1"/>
          </p:nvPr>
        </p:nvSpPr>
        <p:spPr>
          <a:xfrm>
            <a:off x="611560" y="848740"/>
            <a:ext cx="8334926" cy="5604596"/>
          </a:xfrm>
          <a:ln>
            <a:solidFill>
              <a:schemeClr val="tx1"/>
            </a:solidFill>
          </a:ln>
        </p:spPr>
        <p:txBody>
          <a:bodyPr>
            <a:noAutofit/>
          </a:bodyPr>
          <a:lstStyle/>
          <a:p>
            <a:pPr marL="62230" indent="-62230" algn="just">
              <a:spcBef>
                <a:spcPts val="0"/>
              </a:spcBef>
              <a:buFontTx/>
              <a:buChar char="•"/>
              <a:defRPr/>
            </a:pPr>
            <a:r>
              <a:rPr lang="en-US" sz="1500" b="1" dirty="0" err="1">
                <a:latin typeface="Arial" panose="020B0604020202020204" pitchFamily="34" charset="0"/>
                <a:cs typeface="Arial" panose="020B0604020202020204" pitchFamily="34" charset="0"/>
              </a:rPr>
              <a:t>Wetmatigheid</a:t>
            </a:r>
            <a:r>
              <a:rPr lang="en-US" sz="1500" b="1" dirty="0">
                <a:latin typeface="Arial" panose="020B0604020202020204" pitchFamily="34" charset="0"/>
                <a:cs typeface="Arial" panose="020B0604020202020204" pitchFamily="34" charset="0"/>
              </a:rPr>
              <a:t> (Sah </a:t>
            </a:r>
            <a:r>
              <a:rPr lang="en-US" sz="1500" b="1" dirty="0" err="1">
                <a:latin typeface="Arial" panose="020B0604020202020204" pitchFamily="34" charset="0"/>
                <a:cs typeface="Arial" panose="020B0604020202020204" pitchFamily="34" charset="0"/>
              </a:rPr>
              <a:t>Menurut</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Aturan</a:t>
            </a:r>
            <a:r>
              <a:rPr lang="en-US" sz="1500" b="1" dirty="0">
                <a:latin typeface="Arial" panose="020B0604020202020204" pitchFamily="34" charset="0"/>
                <a:cs typeface="Arial" panose="020B0604020202020204" pitchFamily="34" charset="0"/>
              </a:rPr>
              <a:t>),</a:t>
            </a:r>
            <a:r>
              <a:rPr lang="en-US" sz="1500" dirty="0">
                <a:latin typeface="Arial" panose="020B0604020202020204" pitchFamily="34" charset="0"/>
                <a:cs typeface="Arial" panose="020B0604020202020204" pitchFamily="34" charset="0"/>
              </a:rPr>
              <a:t> </a:t>
            </a:r>
            <a:r>
              <a:rPr lang="en-US" sz="1500" b="1" dirty="0">
                <a:latin typeface="Arial" panose="020B0604020202020204" pitchFamily="34" charset="0"/>
                <a:cs typeface="Arial" panose="020B0604020202020204" pitchFamily="34" charset="0"/>
              </a:rPr>
              <a:t>,</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Pengujian</a:t>
            </a:r>
            <a:r>
              <a:rPr lang="en-US" sz="1500" dirty="0">
                <a:latin typeface="Arial" panose="020B0604020202020204" pitchFamily="34" charset="0"/>
                <a:cs typeface="Arial" panose="020B0604020202020204" pitchFamily="34" charset="0"/>
              </a:rPr>
              <a:t> </a:t>
            </a:r>
            <a:r>
              <a:rPr lang="en-US" sz="1500" i="1" dirty="0" err="1">
                <a:latin typeface="Arial" panose="020B0604020202020204" pitchFamily="34" charset="0"/>
                <a:cs typeface="Arial" panose="020B0604020202020204" pitchFamily="34" charset="0"/>
              </a:rPr>
              <a:t>wetmatigheid</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dilakukan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untuk</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memastikan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apakah</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tagihan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atas</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beban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anggaran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belanja</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daerah</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itu</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sesuai</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dengan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ketentuan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perundang-undangan</a:t>
            </a:r>
            <a:r>
              <a:rPr lang="en-US" sz="1500" dirty="0">
                <a:latin typeface="Arial" panose="020B0604020202020204" pitchFamily="34" charset="0"/>
                <a:cs typeface="Arial" panose="020B0604020202020204" pitchFamily="34" charset="0"/>
              </a:rPr>
              <a:t> yang </a:t>
            </a:r>
            <a:r>
              <a:rPr lang="en-US" sz="1500" dirty="0" err="1">
                <a:latin typeface="Arial" panose="020B0604020202020204" pitchFamily="34" charset="0"/>
                <a:cs typeface="Arial" panose="020B0604020202020204" pitchFamily="34" charset="0"/>
              </a:rPr>
              <a:t>berlaku</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atau</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tidak</a:t>
            </a:r>
            <a:r>
              <a:rPr lang="en-US" sz="1500" dirty="0">
                <a:latin typeface="Arial" panose="020B0604020202020204" pitchFamily="34" charset="0"/>
                <a:cs typeface="Arial" panose="020B0604020202020204" pitchFamily="34" charset="0"/>
              </a:rPr>
              <a:t>, dan </a:t>
            </a:r>
            <a:r>
              <a:rPr lang="en-US" sz="1500" dirty="0" err="1">
                <a:latin typeface="Arial" panose="020B0604020202020204" pitchFamily="34" charset="0"/>
                <a:cs typeface="Arial" panose="020B0604020202020204" pitchFamily="34" charset="0"/>
              </a:rPr>
              <a:t>apakah</a:t>
            </a:r>
            <a:r>
              <a:rPr lang="en-US" sz="1500" dirty="0">
                <a:latin typeface="Arial" panose="020B0604020202020204" pitchFamily="34" charset="0"/>
                <a:cs typeface="Arial" panose="020B0604020202020204" pitchFamily="34" charset="0"/>
              </a:rPr>
              <a:t> dana yang </a:t>
            </a:r>
            <a:r>
              <a:rPr lang="en-US" sz="1500" dirty="0" err="1">
                <a:latin typeface="Arial" panose="020B0604020202020204" pitchFamily="34" charset="0"/>
                <a:cs typeface="Arial" panose="020B0604020202020204" pitchFamily="34" charset="0"/>
              </a:rPr>
              <a:t>digunakan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untuk</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membayar</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tagihan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atas</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beban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anggaran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belanja</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daerah</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itu</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tersedia</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dalamDPA</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atau</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tidak</a:t>
            </a:r>
            <a:r>
              <a:rPr lang="en-US" sz="1500" dirty="0">
                <a:latin typeface="Arial" panose="020B0604020202020204" pitchFamily="34" charset="0"/>
                <a:cs typeface="Arial" panose="020B0604020202020204" pitchFamily="34" charset="0"/>
              </a:rPr>
              <a:t>.</a:t>
            </a:r>
            <a:endParaRPr lang="en-US" sz="1500" dirty="0">
              <a:latin typeface="Arial" panose="020B0604020202020204" pitchFamily="34" charset="0"/>
              <a:cs typeface="Arial" panose="020B0604020202020204" pitchFamily="34" charset="0"/>
            </a:endParaRPr>
          </a:p>
          <a:p>
            <a:pPr marL="62230" indent="-62230" algn="just">
              <a:spcBef>
                <a:spcPts val="0"/>
              </a:spcBef>
              <a:buFontTx/>
              <a:buChar char="•"/>
              <a:defRPr/>
            </a:pPr>
            <a:r>
              <a:rPr lang="en-US" sz="1500" b="1" dirty="0" err="1">
                <a:latin typeface="Arial" panose="020B0604020202020204" pitchFamily="34" charset="0"/>
                <a:cs typeface="Arial" panose="020B0604020202020204" pitchFamily="34" charset="0"/>
              </a:rPr>
              <a:t>Rechtmatigheid</a:t>
            </a:r>
            <a:r>
              <a:rPr lang="en-US" sz="1500" b="1" dirty="0">
                <a:latin typeface="Arial" panose="020B0604020202020204" pitchFamily="34" charset="0"/>
                <a:cs typeface="Arial" panose="020B0604020202020204" pitchFamily="34" charset="0"/>
              </a:rPr>
              <a:t> (Sah </a:t>
            </a:r>
            <a:r>
              <a:rPr lang="en-US" sz="1500" b="1" dirty="0" err="1">
                <a:latin typeface="Arial" panose="020B0604020202020204" pitchFamily="34" charset="0"/>
                <a:cs typeface="Arial" panose="020B0604020202020204" pitchFamily="34" charset="0"/>
              </a:rPr>
              <a:t>Menurut</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Administrasi</a:t>
            </a:r>
            <a:r>
              <a:rPr lang="en-US" sz="1500" b="1" dirty="0">
                <a:latin typeface="Arial" panose="020B0604020202020204" pitchFamily="34" charset="0"/>
                <a:cs typeface="Arial" panose="020B0604020202020204" pitchFamily="34" charset="0"/>
              </a:rPr>
              <a:t>), , </a:t>
            </a:r>
            <a:r>
              <a:rPr lang="en-US" sz="1500" dirty="0" err="1">
                <a:latin typeface="Arial" panose="020B0604020202020204" pitchFamily="34" charset="0"/>
                <a:cs typeface="Arial" panose="020B0604020202020204" pitchFamily="34" charset="0"/>
              </a:rPr>
              <a:t>Pengujian</a:t>
            </a:r>
            <a:r>
              <a:rPr lang="en-US" sz="1500" dirty="0">
                <a:latin typeface="Arial" panose="020B0604020202020204" pitchFamily="34" charset="0"/>
                <a:cs typeface="Arial" panose="020B0604020202020204" pitchFamily="34" charset="0"/>
              </a:rPr>
              <a:t> </a:t>
            </a:r>
            <a:r>
              <a:rPr lang="en-US" sz="1500" i="1" dirty="0" err="1">
                <a:latin typeface="Arial" panose="020B0604020202020204" pitchFamily="34" charset="0"/>
                <a:cs typeface="Arial" panose="020B0604020202020204" pitchFamily="34" charset="0"/>
              </a:rPr>
              <a:t>rechmatigheid</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dilakukan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untuk</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memastikan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apakah</a:t>
            </a:r>
            <a:r>
              <a:rPr lang="en-US" sz="1500" dirty="0">
                <a:latin typeface="Arial" panose="020B0604020202020204" pitchFamily="34" charset="0"/>
                <a:cs typeface="Arial" panose="020B0604020202020204" pitchFamily="34" charset="0"/>
              </a:rPr>
              <a:t> para </a:t>
            </a:r>
            <a:r>
              <a:rPr lang="en-US" sz="1500" dirty="0" err="1">
                <a:latin typeface="Arial" panose="020B0604020202020204" pitchFamily="34" charset="0"/>
                <a:cs typeface="Arial" panose="020B0604020202020204" pitchFamily="34" charset="0"/>
              </a:rPr>
              <a:t>pihak</a:t>
            </a:r>
            <a:r>
              <a:rPr lang="en-US" sz="1500" dirty="0">
                <a:latin typeface="Arial" panose="020B0604020202020204" pitchFamily="34" charset="0"/>
                <a:cs typeface="Arial" panose="020B0604020202020204" pitchFamily="34" charset="0"/>
              </a:rPr>
              <a:t> yang </a:t>
            </a:r>
            <a:r>
              <a:rPr lang="en-US" sz="1500" dirty="0" err="1">
                <a:latin typeface="Arial" panose="020B0604020202020204" pitchFamily="34" charset="0"/>
                <a:cs typeface="Arial" panose="020B0604020202020204" pitchFamily="34" charset="0"/>
              </a:rPr>
              <a:t>mengajukan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tagihan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atas</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beban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anggaran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belanja</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daerah</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itu</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secara</a:t>
            </a:r>
            <a:r>
              <a:rPr lang="en-US" sz="1500" dirty="0">
                <a:latin typeface="Arial" panose="020B0604020202020204" pitchFamily="34" charset="0"/>
                <a:cs typeface="Arial" panose="020B0604020202020204" pitchFamily="34" charset="0"/>
              </a:rPr>
              <a:t> formal </a:t>
            </a:r>
            <a:r>
              <a:rPr lang="en-US" sz="1500" dirty="0" err="1">
                <a:latin typeface="Arial" panose="020B0604020202020204" pitchFamily="34" charset="0"/>
                <a:cs typeface="Arial" panose="020B0604020202020204" pitchFamily="34" charset="0"/>
              </a:rPr>
              <a:t>adalah</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sah</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Untuk</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keperluan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pengujian</a:t>
            </a:r>
            <a:r>
              <a:rPr lang="en-US" sz="1500" dirty="0">
                <a:latin typeface="Arial" panose="020B0604020202020204" pitchFamily="34" charset="0"/>
                <a:cs typeface="Arial" panose="020B0604020202020204" pitchFamily="34" charset="0"/>
              </a:rPr>
              <a:t> </a:t>
            </a:r>
            <a:r>
              <a:rPr lang="en-US" sz="1500" i="1" dirty="0" err="1">
                <a:latin typeface="Arial" panose="020B0604020202020204" pitchFamily="34" charset="0"/>
                <a:cs typeface="Arial" panose="020B0604020202020204" pitchFamily="34" charset="0"/>
              </a:rPr>
              <a:t>rechmatigheid</a:t>
            </a:r>
            <a:r>
              <a:rPr lang="en-US" sz="1500" i="1" dirty="0">
                <a:latin typeface="Arial" panose="020B0604020202020204" pitchFamily="34" charset="0"/>
                <a:cs typeface="Arial" panose="020B0604020202020204" pitchFamily="34" charset="0"/>
              </a:rPr>
              <a:t> </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ini</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maka</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kepada</a:t>
            </a:r>
            <a:r>
              <a:rPr lang="en-US" sz="1500" dirty="0">
                <a:latin typeface="Arial" panose="020B0604020202020204" pitchFamily="34" charset="0"/>
                <a:cs typeface="Arial" panose="020B0604020202020204" pitchFamily="34" charset="0"/>
              </a:rPr>
              <a:t> para </a:t>
            </a:r>
            <a:r>
              <a:rPr lang="en-US" sz="1500" dirty="0" err="1">
                <a:latin typeface="Arial" panose="020B0604020202020204" pitchFamily="34" charset="0"/>
                <a:cs typeface="Arial" panose="020B0604020202020204" pitchFamily="34" charset="0"/>
              </a:rPr>
              <a:t>pihak</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penagih</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diminta</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untuk</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menunjukkan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adanya</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surat-surat</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bukti</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sehingga</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tagihan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dapat</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dipertanggungjawabkan</a:t>
            </a:r>
            <a:r>
              <a:rPr lang="en-US" sz="1500" dirty="0">
                <a:latin typeface="Arial" panose="020B0604020202020204" pitchFamily="34" charset="0"/>
                <a:cs typeface="Arial" panose="020B0604020202020204" pitchFamily="34" charset="0"/>
              </a:rPr>
              <a:t>. Surat-</a:t>
            </a:r>
            <a:r>
              <a:rPr lang="en-US" sz="1500" dirty="0" err="1">
                <a:latin typeface="Arial" panose="020B0604020202020204" pitchFamily="34" charset="0"/>
                <a:cs typeface="Arial" panose="020B0604020202020204" pitchFamily="34" charset="0"/>
              </a:rPr>
              <a:t>surat</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bukti</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ini</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antara</a:t>
            </a:r>
            <a:r>
              <a:rPr lang="en-US" sz="1500" dirty="0">
                <a:latin typeface="Arial" panose="020B0604020202020204" pitchFamily="34" charset="0"/>
                <a:cs typeface="Arial" panose="020B0604020202020204" pitchFamily="34" charset="0"/>
              </a:rPr>
              <a:t> lain </a:t>
            </a:r>
            <a:r>
              <a:rPr lang="en-US" sz="1500" dirty="0" err="1">
                <a:latin typeface="Arial" panose="020B0604020202020204" pitchFamily="34" charset="0"/>
                <a:cs typeface="Arial" panose="020B0604020202020204" pitchFamily="34" charset="0"/>
              </a:rPr>
              <a:t>meliputi</a:t>
            </a:r>
            <a:r>
              <a:rPr lang="en-US" sz="1500" dirty="0">
                <a:latin typeface="Arial" panose="020B0604020202020204" pitchFamily="34" charset="0"/>
                <a:cs typeface="Arial" panose="020B0604020202020204" pitchFamily="34" charset="0"/>
              </a:rPr>
              <a:t> Surat </a:t>
            </a:r>
            <a:r>
              <a:rPr lang="en-US" sz="1500" dirty="0" err="1">
                <a:latin typeface="Arial" panose="020B0604020202020204" pitchFamily="34" charset="0"/>
                <a:cs typeface="Arial" panose="020B0604020202020204" pitchFamily="34" charset="0"/>
              </a:rPr>
              <a:t>Perintah</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Kerja</a:t>
            </a:r>
            <a:r>
              <a:rPr lang="en-US" sz="1500" dirty="0">
                <a:latin typeface="Arial" panose="020B0604020202020204" pitchFamily="34" charset="0"/>
                <a:cs typeface="Arial" panose="020B0604020202020204" pitchFamily="34" charset="0"/>
              </a:rPr>
              <a:t>, Surat </a:t>
            </a:r>
            <a:r>
              <a:rPr lang="en-US" sz="1500" dirty="0" err="1">
                <a:latin typeface="Arial" panose="020B0604020202020204" pitchFamily="34" charset="0"/>
                <a:cs typeface="Arial" panose="020B0604020202020204" pitchFamily="34" charset="0"/>
              </a:rPr>
              <a:t>Perjanjian</a:t>
            </a:r>
            <a:r>
              <a:rPr lang="en-US" sz="1500" dirty="0">
                <a:latin typeface="Arial" panose="020B0604020202020204" pitchFamily="34" charset="0"/>
                <a:cs typeface="Arial" panose="020B0604020202020204" pitchFamily="34" charset="0"/>
              </a:rPr>
              <a:t>/</a:t>
            </a:r>
            <a:r>
              <a:rPr lang="en-US" sz="1500" dirty="0" err="1">
                <a:latin typeface="Arial" panose="020B0604020202020204" pitchFamily="34" charset="0"/>
                <a:cs typeface="Arial" panose="020B0604020202020204" pitchFamily="34" charset="0"/>
              </a:rPr>
              <a:t>Kontrak</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Kuitansi</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Berita</a:t>
            </a:r>
            <a:r>
              <a:rPr lang="en-US" sz="1500" dirty="0">
                <a:latin typeface="Arial" panose="020B0604020202020204" pitchFamily="34" charset="0"/>
                <a:cs typeface="Arial" panose="020B0604020202020204" pitchFamily="34" charset="0"/>
              </a:rPr>
              <a:t> Acara </a:t>
            </a:r>
            <a:r>
              <a:rPr lang="en-US" sz="1500" dirty="0" err="1">
                <a:latin typeface="Arial" panose="020B0604020202020204" pitchFamily="34" charset="0"/>
                <a:cs typeface="Arial" panose="020B0604020202020204" pitchFamily="34" charset="0"/>
              </a:rPr>
              <a:t>Penyelesaian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Pekerjaan</a:t>
            </a:r>
            <a:r>
              <a:rPr lang="en-US" sz="1500" dirty="0">
                <a:latin typeface="Arial" panose="020B0604020202020204" pitchFamily="34" charset="0"/>
                <a:cs typeface="Arial" panose="020B0604020202020204" pitchFamily="34" charset="0"/>
              </a:rPr>
              <a:t> , Surat </a:t>
            </a:r>
            <a:r>
              <a:rPr lang="en-US" sz="1500" dirty="0" err="1">
                <a:latin typeface="Arial" panose="020B0604020202020204" pitchFamily="34" charset="0"/>
                <a:cs typeface="Arial" panose="020B0604020202020204" pitchFamily="34" charset="0"/>
              </a:rPr>
              <a:t>Keputusandan</a:t>
            </a:r>
            <a:r>
              <a:rPr lang="en-US" sz="1500" dirty="0">
                <a:latin typeface="Arial" panose="020B0604020202020204" pitchFamily="34" charset="0"/>
                <a:cs typeface="Arial" panose="020B0604020202020204" pitchFamily="34" charset="0"/>
              </a:rPr>
              <a:t> lain </a:t>
            </a:r>
            <a:r>
              <a:rPr lang="en-US" sz="1500" dirty="0" err="1">
                <a:latin typeface="Arial" panose="020B0604020202020204" pitchFamily="34" charset="0"/>
                <a:cs typeface="Arial" panose="020B0604020202020204" pitchFamily="34" charset="0"/>
              </a:rPr>
              <a:t>sebagainya</a:t>
            </a:r>
            <a:endParaRPr lang="en-US" sz="1500" dirty="0">
              <a:latin typeface="Arial" panose="020B0604020202020204" pitchFamily="34" charset="0"/>
              <a:cs typeface="Arial" panose="020B0604020202020204" pitchFamily="34" charset="0"/>
            </a:endParaRPr>
          </a:p>
          <a:p>
            <a:pPr marL="62230" indent="-62230" algn="just">
              <a:spcBef>
                <a:spcPts val="0"/>
              </a:spcBef>
              <a:buFontTx/>
              <a:buChar char="•"/>
              <a:defRPr/>
            </a:pPr>
            <a:r>
              <a:rPr lang="en-US" sz="1500" b="1" dirty="0" err="1">
                <a:latin typeface="Arial" panose="020B0604020202020204" pitchFamily="34" charset="0"/>
                <a:cs typeface="Arial" panose="020B0604020202020204" pitchFamily="34" charset="0"/>
              </a:rPr>
              <a:t>Doelmatigheid</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Sah</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Menurut</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Fisik</a:t>
            </a:r>
            <a:r>
              <a:rPr lang="en-US" sz="1500" b="1" dirty="0">
                <a:latin typeface="Arial" panose="020B0604020202020204" pitchFamily="34" charset="0"/>
                <a:cs typeface="Arial" panose="020B0604020202020204" pitchFamily="34" charset="0"/>
              </a:rPr>
              <a:t>/Material) , </a:t>
            </a:r>
            <a:r>
              <a:rPr lang="en-US" sz="1500" dirty="0" err="1">
                <a:latin typeface="Arial" panose="020B0604020202020204" pitchFamily="34" charset="0"/>
                <a:cs typeface="Arial" panose="020B0604020202020204" pitchFamily="34" charset="0"/>
              </a:rPr>
              <a:t>Pengujian</a:t>
            </a:r>
            <a:r>
              <a:rPr lang="en-US" sz="1500" dirty="0">
                <a:latin typeface="Arial" panose="020B0604020202020204" pitchFamily="34" charset="0"/>
                <a:cs typeface="Arial" panose="020B0604020202020204" pitchFamily="34" charset="0"/>
              </a:rPr>
              <a:t> </a:t>
            </a:r>
            <a:r>
              <a:rPr lang="en-US" sz="1500" i="1" dirty="0" err="1">
                <a:latin typeface="Arial" panose="020B0604020202020204" pitchFamily="34" charset="0"/>
                <a:cs typeface="Arial" panose="020B0604020202020204" pitchFamily="34" charset="0"/>
              </a:rPr>
              <a:t>Doelmatigheid</a:t>
            </a:r>
            <a:r>
              <a:rPr lang="en-US" sz="1500" i="1"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dilakukan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untuk</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memastikan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apakah</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maksud</a:t>
            </a:r>
            <a:r>
              <a:rPr lang="en-US" sz="1500" dirty="0">
                <a:latin typeface="Arial" panose="020B0604020202020204" pitchFamily="34" charset="0"/>
                <a:cs typeface="Arial" panose="020B0604020202020204" pitchFamily="34" charset="0"/>
              </a:rPr>
              <a:t>/</a:t>
            </a:r>
            <a:r>
              <a:rPr lang="en-US" sz="1500" dirty="0" err="1">
                <a:latin typeface="Arial" panose="020B0604020202020204" pitchFamily="34" charset="0"/>
                <a:cs typeface="Arial" panose="020B0604020202020204" pitchFamily="34" charset="0"/>
              </a:rPr>
              <a:t>tujuan</a:t>
            </a:r>
            <a:r>
              <a:rPr lang="en-US" sz="1500" dirty="0">
                <a:latin typeface="Arial" panose="020B0604020202020204" pitchFamily="34" charset="0"/>
                <a:cs typeface="Arial" panose="020B0604020202020204" pitchFamily="34" charset="0"/>
              </a:rPr>
              <a:t> (output) </a:t>
            </a:r>
            <a:r>
              <a:rPr lang="en-US" sz="1500" dirty="0" err="1">
                <a:latin typeface="Arial" panose="020B0604020202020204" pitchFamily="34" charset="0"/>
                <a:cs typeface="Arial" panose="020B0604020202020204" pitchFamily="34" charset="0"/>
              </a:rPr>
              <a:t>dari</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suatu</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pekerjaan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sebagai</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pelaksanaan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kegiatan</a:t>
            </a:r>
            <a:r>
              <a:rPr lang="en-US" sz="1500" dirty="0">
                <a:latin typeface="Arial" panose="020B0604020202020204" pitchFamily="34" charset="0"/>
                <a:cs typeface="Arial" panose="020B0604020202020204" pitchFamily="34" charset="0"/>
              </a:rPr>
              <a:t>/sub </a:t>
            </a:r>
            <a:r>
              <a:rPr lang="en-US" sz="1500" dirty="0" err="1">
                <a:latin typeface="Arial" panose="020B0604020202020204" pitchFamily="34" charset="0"/>
                <a:cs typeface="Arial" panose="020B0604020202020204" pitchFamily="34" charset="0"/>
              </a:rPr>
              <a:t>kegiatan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itu</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sesuai</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dengan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sasaran</a:t>
            </a:r>
            <a:r>
              <a:rPr lang="en-US" sz="1500" dirty="0">
                <a:latin typeface="Arial" panose="020B0604020202020204" pitchFamily="34" charset="0"/>
                <a:cs typeface="Arial" panose="020B0604020202020204" pitchFamily="34" charset="0"/>
              </a:rPr>
              <a:t>/</a:t>
            </a:r>
            <a:r>
              <a:rPr lang="en-US" sz="1500" dirty="0" err="1">
                <a:latin typeface="Arial" panose="020B0604020202020204" pitchFamily="34" charset="0"/>
                <a:cs typeface="Arial" panose="020B0604020202020204" pitchFamily="34" charset="0"/>
              </a:rPr>
              <a:t>keluaran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kegiatan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dan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indikator</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keluaran</a:t>
            </a:r>
            <a:r>
              <a:rPr lang="en-US" sz="1500" dirty="0">
                <a:latin typeface="Arial" panose="020B0604020202020204" pitchFamily="34" charset="0"/>
                <a:cs typeface="Arial" panose="020B0604020202020204" pitchFamily="34" charset="0"/>
              </a:rPr>
              <a:t> Sub </a:t>
            </a:r>
            <a:r>
              <a:rPr lang="en-US" sz="1500" dirty="0" err="1">
                <a:latin typeface="Arial" panose="020B0604020202020204" pitchFamily="34" charset="0"/>
                <a:cs typeface="Arial" panose="020B0604020202020204" pitchFamily="34" charset="0"/>
              </a:rPr>
              <a:t>Kegiatan</a:t>
            </a:r>
            <a:r>
              <a:rPr lang="en-US" sz="1500" dirty="0">
                <a:latin typeface="Arial" panose="020B0604020202020204" pitchFamily="34" charset="0"/>
                <a:cs typeface="Arial" panose="020B0604020202020204" pitchFamily="34" charset="0"/>
              </a:rPr>
              <a:t> yang </a:t>
            </a:r>
            <a:r>
              <a:rPr lang="en-US" sz="1500" dirty="0" err="1">
                <a:latin typeface="Arial" panose="020B0604020202020204" pitchFamily="34" charset="0"/>
                <a:cs typeface="Arial" panose="020B0604020202020204" pitchFamily="34" charset="0"/>
              </a:rPr>
              <a:t>tertuang</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dalam</a:t>
            </a:r>
            <a:r>
              <a:rPr lang="en-US" sz="1500" dirty="0">
                <a:latin typeface="Arial" panose="020B0604020202020204" pitchFamily="34" charset="0"/>
                <a:cs typeface="Arial" panose="020B0604020202020204" pitchFamily="34" charset="0"/>
              </a:rPr>
              <a:t> DPA </a:t>
            </a:r>
            <a:r>
              <a:rPr lang="en-US" sz="1500" dirty="0" err="1">
                <a:latin typeface="Arial" panose="020B0604020202020204" pitchFamily="34" charset="0"/>
                <a:cs typeface="Arial" panose="020B0604020202020204" pitchFamily="34" charset="0"/>
              </a:rPr>
              <a:t>atau</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tidak</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Sebagai</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contoh</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apabila</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ada</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pekerjaan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pengadaan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barang</a:t>
            </a:r>
            <a:r>
              <a:rPr lang="en-US" sz="1500" dirty="0">
                <a:latin typeface="Arial" panose="020B0604020202020204" pitchFamily="34" charset="0"/>
                <a:cs typeface="Arial" panose="020B0604020202020204" pitchFamily="34" charset="0"/>
              </a:rPr>
              <a:t>/</a:t>
            </a:r>
            <a:r>
              <a:rPr lang="en-US" sz="1500" dirty="0" err="1">
                <a:latin typeface="Arial" panose="020B0604020202020204" pitchFamily="34" charset="0"/>
                <a:cs typeface="Arial" panose="020B0604020202020204" pitchFamily="34" charset="0"/>
              </a:rPr>
              <a:t>jasa</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maka</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hasil</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pengadaan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berupa</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sejumlah</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satuan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barang</a:t>
            </a:r>
            <a:r>
              <a:rPr lang="en-US" sz="1500" dirty="0">
                <a:latin typeface="Arial" panose="020B0604020202020204" pitchFamily="34" charset="0"/>
                <a:cs typeface="Arial" panose="020B0604020202020204" pitchFamily="34" charset="0"/>
              </a:rPr>
              <a:t>/</a:t>
            </a:r>
            <a:r>
              <a:rPr lang="en-US" sz="1500" dirty="0" err="1">
                <a:latin typeface="Arial" panose="020B0604020202020204" pitchFamily="34" charset="0"/>
                <a:cs typeface="Arial" panose="020B0604020202020204" pitchFamily="34" charset="0"/>
              </a:rPr>
              <a:t>jasa</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memang</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nyata-nyata</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ada</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sesuai</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dengan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spesifikasi</a:t>
            </a:r>
            <a:r>
              <a:rPr lang="en-US" sz="1500" dirty="0">
                <a:latin typeface="Arial" panose="020B0604020202020204" pitchFamily="34" charset="0"/>
                <a:cs typeface="Arial" panose="020B0604020202020204" pitchFamily="34" charset="0"/>
              </a:rPr>
              <a:t> yang </a:t>
            </a:r>
            <a:r>
              <a:rPr lang="en-US" sz="1500" dirty="0" err="1">
                <a:latin typeface="Arial" panose="020B0604020202020204" pitchFamily="34" charset="0"/>
                <a:cs typeface="Arial" panose="020B0604020202020204" pitchFamily="34" charset="0"/>
              </a:rPr>
              <a:t>diminta</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dalam</a:t>
            </a:r>
            <a:r>
              <a:rPr lang="en-US" sz="1500" dirty="0">
                <a:latin typeface="Arial" panose="020B0604020202020204" pitchFamily="34" charset="0"/>
                <a:cs typeface="Arial" panose="020B0604020202020204" pitchFamily="34" charset="0"/>
              </a:rPr>
              <a:t> SPK/</a:t>
            </a:r>
            <a:r>
              <a:rPr lang="en-US" sz="1500" dirty="0" err="1">
                <a:latin typeface="Arial" panose="020B0604020202020204" pitchFamily="34" charset="0"/>
                <a:cs typeface="Arial" panose="020B0604020202020204" pitchFamily="34" charset="0"/>
              </a:rPr>
              <a:t>Kontrak</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Termasuk</a:t>
            </a:r>
            <a:r>
              <a:rPr lang="en-US" sz="1500" dirty="0">
                <a:latin typeface="Arial" panose="020B0604020202020204" pitchFamily="34" charset="0"/>
                <a:cs typeface="Arial" panose="020B0604020202020204" pitchFamily="34" charset="0"/>
              </a:rPr>
              <a:t> juga </a:t>
            </a:r>
            <a:r>
              <a:rPr lang="en-US" sz="1500" dirty="0" err="1">
                <a:latin typeface="Arial" panose="020B0604020202020204" pitchFamily="34" charset="0"/>
                <a:cs typeface="Arial" panose="020B0604020202020204" pitchFamily="34" charset="0"/>
              </a:rPr>
              <a:t>pengujian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adanya</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pemborosan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atau</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tidak</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sebagai</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contoh</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untuk</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perjalanan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dinas</a:t>
            </a:r>
            <a:r>
              <a:rPr lang="en-US" sz="1500" dirty="0">
                <a:latin typeface="Arial" panose="020B0604020202020204" pitchFamily="34" charset="0"/>
                <a:cs typeface="Arial" panose="020B0604020202020204" pitchFamily="34" charset="0"/>
              </a:rPr>
              <a:t> yang </a:t>
            </a:r>
            <a:r>
              <a:rPr lang="en-US" sz="1500" dirty="0" err="1">
                <a:latin typeface="Arial" panose="020B0604020202020204" pitchFamily="34" charset="0"/>
                <a:cs typeface="Arial" panose="020B0604020202020204" pitchFamily="34" charset="0"/>
              </a:rPr>
              <a:t>tidak</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terlalu</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prioritas</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dan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atau</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pembelian</a:t>
            </a:r>
            <a:r>
              <a:rPr lang="en-US" sz="1500" dirty="0">
                <a:latin typeface="Arial" panose="020B0604020202020204" pitchFamily="34" charset="0"/>
                <a:cs typeface="Arial" panose="020B0604020202020204" pitchFamily="34" charset="0"/>
              </a:rPr>
              <a:t>/</a:t>
            </a:r>
            <a:r>
              <a:rPr lang="en-US" sz="1500" dirty="0" err="1">
                <a:latin typeface="Arial" panose="020B0604020202020204" pitchFamily="34" charset="0"/>
                <a:cs typeface="Arial" panose="020B0604020202020204" pitchFamily="34" charset="0"/>
              </a:rPr>
              <a:t>penggantian</a:t>
            </a:r>
            <a:r>
              <a:rPr lang="en-US" sz="1500" dirty="0">
                <a:latin typeface="Arial" panose="020B0604020202020204" pitchFamily="34" charset="0"/>
                <a:cs typeface="Arial" panose="020B0604020202020204" pitchFamily="34" charset="0"/>
              </a:rPr>
              <a:t> ban </a:t>
            </a:r>
            <a:r>
              <a:rPr lang="en-US" sz="1500" dirty="0" err="1">
                <a:latin typeface="Arial" panose="020B0604020202020204" pitchFamily="34" charset="0"/>
                <a:cs typeface="Arial" panose="020B0604020202020204" pitchFamily="34" charset="0"/>
              </a:rPr>
              <a:t>kendaraan</a:t>
            </a:r>
            <a:r>
              <a:rPr lang="en-US" sz="1500" dirty="0">
                <a:latin typeface="Arial" panose="020B0604020202020204" pitchFamily="34" charset="0"/>
                <a:cs typeface="Arial" panose="020B0604020202020204" pitchFamily="34" charset="0"/>
              </a:rPr>
              <a:t> yang </a:t>
            </a:r>
            <a:r>
              <a:rPr lang="en-US" sz="1500" dirty="0" err="1">
                <a:latin typeface="Arial" panose="020B0604020202020204" pitchFamily="34" charset="0"/>
                <a:cs typeface="Arial" panose="020B0604020202020204" pitchFamily="34" charset="0"/>
              </a:rPr>
              <a:t>masih</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baru</a:t>
            </a:r>
            <a:r>
              <a:rPr lang="en-US" sz="1500" dirty="0">
                <a:latin typeface="Arial" panose="020B0604020202020204" pitchFamily="34" charset="0"/>
                <a:cs typeface="Arial" panose="020B0604020202020204" pitchFamily="34" charset="0"/>
              </a:rPr>
              <a:t>/</a:t>
            </a:r>
            <a:r>
              <a:rPr lang="en-US" sz="1500" dirty="0" err="1">
                <a:latin typeface="Arial" panose="020B0604020202020204" pitchFamily="34" charset="0"/>
                <a:cs typeface="Arial" panose="020B0604020202020204" pitchFamily="34" charset="0"/>
              </a:rPr>
              <a:t>layak</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digunakan</a:t>
            </a:r>
            <a:r>
              <a:rPr lang="en-US" sz="1500" dirty="0">
                <a:latin typeface="Arial" panose="020B0604020202020204" pitchFamily="34" charset="0"/>
                <a:cs typeface="Arial" panose="020B0604020202020204" pitchFamily="34" charset="0"/>
              </a:rPr>
              <a:t>.</a:t>
            </a:r>
            <a:endParaRPr lang="en-US" sz="1500" dirty="0">
              <a:latin typeface="Arial" panose="020B0604020202020204" pitchFamily="34" charset="0"/>
              <a:cs typeface="Arial" panose="020B0604020202020204" pitchFamily="34" charset="0"/>
            </a:endParaRPr>
          </a:p>
          <a:p>
            <a:pPr marL="62230" indent="-62230" algn="just">
              <a:spcBef>
                <a:spcPts val="0"/>
              </a:spcBef>
              <a:buFontTx/>
              <a:buChar char="•"/>
              <a:defRPr/>
            </a:pPr>
            <a:r>
              <a:rPr lang="en-US" sz="1500" dirty="0" err="1">
                <a:latin typeface="Arial" panose="020B0604020202020204" pitchFamily="34" charset="0"/>
                <a:cs typeface="Arial" panose="020B0604020202020204" pitchFamily="34" charset="0"/>
              </a:rPr>
              <a:t>Pengujian</a:t>
            </a:r>
            <a:r>
              <a:rPr lang="en-US" sz="1500"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Rechmatigheid</a:t>
            </a:r>
            <a:r>
              <a:rPr lang="en-US" sz="1500" b="1" dirty="0">
                <a:latin typeface="Arial" panose="020B0604020202020204" pitchFamily="34" charset="0"/>
                <a:cs typeface="Arial" panose="020B0604020202020204" pitchFamily="34" charset="0"/>
              </a:rPr>
              <a:t> dan </a:t>
            </a:r>
            <a:r>
              <a:rPr lang="en-US" sz="1500" b="1" dirty="0" err="1">
                <a:latin typeface="Arial" panose="020B0604020202020204" pitchFamily="34" charset="0"/>
                <a:cs typeface="Arial" panose="020B0604020202020204" pitchFamily="34" charset="0"/>
              </a:rPr>
              <a:t>Wetmatigheid</a:t>
            </a:r>
            <a:r>
              <a:rPr lang="en-US" sz="1500" b="1" dirty="0">
                <a:latin typeface="Arial" panose="020B0604020202020204" pitchFamily="34" charset="0"/>
                <a:cs typeface="Arial" panose="020B0604020202020204" pitchFamily="34" charset="0"/>
              </a:rPr>
              <a:t>  </a:t>
            </a:r>
            <a:r>
              <a:rPr lang="en-US" sz="1500" b="1" dirty="0">
                <a:latin typeface="Arial" panose="020B0604020202020204" pitchFamily="34" charset="0"/>
                <a:cs typeface="Arial" panose="020B0604020202020204" pitchFamily="34" charset="0"/>
                <a:sym typeface="Wingdings" panose="05000000000000000000" pitchFamily="2" charset="2"/>
              </a:rPr>
              <a:t> PPKSKPD dan </a:t>
            </a:r>
            <a:r>
              <a:rPr lang="en-US" sz="1500" b="1" dirty="0" err="1">
                <a:latin typeface="Arial" panose="020B0604020202020204" pitchFamily="34" charset="0"/>
                <a:cs typeface="Arial" panose="020B0604020202020204" pitchFamily="34" charset="0"/>
                <a:sym typeface="Wingdings" panose="05000000000000000000" pitchFamily="2" charset="2"/>
              </a:rPr>
              <a:t>Bendahara</a:t>
            </a:r>
            <a:r>
              <a:rPr lang="en-US" sz="1500" b="1" dirty="0">
                <a:latin typeface="Arial" panose="020B0604020202020204" pitchFamily="34" charset="0"/>
                <a:cs typeface="Arial" panose="020B0604020202020204" pitchFamily="34" charset="0"/>
                <a:sym typeface="Wingdings" panose="05000000000000000000" pitchFamily="2" charset="2"/>
              </a:rPr>
              <a:t>  </a:t>
            </a:r>
            <a:r>
              <a:rPr lang="en-US" sz="1500" dirty="0" err="1">
                <a:latin typeface="Arial" panose="020B0604020202020204" pitchFamily="34" charset="0"/>
                <a:cs typeface="Arial" panose="020B0604020202020204" pitchFamily="34" charset="0"/>
              </a:rPr>
              <a:t>kebenaran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formil</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atau</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secara</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administrasi</a:t>
            </a:r>
            <a:r>
              <a:rPr lang="en-US" sz="1500" dirty="0">
                <a:latin typeface="Arial" panose="020B0604020202020204" pitchFamily="34" charset="0"/>
                <a:cs typeface="Arial" panose="020B0604020202020204" pitchFamily="34" charset="0"/>
              </a:rPr>
              <a:t> </a:t>
            </a:r>
            <a:r>
              <a:rPr lang="en-US" sz="1500" b="1" dirty="0">
                <a:latin typeface="Arial" panose="020B0604020202020204" pitchFamily="34" charset="0"/>
                <a:cs typeface="Arial" panose="020B0604020202020204" pitchFamily="34" charset="0"/>
              </a:rPr>
              <a:t>. </a:t>
            </a:r>
            <a:endParaRPr lang="en-US" sz="1500" b="1" dirty="0">
              <a:latin typeface="Arial" panose="020B0604020202020204" pitchFamily="34" charset="0"/>
              <a:cs typeface="Arial" panose="020B0604020202020204" pitchFamily="34" charset="0"/>
            </a:endParaRPr>
          </a:p>
          <a:p>
            <a:pPr marL="62230" indent="-62230" algn="just">
              <a:spcBef>
                <a:spcPts val="0"/>
              </a:spcBef>
              <a:buFontTx/>
              <a:buChar char="•"/>
              <a:defRPr/>
            </a:pPr>
            <a:r>
              <a:rPr lang="en-US" sz="1500" dirty="0" err="1">
                <a:latin typeface="Arial" panose="020B0604020202020204" pitchFamily="34" charset="0"/>
                <a:cs typeface="Arial" panose="020B0604020202020204" pitchFamily="34" charset="0"/>
              </a:rPr>
              <a:t>Pengujian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secara</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doelmatigheid</a:t>
            </a:r>
            <a:r>
              <a:rPr lang="en-US" sz="1500" b="1" dirty="0">
                <a:latin typeface="Arial" panose="020B0604020202020204" pitchFamily="34" charset="0"/>
                <a:cs typeface="Arial" panose="020B0604020202020204" pitchFamily="34" charset="0"/>
              </a:rPr>
              <a:t>  </a:t>
            </a:r>
            <a:r>
              <a:rPr lang="en-US" sz="1500" b="1" dirty="0">
                <a:latin typeface="Arial" panose="020B0604020202020204" pitchFamily="34" charset="0"/>
                <a:cs typeface="Arial" panose="020B0604020202020204" pitchFamily="34" charset="0"/>
                <a:sym typeface="Wingdings" panose="05000000000000000000" pitchFamily="2" charset="2"/>
              </a:rPr>
              <a:t> </a:t>
            </a:r>
            <a:r>
              <a:rPr lang="en-US" sz="1500" dirty="0" err="1">
                <a:latin typeface="Arial" panose="020B0604020202020204" pitchFamily="34" charset="0"/>
                <a:cs typeface="Arial" panose="020B0604020202020204" pitchFamily="34" charset="0"/>
              </a:rPr>
              <a:t>Pengguna</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Anggaran</a:t>
            </a:r>
            <a:r>
              <a:rPr lang="en-US" sz="1500" dirty="0">
                <a:latin typeface="Arial" panose="020B0604020202020204" pitchFamily="34" charset="0"/>
                <a:cs typeface="Arial" panose="020B0604020202020204" pitchFamily="34" charset="0"/>
              </a:rPr>
              <a:t> /Kuasa </a:t>
            </a:r>
            <a:r>
              <a:rPr lang="en-US" sz="1500" dirty="0" err="1">
                <a:latin typeface="Arial" panose="020B0604020202020204" pitchFamily="34" charset="0"/>
                <a:cs typeface="Arial" panose="020B0604020202020204" pitchFamily="34" charset="0"/>
              </a:rPr>
              <a:t>Pengguna</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Anggaran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selaku</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Pejabat</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Pembuatan</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Komitmen</a:t>
            </a:r>
            <a:r>
              <a:rPr lang="en-US" sz="1500" dirty="0">
                <a:latin typeface="Arial" panose="020B0604020202020204" pitchFamily="34" charset="0"/>
                <a:cs typeface="Arial" panose="020B0604020202020204" pitchFamily="34" charset="0"/>
              </a:rPr>
              <a:t> (PPK) </a:t>
            </a:r>
            <a:r>
              <a:rPr lang="en-US" sz="1500" dirty="0">
                <a:latin typeface="Arial" panose="020B0604020202020204" pitchFamily="34" charset="0"/>
                <a:cs typeface="Arial" panose="020B0604020202020204" pitchFamily="34" charset="0"/>
                <a:sym typeface="Wingdings" panose="05000000000000000000" pitchFamily="2" charset="2"/>
              </a:rPr>
              <a:t></a:t>
            </a:r>
            <a:r>
              <a:rPr lang="en-US" sz="1500" dirty="0" err="1">
                <a:latin typeface="Arial" panose="020B0604020202020204" pitchFamily="34" charset="0"/>
                <a:cs typeface="Arial" panose="020B0604020202020204" pitchFamily="34" charset="0"/>
                <a:sym typeface="Wingdings" panose="05000000000000000000" pitchFamily="2" charset="2"/>
              </a:rPr>
              <a:t>kebenaran</a:t>
            </a:r>
            <a:r>
              <a:rPr lang="en-US" sz="1500" dirty="0">
                <a:latin typeface="Arial" panose="020B0604020202020204" pitchFamily="34" charset="0"/>
                <a:cs typeface="Arial" panose="020B0604020202020204" pitchFamily="34" charset="0"/>
                <a:sym typeface="Wingdings" panose="05000000000000000000" pitchFamily="2" charset="2"/>
              </a:rPr>
              <a:t> material</a:t>
            </a:r>
            <a:endParaRPr lang="en-US" sz="1500" dirty="0">
              <a:latin typeface="Arial" panose="020B0604020202020204" pitchFamily="34" charset="0"/>
              <a:cs typeface="Arial" panose="020B0604020202020204" pitchFamily="34" charset="0"/>
              <a:sym typeface="Wingdings" panose="05000000000000000000" pitchFamily="2" charset="2"/>
            </a:endParaRPr>
          </a:p>
          <a:p>
            <a:pPr marL="62230" indent="-62230" algn="just">
              <a:spcBef>
                <a:spcPts val="0"/>
              </a:spcBef>
              <a:buFontTx/>
              <a:buChar char="•"/>
              <a:defRPr/>
            </a:pPr>
            <a:r>
              <a:rPr lang="en-GB" sz="1500" dirty="0" err="1">
                <a:latin typeface="Arial" panose="020B0604020202020204" pitchFamily="34" charset="0"/>
                <a:cs typeface="Arial" panose="020B0604020202020204" pitchFamily="34" charset="0"/>
              </a:rPr>
              <a:t>Pasal</a:t>
            </a:r>
            <a:r>
              <a:rPr lang="en-GB" sz="1500" dirty="0">
                <a:latin typeface="Arial" panose="020B0604020202020204" pitchFamily="34" charset="0"/>
                <a:cs typeface="Arial" panose="020B0604020202020204" pitchFamily="34" charset="0"/>
              </a:rPr>
              <a:t> 18 (3) UU </a:t>
            </a:r>
            <a:r>
              <a:rPr lang="en-GB" sz="1500" dirty="0" err="1">
                <a:latin typeface="Arial" panose="020B0604020202020204" pitchFamily="34" charset="0"/>
                <a:cs typeface="Arial" panose="020B0604020202020204" pitchFamily="34" charset="0"/>
              </a:rPr>
              <a:t>Nomor</a:t>
            </a:r>
            <a:r>
              <a:rPr lang="en-GB" sz="1500" dirty="0">
                <a:latin typeface="Arial" panose="020B0604020202020204" pitchFamily="34" charset="0"/>
                <a:cs typeface="Arial" panose="020B0604020202020204" pitchFamily="34" charset="0"/>
              </a:rPr>
              <a:t> 1 </a:t>
            </a:r>
            <a:r>
              <a:rPr lang="en-GB" sz="1500" dirty="0" err="1">
                <a:latin typeface="Arial" panose="020B0604020202020204" pitchFamily="34" charset="0"/>
                <a:cs typeface="Arial" panose="020B0604020202020204" pitchFamily="34" charset="0"/>
              </a:rPr>
              <a:t>Tahun</a:t>
            </a:r>
            <a:r>
              <a:rPr lang="en-GB" sz="1500" dirty="0">
                <a:latin typeface="Arial" panose="020B0604020202020204" pitchFamily="34" charset="0"/>
                <a:cs typeface="Arial" panose="020B0604020202020204" pitchFamily="34" charset="0"/>
              </a:rPr>
              <a:t> 2004, </a:t>
            </a:r>
            <a:r>
              <a:rPr lang="en-GB" sz="1500" dirty="0" err="1">
                <a:latin typeface="Arial" panose="020B0604020202020204" pitchFamily="34" charset="0"/>
                <a:cs typeface="Arial" panose="020B0604020202020204" pitchFamily="34" charset="0"/>
              </a:rPr>
              <a:t>Pejabat</a:t>
            </a:r>
            <a:r>
              <a:rPr lang="en-GB" sz="1500" dirty="0">
                <a:latin typeface="Arial" panose="020B0604020202020204" pitchFamily="34" charset="0"/>
                <a:cs typeface="Arial" panose="020B0604020202020204" pitchFamily="34" charset="0"/>
              </a:rPr>
              <a:t> yang </a:t>
            </a:r>
            <a:r>
              <a:rPr lang="en-GB" sz="1500" dirty="0" err="1">
                <a:latin typeface="Arial" panose="020B0604020202020204" pitchFamily="34" charset="0"/>
                <a:cs typeface="Arial" panose="020B0604020202020204" pitchFamily="34" charset="0"/>
              </a:rPr>
              <a:t>menandatangani</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dan</a:t>
            </a:r>
            <a:r>
              <a:rPr lang="en-GB" sz="1500" dirty="0">
                <a:latin typeface="Arial" panose="020B0604020202020204" pitchFamily="34" charset="0"/>
                <a:cs typeface="Arial" panose="020B0604020202020204" pitchFamily="34" charset="0"/>
              </a:rPr>
              <a:t>/</a:t>
            </a:r>
            <a:r>
              <a:rPr lang="en-GB" sz="1500" dirty="0" err="1">
                <a:latin typeface="Arial" panose="020B0604020202020204" pitchFamily="34" charset="0"/>
                <a:cs typeface="Arial" panose="020B0604020202020204" pitchFamily="34" charset="0"/>
              </a:rPr>
              <a:t>atau</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mengesahkan</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dokumen</a:t>
            </a:r>
            <a:r>
              <a:rPr lang="en-GB" sz="1500" dirty="0">
                <a:latin typeface="Arial" panose="020B0604020202020204" pitchFamily="34" charset="0"/>
                <a:cs typeface="Arial" panose="020B0604020202020204" pitchFamily="34" charset="0"/>
              </a:rPr>
              <a:t> yang </a:t>
            </a:r>
            <a:r>
              <a:rPr lang="en-GB" sz="1500" dirty="0" err="1">
                <a:latin typeface="Arial" panose="020B0604020202020204" pitchFamily="34" charset="0"/>
                <a:cs typeface="Arial" panose="020B0604020202020204" pitchFamily="34" charset="0"/>
              </a:rPr>
              <a:t>berkaitan</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dengan</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surat</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bukti</a:t>
            </a:r>
            <a:r>
              <a:rPr lang="en-GB" sz="1500" dirty="0">
                <a:latin typeface="Arial" panose="020B0604020202020204" pitchFamily="34" charset="0"/>
                <a:cs typeface="Arial" panose="020B0604020202020204" pitchFamily="34" charset="0"/>
              </a:rPr>
              <a:t> yang </a:t>
            </a:r>
            <a:r>
              <a:rPr lang="en-GB" sz="1500" dirty="0" err="1">
                <a:latin typeface="Arial" panose="020B0604020202020204" pitchFamily="34" charset="0"/>
                <a:cs typeface="Arial" panose="020B0604020202020204" pitchFamily="34" charset="0"/>
              </a:rPr>
              <a:t>menjadi</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dasar</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pengeluaran</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atas</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beban</a:t>
            </a:r>
            <a:r>
              <a:rPr lang="en-GB" sz="1500" dirty="0">
                <a:latin typeface="Arial" panose="020B0604020202020204" pitchFamily="34" charset="0"/>
                <a:cs typeface="Arial" panose="020B0604020202020204" pitchFamily="34" charset="0"/>
              </a:rPr>
              <a:t> APBN/APBD </a:t>
            </a:r>
            <a:r>
              <a:rPr lang="en-GB" sz="1500" dirty="0" err="1">
                <a:latin typeface="Arial" panose="020B0604020202020204" pitchFamily="34" charset="0"/>
                <a:cs typeface="Arial" panose="020B0604020202020204" pitchFamily="34" charset="0"/>
              </a:rPr>
              <a:t>bertanggung</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jawab</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atas</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kebenaran</a:t>
            </a:r>
            <a:r>
              <a:rPr lang="en-GB" sz="1500" dirty="0">
                <a:latin typeface="Arial" panose="020B0604020202020204" pitchFamily="34" charset="0"/>
                <a:cs typeface="Arial" panose="020B0604020202020204" pitchFamily="34" charset="0"/>
              </a:rPr>
              <a:t> material </a:t>
            </a:r>
            <a:r>
              <a:rPr lang="en-GB" sz="1500" dirty="0" err="1">
                <a:latin typeface="Arial" panose="020B0604020202020204" pitchFamily="34" charset="0"/>
                <a:cs typeface="Arial" panose="020B0604020202020204" pitchFamily="34" charset="0"/>
              </a:rPr>
              <a:t>dan</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akibat</a:t>
            </a:r>
            <a:r>
              <a:rPr lang="en-GB" sz="1500" dirty="0">
                <a:latin typeface="Arial" panose="020B0604020202020204" pitchFamily="34" charset="0"/>
                <a:cs typeface="Arial" panose="020B0604020202020204" pitchFamily="34" charset="0"/>
              </a:rPr>
              <a:t> yang </a:t>
            </a:r>
            <a:r>
              <a:rPr lang="en-GB" sz="1500" dirty="0" err="1">
                <a:latin typeface="Arial" panose="020B0604020202020204" pitchFamily="34" charset="0"/>
                <a:cs typeface="Arial" panose="020B0604020202020204" pitchFamily="34" charset="0"/>
              </a:rPr>
              <a:t>timbul</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dari</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penggunaan</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surat</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bukti</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dimaksud</a:t>
            </a:r>
            <a:r>
              <a:rPr lang="en-US" sz="1500" b="1" dirty="0">
                <a:latin typeface="Arial" panose="020B0604020202020204" pitchFamily="34" charset="0"/>
                <a:cs typeface="Arial" panose="020B0604020202020204" pitchFamily="34" charset="0"/>
              </a:rPr>
              <a:t>.</a:t>
            </a:r>
            <a:endParaRPr lang="en-US" sz="1500" dirty="0">
              <a:latin typeface="Arial" panose="020B0604020202020204" pitchFamily="34" charset="0"/>
              <a:cs typeface="Arial" panose="020B0604020202020204" pitchFamily="34" charset="0"/>
              <a:sym typeface="Wingdings" panose="05000000000000000000" pitchFamily="2" charset="2"/>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16633"/>
            <a:ext cx="7704856" cy="576064"/>
          </a:xfrm>
        </p:spPr>
        <p:txBody>
          <a:bodyPr/>
          <a:lstStyle/>
          <a:p>
            <a:pPr algn="ctr"/>
            <a:r>
              <a:rPr lang="en-US" b="1" dirty="0"/>
              <a:t>BENDAHARA PENGELUARAN (1)</a:t>
            </a:r>
            <a:endParaRPr lang="id-ID" b="1" dirty="0"/>
          </a:p>
        </p:txBody>
      </p:sp>
      <p:sp>
        <p:nvSpPr>
          <p:cNvPr id="3" name="Content Placeholder 2"/>
          <p:cNvSpPr>
            <a:spLocks noGrp="1"/>
          </p:cNvSpPr>
          <p:nvPr>
            <p:ph idx="1"/>
          </p:nvPr>
        </p:nvSpPr>
        <p:spPr>
          <a:xfrm>
            <a:off x="944154" y="692696"/>
            <a:ext cx="7660294" cy="5616624"/>
          </a:xfrm>
        </p:spPr>
        <p:txBody>
          <a:bodyPr>
            <a:noAutofit/>
          </a:bodyPr>
          <a:lstStyle/>
          <a:p>
            <a:pPr marL="316865" indent="-316865">
              <a:lnSpc>
                <a:spcPct val="100000"/>
              </a:lnSpc>
              <a:spcBef>
                <a:spcPts val="450"/>
              </a:spcBef>
              <a:buFont typeface="+mj-lt"/>
              <a:buAutoNum type="alphaLcPeriod"/>
            </a:pPr>
            <a:r>
              <a:rPr lang="en-US" sz="1300" dirty="0">
                <a:latin typeface="Arial" panose="020B0604020202020204" pitchFamily="34" charset="0"/>
                <a:cs typeface="Arial" panose="020B0604020202020204" pitchFamily="34" charset="0"/>
              </a:rPr>
              <a:t>PPKD </a:t>
            </a:r>
            <a:r>
              <a:rPr lang="en-US" sz="1300" dirty="0" err="1">
                <a:latin typeface="Arial" panose="020B0604020202020204" pitchFamily="34" charset="0"/>
                <a:cs typeface="Arial" panose="020B0604020202020204" pitchFamily="34" charset="0"/>
              </a:rPr>
              <a:t>selaku</a:t>
            </a:r>
            <a:r>
              <a:rPr lang="en-US" sz="1300" dirty="0">
                <a:latin typeface="Arial" panose="020B0604020202020204" pitchFamily="34" charset="0"/>
                <a:cs typeface="Arial" panose="020B0604020202020204" pitchFamily="34" charset="0"/>
              </a:rPr>
              <a:t> BUD </a:t>
            </a:r>
            <a:r>
              <a:rPr lang="en-US" sz="1300" dirty="0" err="1">
                <a:latin typeface="Arial" panose="020B0604020202020204" pitchFamily="34" charset="0"/>
                <a:cs typeface="Arial" panose="020B0604020202020204" pitchFamily="34" charset="0"/>
              </a:rPr>
              <a:t>mengusulkan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bendahara</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pengeluaran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kepada</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kepala</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daerah</a:t>
            </a:r>
            <a:r>
              <a:rPr lang="en-US" sz="1300" dirty="0">
                <a:latin typeface="Arial" panose="020B0604020202020204" pitchFamily="34" charset="0"/>
                <a:cs typeface="Arial" panose="020B0604020202020204" pitchFamily="34" charset="0"/>
              </a:rPr>
              <a:t>.</a:t>
            </a:r>
            <a:endParaRPr lang="id-ID" sz="1300" dirty="0">
              <a:latin typeface="Arial" panose="020B0604020202020204" pitchFamily="34" charset="0"/>
              <a:cs typeface="Arial" panose="020B0604020202020204" pitchFamily="34" charset="0"/>
            </a:endParaRPr>
          </a:p>
          <a:p>
            <a:pPr marL="316865" indent="-316865">
              <a:lnSpc>
                <a:spcPct val="100000"/>
              </a:lnSpc>
              <a:spcBef>
                <a:spcPts val="450"/>
              </a:spcBef>
              <a:buFont typeface="+mj-lt"/>
              <a:buAutoNum type="alphaLcPeriod"/>
            </a:pPr>
            <a:r>
              <a:rPr lang="en-US" sz="1300" dirty="0" err="1">
                <a:latin typeface="Arial" panose="020B0604020202020204" pitchFamily="34" charset="0"/>
                <a:cs typeface="Arial" panose="020B0604020202020204" pitchFamily="34" charset="0"/>
              </a:rPr>
              <a:t>Kepala</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daerah</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menetapkan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Bendahara</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Pengeluaran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untuk</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melaksanakan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tugas</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kebendaharaan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dalam</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rangka</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pelaksanaan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anggaran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belanja</a:t>
            </a:r>
            <a:r>
              <a:rPr lang="en-US" sz="1300" dirty="0">
                <a:latin typeface="Arial" panose="020B0604020202020204" pitchFamily="34" charset="0"/>
                <a:cs typeface="Arial" panose="020B0604020202020204" pitchFamily="34" charset="0"/>
              </a:rPr>
              <a:t> dan/</a:t>
            </a:r>
            <a:r>
              <a:rPr lang="en-US" sz="1300" dirty="0" err="1">
                <a:latin typeface="Arial" panose="020B0604020202020204" pitchFamily="34" charset="0"/>
                <a:cs typeface="Arial" panose="020B0604020202020204" pitchFamily="34" charset="0"/>
              </a:rPr>
              <a:t>atau</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pengeluaran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pembiayaan</a:t>
            </a:r>
            <a:r>
              <a:rPr lang="en-US" sz="1300" dirty="0">
                <a:latin typeface="Arial" panose="020B0604020202020204" pitchFamily="34" charset="0"/>
                <a:cs typeface="Arial" panose="020B0604020202020204" pitchFamily="34" charset="0"/>
              </a:rPr>
              <a:t> pada SKPD dan SKPKD.</a:t>
            </a:r>
            <a:endParaRPr lang="en-US" sz="1300" dirty="0">
              <a:latin typeface="Arial" panose="020B0604020202020204" pitchFamily="34" charset="0"/>
              <a:cs typeface="Arial" panose="020B0604020202020204" pitchFamily="34" charset="0"/>
            </a:endParaRPr>
          </a:p>
          <a:p>
            <a:pPr marL="247015" indent="-247015" algn="just">
              <a:buFont typeface="+mj-lt"/>
              <a:buAutoNum type="alphaLcPeriod" startAt="3"/>
            </a:pPr>
            <a:r>
              <a:rPr lang="en-US" sz="1300" dirty="0" err="1">
                <a:latin typeface="Arial" panose="020B0604020202020204" pitchFamily="34" charset="0"/>
                <a:cs typeface="Arial" panose="020B0604020202020204" pitchFamily="34" charset="0"/>
              </a:rPr>
              <a:t>Bendahara</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Pengeluaran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memiliki</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tugas</a:t>
            </a:r>
            <a:r>
              <a:rPr lang="en-US" sz="1300" dirty="0">
                <a:latin typeface="Arial" panose="020B0604020202020204" pitchFamily="34" charset="0"/>
                <a:cs typeface="Arial" panose="020B0604020202020204" pitchFamily="34" charset="0"/>
              </a:rPr>
              <a:t> dan </a:t>
            </a:r>
            <a:r>
              <a:rPr lang="en-US" sz="1300" dirty="0" err="1">
                <a:latin typeface="Arial" panose="020B0604020202020204" pitchFamily="34" charset="0"/>
                <a:cs typeface="Arial" panose="020B0604020202020204" pitchFamily="34" charset="0"/>
              </a:rPr>
              <a:t>wewenang</a:t>
            </a:r>
            <a:r>
              <a:rPr lang="en-US" sz="1300" dirty="0">
                <a:latin typeface="Arial" panose="020B0604020202020204" pitchFamily="34" charset="0"/>
                <a:cs typeface="Arial" panose="020B0604020202020204" pitchFamily="34" charset="0"/>
              </a:rPr>
              <a:t>:</a:t>
            </a:r>
            <a:endParaRPr lang="id-ID" sz="1300" dirty="0">
              <a:latin typeface="Arial" panose="020B0604020202020204" pitchFamily="34" charset="0"/>
              <a:cs typeface="Arial" panose="020B0604020202020204" pitchFamily="34" charset="0"/>
            </a:endParaRPr>
          </a:p>
          <a:p>
            <a:pPr marL="494665" lvl="1" indent="-237490" algn="just">
              <a:buFont typeface="+mj-lt"/>
              <a:buAutoNum type="arabicParenR"/>
            </a:pPr>
            <a:r>
              <a:rPr lang="en-US" sz="1300" dirty="0" err="1">
                <a:latin typeface="Arial" panose="020B0604020202020204" pitchFamily="34" charset="0"/>
                <a:cs typeface="Arial" panose="020B0604020202020204" pitchFamily="34" charset="0"/>
              </a:rPr>
              <a:t>mengajukan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permintaan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pembayaran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menggunakan</a:t>
            </a:r>
            <a:r>
              <a:rPr lang="en-US" sz="1300" dirty="0">
                <a:latin typeface="Arial" panose="020B0604020202020204" pitchFamily="34" charset="0"/>
                <a:cs typeface="Arial" panose="020B0604020202020204" pitchFamily="34" charset="0"/>
              </a:rPr>
              <a:t> SPP UP, SPP GU, SPP TU, dan SPP LS;</a:t>
            </a:r>
            <a:endParaRPr lang="id-ID" sz="1300" dirty="0">
              <a:latin typeface="Arial" panose="020B0604020202020204" pitchFamily="34" charset="0"/>
              <a:cs typeface="Arial" panose="020B0604020202020204" pitchFamily="34" charset="0"/>
            </a:endParaRPr>
          </a:p>
          <a:p>
            <a:pPr marL="494665" lvl="1" indent="-237490" algn="just">
              <a:buFont typeface="+mj-lt"/>
              <a:buAutoNum type="arabicParenR"/>
            </a:pP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menerima</a:t>
            </a:r>
            <a:r>
              <a:rPr lang="en-US" sz="1300" dirty="0">
                <a:latin typeface="Arial" panose="020B0604020202020204" pitchFamily="34" charset="0"/>
                <a:cs typeface="Arial" panose="020B0604020202020204" pitchFamily="34" charset="0"/>
              </a:rPr>
              <a:t> dan </a:t>
            </a:r>
            <a:r>
              <a:rPr lang="en-US" sz="1300" dirty="0" err="1">
                <a:latin typeface="Arial" panose="020B0604020202020204" pitchFamily="34" charset="0"/>
                <a:cs typeface="Arial" panose="020B0604020202020204" pitchFamily="34" charset="0"/>
              </a:rPr>
              <a:t>menyimpan</a:t>
            </a:r>
            <a:r>
              <a:rPr lang="en-US" sz="1300" dirty="0">
                <a:latin typeface="Arial" panose="020B0604020202020204" pitchFamily="34" charset="0"/>
                <a:cs typeface="Arial" panose="020B0604020202020204" pitchFamily="34" charset="0"/>
              </a:rPr>
              <a:t> UP, GU, dan TU;</a:t>
            </a:r>
            <a:endParaRPr lang="id-ID" sz="1300" dirty="0">
              <a:latin typeface="Arial" panose="020B0604020202020204" pitchFamily="34" charset="0"/>
              <a:cs typeface="Arial" panose="020B0604020202020204" pitchFamily="34" charset="0"/>
            </a:endParaRPr>
          </a:p>
          <a:p>
            <a:pPr marL="494665" lvl="1" indent="-237490" algn="just">
              <a:buFont typeface="+mj-lt"/>
              <a:buAutoNum type="arabicParenR"/>
            </a:pP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melaksanakan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pembayaran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dari</a:t>
            </a:r>
            <a:r>
              <a:rPr lang="en-US" sz="1300" dirty="0">
                <a:latin typeface="Arial" panose="020B0604020202020204" pitchFamily="34" charset="0"/>
                <a:cs typeface="Arial" panose="020B0604020202020204" pitchFamily="34" charset="0"/>
              </a:rPr>
              <a:t>	UP,	GU,	dan	TU	yang </a:t>
            </a:r>
            <a:r>
              <a:rPr lang="en-US" sz="1300" dirty="0" err="1">
                <a:latin typeface="Arial" panose="020B0604020202020204" pitchFamily="34" charset="0"/>
                <a:cs typeface="Arial" panose="020B0604020202020204" pitchFamily="34" charset="0"/>
              </a:rPr>
              <a:t>dikelolanya</a:t>
            </a:r>
            <a:r>
              <a:rPr lang="en-US" sz="1300" dirty="0">
                <a:latin typeface="Arial" panose="020B0604020202020204" pitchFamily="34" charset="0"/>
                <a:cs typeface="Arial" panose="020B0604020202020204" pitchFamily="34" charset="0"/>
              </a:rPr>
              <a:t>;</a:t>
            </a:r>
            <a:endParaRPr lang="id-ID" sz="1300" dirty="0">
              <a:latin typeface="Arial" panose="020B0604020202020204" pitchFamily="34" charset="0"/>
              <a:cs typeface="Arial" panose="020B0604020202020204" pitchFamily="34" charset="0"/>
            </a:endParaRPr>
          </a:p>
          <a:p>
            <a:pPr marL="494665" lvl="1" indent="-237490" algn="just">
              <a:buFont typeface="+mj-lt"/>
              <a:buAutoNum type="arabicParenR"/>
            </a:pPr>
            <a:r>
              <a:rPr lang="en-US" sz="1300" dirty="0" err="1">
                <a:latin typeface="Arial" panose="020B0604020202020204" pitchFamily="34" charset="0"/>
                <a:cs typeface="Arial" panose="020B0604020202020204" pitchFamily="34" charset="0"/>
              </a:rPr>
              <a:t>menolak</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perintah</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bayar</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dari</a:t>
            </a:r>
            <a:r>
              <a:rPr lang="en-US" sz="1300" dirty="0">
                <a:latin typeface="Arial" panose="020B0604020202020204" pitchFamily="34" charset="0"/>
                <a:cs typeface="Arial" panose="020B0604020202020204" pitchFamily="34" charset="0"/>
              </a:rPr>
              <a:t> PA yang </a:t>
            </a:r>
            <a:r>
              <a:rPr lang="en-US" sz="1300" dirty="0" err="1">
                <a:latin typeface="Arial" panose="020B0604020202020204" pitchFamily="34" charset="0"/>
                <a:cs typeface="Arial" panose="020B0604020202020204" pitchFamily="34" charset="0"/>
              </a:rPr>
              <a:t>tidak</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sesuai</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dengan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ketentuan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peraturan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perundang-undangan</a:t>
            </a:r>
            <a:r>
              <a:rPr lang="en-US" sz="1300" dirty="0">
                <a:latin typeface="Arial" panose="020B0604020202020204" pitchFamily="34" charset="0"/>
                <a:cs typeface="Arial" panose="020B0604020202020204" pitchFamily="34" charset="0"/>
              </a:rPr>
              <a:t>;</a:t>
            </a:r>
            <a:endParaRPr lang="id-ID" sz="1300" dirty="0">
              <a:latin typeface="Arial" panose="020B0604020202020204" pitchFamily="34" charset="0"/>
              <a:cs typeface="Arial" panose="020B0604020202020204" pitchFamily="34" charset="0"/>
            </a:endParaRPr>
          </a:p>
          <a:p>
            <a:pPr marL="494665" lvl="1" indent="-237490" algn="just">
              <a:buFont typeface="+mj-lt"/>
              <a:buAutoNum type="arabicParenR"/>
            </a:pPr>
            <a:r>
              <a:rPr lang="en-US" sz="1300" dirty="0" err="1">
                <a:latin typeface="Arial" panose="020B0604020202020204" pitchFamily="34" charset="0"/>
                <a:cs typeface="Arial" panose="020B0604020202020204" pitchFamily="34" charset="0"/>
              </a:rPr>
              <a:t>meneliti</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kelengkapan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dokumen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pembayaran</a:t>
            </a:r>
            <a:r>
              <a:rPr lang="en-US" sz="1300" dirty="0">
                <a:latin typeface="Arial" panose="020B0604020202020204" pitchFamily="34" charset="0"/>
                <a:cs typeface="Arial" panose="020B0604020202020204" pitchFamily="34" charset="0"/>
              </a:rPr>
              <a:t>;</a:t>
            </a:r>
            <a:endParaRPr lang="id-ID" sz="1300" dirty="0">
              <a:latin typeface="Arial" panose="020B0604020202020204" pitchFamily="34" charset="0"/>
              <a:cs typeface="Arial" panose="020B0604020202020204" pitchFamily="34" charset="0"/>
            </a:endParaRPr>
          </a:p>
          <a:p>
            <a:pPr marL="494665" lvl="1" indent="-237490" algn="just">
              <a:buFont typeface="+mj-lt"/>
              <a:buAutoNum type="arabicParenR"/>
            </a:pPr>
            <a:r>
              <a:rPr lang="en-US" sz="1300" dirty="0" err="1">
                <a:latin typeface="Arial" panose="020B0604020202020204" pitchFamily="34" charset="0"/>
                <a:cs typeface="Arial" panose="020B0604020202020204" pitchFamily="34" charset="0"/>
              </a:rPr>
              <a:t>membuat</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laporan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pertanggungjawaban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secara</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administratif</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kepada</a:t>
            </a:r>
            <a:r>
              <a:rPr lang="en-US" sz="1300" dirty="0">
                <a:latin typeface="Arial" panose="020B0604020202020204" pitchFamily="34" charset="0"/>
                <a:cs typeface="Arial" panose="020B0604020202020204" pitchFamily="34" charset="0"/>
              </a:rPr>
              <a:t>	PA    dan    </a:t>
            </a:r>
            <a:r>
              <a:rPr lang="en-US" sz="1300" dirty="0" err="1">
                <a:latin typeface="Arial" panose="020B0604020202020204" pitchFamily="34" charset="0"/>
                <a:cs typeface="Arial" panose="020B0604020202020204" pitchFamily="34" charset="0"/>
              </a:rPr>
              <a:t>laporan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pertanggungjawaban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secara</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fungsional</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kepada</a:t>
            </a:r>
            <a:r>
              <a:rPr lang="en-US" sz="1300" dirty="0">
                <a:latin typeface="Arial" panose="020B0604020202020204" pitchFamily="34" charset="0"/>
                <a:cs typeface="Arial" panose="020B0604020202020204" pitchFamily="34" charset="0"/>
              </a:rPr>
              <a:t> BUD </a:t>
            </a:r>
            <a:r>
              <a:rPr lang="en-US" sz="1300" dirty="0" err="1">
                <a:latin typeface="Arial" panose="020B0604020202020204" pitchFamily="34" charset="0"/>
                <a:cs typeface="Arial" panose="020B0604020202020204" pitchFamily="34" charset="0"/>
              </a:rPr>
              <a:t>secara</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periodik</a:t>
            </a:r>
            <a:r>
              <a:rPr lang="en-US" sz="1300" dirty="0">
                <a:latin typeface="Arial" panose="020B0604020202020204" pitchFamily="34" charset="0"/>
                <a:cs typeface="Arial" panose="020B0604020202020204" pitchFamily="34" charset="0"/>
              </a:rPr>
              <a:t>; dan</a:t>
            </a:r>
            <a:endParaRPr lang="id-ID" sz="1300" dirty="0">
              <a:latin typeface="Arial" panose="020B0604020202020204" pitchFamily="34" charset="0"/>
              <a:cs typeface="Arial" panose="020B0604020202020204" pitchFamily="34" charset="0"/>
            </a:endParaRPr>
          </a:p>
          <a:p>
            <a:pPr marL="494665" lvl="1" indent="-237490" algn="just">
              <a:buFont typeface="+mj-lt"/>
              <a:buAutoNum type="arabicParenR"/>
            </a:pPr>
            <a:r>
              <a:rPr lang="en-US" sz="1300" dirty="0" err="1">
                <a:latin typeface="Arial" panose="020B0604020202020204" pitchFamily="34" charset="0"/>
                <a:cs typeface="Arial" panose="020B0604020202020204" pitchFamily="34" charset="0"/>
              </a:rPr>
              <a:t>memungut</a:t>
            </a:r>
            <a:r>
              <a:rPr lang="en-US" sz="1300" dirty="0">
                <a:latin typeface="Arial" panose="020B0604020202020204" pitchFamily="34" charset="0"/>
                <a:cs typeface="Arial" panose="020B0604020202020204" pitchFamily="34" charset="0"/>
              </a:rPr>
              <a:t> dan </a:t>
            </a:r>
            <a:r>
              <a:rPr lang="en-US" sz="1300" dirty="0" err="1">
                <a:latin typeface="Arial" panose="020B0604020202020204" pitchFamily="34" charset="0"/>
                <a:cs typeface="Arial" panose="020B0604020202020204" pitchFamily="34" charset="0"/>
              </a:rPr>
              <a:t>menyetorkan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pajak</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sesuai</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dengan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ketentuan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peraturan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perundang-undangan</a:t>
            </a:r>
            <a:r>
              <a:rPr lang="en-US" sz="1300" dirty="0">
                <a:latin typeface="Arial" panose="020B0604020202020204" pitchFamily="34" charset="0"/>
                <a:cs typeface="Arial" panose="020B0604020202020204" pitchFamily="34" charset="0"/>
              </a:rPr>
              <a:t>.</a:t>
            </a:r>
            <a:endParaRPr lang="en-US" sz="1300" dirty="0">
              <a:latin typeface="Arial" panose="020B0604020202020204" pitchFamily="34" charset="0"/>
              <a:cs typeface="Arial" panose="020B0604020202020204" pitchFamily="34" charset="0"/>
            </a:endParaRPr>
          </a:p>
          <a:p>
            <a:pPr marL="316865" indent="-316865" algn="just">
              <a:buFont typeface="+mj-lt"/>
              <a:buAutoNum type="alphaLcPeriod" startAt="4"/>
            </a:pPr>
            <a:r>
              <a:rPr lang="en-US" sz="1300" dirty="0" err="1">
                <a:latin typeface="Arial" panose="020B0604020202020204" pitchFamily="34" charset="0"/>
                <a:cs typeface="Arial" panose="020B0604020202020204" pitchFamily="34" charset="0"/>
              </a:rPr>
              <a:t>Selain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tugas</a:t>
            </a:r>
            <a:r>
              <a:rPr lang="en-US" sz="1300" dirty="0">
                <a:latin typeface="Arial" panose="020B0604020202020204" pitchFamily="34" charset="0"/>
                <a:cs typeface="Arial" panose="020B0604020202020204" pitchFamily="34" charset="0"/>
              </a:rPr>
              <a:t>     dan     </a:t>
            </a:r>
            <a:r>
              <a:rPr lang="en-US" sz="1300" dirty="0" err="1">
                <a:latin typeface="Arial" panose="020B0604020202020204" pitchFamily="34" charset="0"/>
                <a:cs typeface="Arial" panose="020B0604020202020204" pitchFamily="34" charset="0"/>
              </a:rPr>
              <a:t>wewenang</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Bendahara</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Pengeluaran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melaksanakan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tugas</a:t>
            </a:r>
            <a:r>
              <a:rPr lang="en-US" sz="1300" dirty="0">
                <a:latin typeface="Arial" panose="020B0604020202020204" pitchFamily="34" charset="0"/>
                <a:cs typeface="Arial" panose="020B0604020202020204" pitchFamily="34" charset="0"/>
              </a:rPr>
              <a:t> dan </a:t>
            </a:r>
            <a:r>
              <a:rPr lang="en-US" sz="1300" dirty="0" err="1">
                <a:latin typeface="Arial" panose="020B0604020202020204" pitchFamily="34" charset="0"/>
                <a:cs typeface="Arial" panose="020B0604020202020204" pitchFamily="34" charset="0"/>
              </a:rPr>
              <a:t>wewenang</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lainnya</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meliputi</a:t>
            </a:r>
            <a:r>
              <a:rPr lang="en-US" sz="1300" dirty="0">
                <a:latin typeface="Arial" panose="020B0604020202020204" pitchFamily="34" charset="0"/>
                <a:cs typeface="Arial" panose="020B0604020202020204" pitchFamily="34" charset="0"/>
              </a:rPr>
              <a:t>:</a:t>
            </a:r>
            <a:endParaRPr lang="id-ID" sz="1300" dirty="0">
              <a:latin typeface="Arial" panose="020B0604020202020204" pitchFamily="34" charset="0"/>
              <a:cs typeface="Arial" panose="020B0604020202020204" pitchFamily="34" charset="0"/>
            </a:endParaRPr>
          </a:p>
          <a:p>
            <a:pPr marL="574040" lvl="1" indent="-316865" algn="just">
              <a:buFont typeface="+mj-lt"/>
              <a:buAutoNum type="arabicParenR"/>
            </a:pPr>
            <a:r>
              <a:rPr lang="en-US" sz="1300" dirty="0" err="1">
                <a:latin typeface="Arial" panose="020B0604020202020204" pitchFamily="34" charset="0"/>
                <a:cs typeface="Arial" panose="020B0604020202020204" pitchFamily="34" charset="0"/>
              </a:rPr>
              <a:t>melakukan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rekonsiliasi</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dengan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pihak</a:t>
            </a:r>
            <a:r>
              <a:rPr lang="en-US" sz="1300" dirty="0">
                <a:latin typeface="Arial" panose="020B0604020202020204" pitchFamily="34" charset="0"/>
                <a:cs typeface="Arial" panose="020B0604020202020204" pitchFamily="34" charset="0"/>
              </a:rPr>
              <a:t> Bank yang </a:t>
            </a:r>
            <a:r>
              <a:rPr lang="en-US" sz="1300" dirty="0" err="1">
                <a:latin typeface="Arial" panose="020B0604020202020204" pitchFamily="34" charset="0"/>
                <a:cs typeface="Arial" panose="020B0604020202020204" pitchFamily="34" charset="0"/>
              </a:rPr>
              <a:t>ditetapkan</a:t>
            </a:r>
            <a:r>
              <a:rPr lang="id-ID"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Kepala</a:t>
            </a:r>
            <a:r>
              <a:rPr lang="en-US" sz="1300" dirty="0">
                <a:latin typeface="Arial" panose="020B0604020202020204" pitchFamily="34" charset="0"/>
                <a:cs typeface="Arial" panose="020B0604020202020204" pitchFamily="34" charset="0"/>
              </a:rPr>
              <a:t> Daerah;</a:t>
            </a:r>
            <a:endParaRPr lang="id-ID" sz="1300" dirty="0">
              <a:latin typeface="Arial" panose="020B0604020202020204" pitchFamily="34" charset="0"/>
              <a:cs typeface="Arial" panose="020B0604020202020204" pitchFamily="34" charset="0"/>
            </a:endParaRPr>
          </a:p>
          <a:p>
            <a:pPr marL="574040" lvl="1" indent="-316865" algn="just">
              <a:buFont typeface="+mj-lt"/>
              <a:buAutoNum type="arabicParenR"/>
            </a:pP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memeriksa</a:t>
            </a:r>
            <a:r>
              <a:rPr lang="en-US" sz="1300" dirty="0">
                <a:latin typeface="Arial" panose="020B0604020202020204" pitchFamily="34" charset="0"/>
                <a:cs typeface="Arial" panose="020B0604020202020204" pitchFamily="34" charset="0"/>
              </a:rPr>
              <a:t> kas </a:t>
            </a:r>
            <a:r>
              <a:rPr lang="en-US" sz="1300" dirty="0" err="1">
                <a:latin typeface="Arial" panose="020B0604020202020204" pitchFamily="34" charset="0"/>
                <a:cs typeface="Arial" panose="020B0604020202020204" pitchFamily="34" charset="0"/>
              </a:rPr>
              <a:t>secara</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periodik</a:t>
            </a:r>
            <a:r>
              <a:rPr lang="en-US" sz="1300" dirty="0">
                <a:latin typeface="Arial" panose="020B0604020202020204" pitchFamily="34" charset="0"/>
                <a:cs typeface="Arial" panose="020B0604020202020204" pitchFamily="34" charset="0"/>
              </a:rPr>
              <a:t>;</a:t>
            </a:r>
            <a:endParaRPr lang="id-ID" sz="1300" dirty="0">
              <a:latin typeface="Arial" panose="020B0604020202020204" pitchFamily="34" charset="0"/>
              <a:cs typeface="Arial" panose="020B0604020202020204" pitchFamily="34" charset="0"/>
            </a:endParaRPr>
          </a:p>
          <a:p>
            <a:pPr marL="574040" lvl="1" indent="-316865" algn="just">
              <a:buFont typeface="+mj-lt"/>
              <a:buAutoNum type="arabicParenR"/>
            </a:pP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menerima</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dokumen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bukti</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transaksi</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secara</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elektronik</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atau</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dokumen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fisik</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dari</a:t>
            </a:r>
            <a:r>
              <a:rPr lang="en-US" sz="1300" dirty="0">
                <a:latin typeface="Arial" panose="020B0604020202020204" pitchFamily="34" charset="0"/>
                <a:cs typeface="Arial" panose="020B0604020202020204" pitchFamily="34" charset="0"/>
              </a:rPr>
              <a:t> bank;</a:t>
            </a:r>
            <a:endParaRPr lang="id-ID" sz="1300" dirty="0">
              <a:latin typeface="Arial" panose="020B0604020202020204" pitchFamily="34" charset="0"/>
              <a:cs typeface="Arial" panose="020B0604020202020204" pitchFamily="34" charset="0"/>
            </a:endParaRPr>
          </a:p>
          <a:p>
            <a:pPr marL="574040" lvl="1" indent="-316865" algn="just">
              <a:buFont typeface="+mj-lt"/>
              <a:buAutoNum type="arabicParenR"/>
            </a:pPr>
            <a:r>
              <a:rPr lang="en-US" sz="1300" dirty="0" err="1">
                <a:latin typeface="Arial" panose="020B0604020202020204" pitchFamily="34" charset="0"/>
                <a:cs typeface="Arial" panose="020B0604020202020204" pitchFamily="34" charset="0"/>
              </a:rPr>
              <a:t>menerima</a:t>
            </a:r>
            <a:r>
              <a:rPr lang="en-US" sz="1300" dirty="0">
                <a:latin typeface="Arial" panose="020B0604020202020204" pitchFamily="34" charset="0"/>
                <a:cs typeface="Arial" panose="020B0604020202020204" pitchFamily="34" charset="0"/>
              </a:rPr>
              <a:t> dan </a:t>
            </a:r>
            <a:r>
              <a:rPr lang="en-US" sz="1300" dirty="0" err="1">
                <a:latin typeface="Arial" panose="020B0604020202020204" pitchFamily="34" charset="0"/>
                <a:cs typeface="Arial" panose="020B0604020202020204" pitchFamily="34" charset="0"/>
              </a:rPr>
              <a:t>menyetorkan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atas</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pengembalian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belanja</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atas</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koreksi</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atau</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hasil</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pemeriksaan</a:t>
            </a:r>
            <a:r>
              <a:rPr lang="en-US" sz="1300" dirty="0">
                <a:latin typeface="Arial" panose="020B0604020202020204" pitchFamily="34" charset="0"/>
                <a:cs typeface="Arial" panose="020B0604020202020204" pitchFamily="34" charset="0"/>
              </a:rPr>
              <a:t> internal dan </a:t>
            </a:r>
            <a:r>
              <a:rPr lang="en-US" sz="1300" dirty="0" err="1">
                <a:latin typeface="Arial" panose="020B0604020202020204" pitchFamily="34" charset="0"/>
                <a:cs typeface="Arial" panose="020B0604020202020204" pitchFamily="34" charset="0"/>
              </a:rPr>
              <a:t>eksternal</a:t>
            </a:r>
            <a:r>
              <a:rPr lang="en-US" sz="1300" dirty="0">
                <a:latin typeface="Arial" panose="020B0604020202020204" pitchFamily="34" charset="0"/>
                <a:cs typeface="Arial" panose="020B0604020202020204" pitchFamily="34" charset="0"/>
              </a:rPr>
              <a:t>;</a:t>
            </a:r>
            <a:endParaRPr lang="id-ID" sz="1300" dirty="0">
              <a:latin typeface="Arial" panose="020B0604020202020204" pitchFamily="34" charset="0"/>
              <a:cs typeface="Arial" panose="020B0604020202020204" pitchFamily="34" charset="0"/>
            </a:endParaRPr>
          </a:p>
          <a:p>
            <a:pPr marL="574040" lvl="1" indent="-316865" algn="just">
              <a:buFont typeface="+mj-lt"/>
              <a:buAutoNum type="arabicParenR"/>
            </a:pPr>
            <a:r>
              <a:rPr lang="en-US" sz="1300" dirty="0" err="1">
                <a:latin typeface="Arial" panose="020B0604020202020204" pitchFamily="34" charset="0"/>
                <a:cs typeface="Arial" panose="020B0604020202020204" pitchFamily="34" charset="0"/>
              </a:rPr>
              <a:t>menyiapkan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dokumen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surat</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tanda</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setoran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atas</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pengembalian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belanja</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akibat</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koreksi</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atau</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hasil</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pemeriksaan</a:t>
            </a:r>
            <a:r>
              <a:rPr lang="en-US" sz="1300" dirty="0">
                <a:latin typeface="Arial" panose="020B0604020202020204" pitchFamily="34" charset="0"/>
                <a:cs typeface="Arial" panose="020B0604020202020204" pitchFamily="34" charset="0"/>
              </a:rPr>
              <a:t> internal dan </a:t>
            </a:r>
            <a:r>
              <a:rPr lang="en-US" sz="1300" dirty="0" err="1">
                <a:latin typeface="Arial" panose="020B0604020202020204" pitchFamily="34" charset="0"/>
                <a:cs typeface="Arial" panose="020B0604020202020204" pitchFamily="34" charset="0"/>
              </a:rPr>
              <a:t>eksternal</a:t>
            </a:r>
            <a:r>
              <a:rPr lang="en-US" sz="1300" dirty="0">
                <a:latin typeface="Arial" panose="020B0604020202020204" pitchFamily="34" charset="0"/>
                <a:cs typeface="Arial" panose="020B0604020202020204" pitchFamily="34" charset="0"/>
              </a:rPr>
              <a:t>; dan</a:t>
            </a:r>
            <a:endParaRPr lang="id-ID" sz="1300" dirty="0">
              <a:latin typeface="Arial" panose="020B0604020202020204" pitchFamily="34" charset="0"/>
              <a:cs typeface="Arial" panose="020B0604020202020204" pitchFamily="34" charset="0"/>
            </a:endParaRPr>
          </a:p>
          <a:p>
            <a:pPr marL="574040" lvl="1" indent="-316865" algn="just">
              <a:buFont typeface="+mj-lt"/>
              <a:buAutoNum type="arabicParenR"/>
            </a:pPr>
            <a:r>
              <a:rPr lang="en-US" sz="1300" dirty="0" err="1">
                <a:latin typeface="Arial" panose="020B0604020202020204" pitchFamily="34" charset="0"/>
                <a:cs typeface="Arial" panose="020B0604020202020204" pitchFamily="34" charset="0"/>
              </a:rPr>
              <a:t>pelaksanaan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anggaran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pengeluaran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pembiayaan</a:t>
            </a:r>
            <a:r>
              <a:rPr lang="en-US" sz="1300" dirty="0">
                <a:latin typeface="Arial" panose="020B0604020202020204" pitchFamily="34" charset="0"/>
                <a:cs typeface="Arial" panose="020B0604020202020204" pitchFamily="34" charset="0"/>
              </a:rPr>
              <a:t> pada SKPD</a:t>
            </a:r>
            <a:r>
              <a:rPr lang="id-ID" sz="130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yang </a:t>
            </a:r>
            <a:r>
              <a:rPr lang="en-US" sz="1300" dirty="0" err="1">
                <a:latin typeface="Arial" panose="020B0604020202020204" pitchFamily="34" charset="0"/>
                <a:cs typeface="Arial" panose="020B0604020202020204" pitchFamily="34" charset="0"/>
              </a:rPr>
              <a:t>melaksanakan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fungsi</a:t>
            </a:r>
            <a:r>
              <a:rPr lang="en-US" sz="1300" dirty="0">
                <a:latin typeface="Arial" panose="020B0604020202020204" pitchFamily="34" charset="0"/>
                <a:cs typeface="Arial" panose="020B0604020202020204" pitchFamily="34" charset="0"/>
              </a:rPr>
              <a:t> BUD.</a:t>
            </a:r>
            <a:endParaRPr lang="id-ID" sz="1300" dirty="0">
              <a:latin typeface="Arial" panose="020B0604020202020204" pitchFamily="34" charset="0"/>
              <a:cs typeface="Arial" panose="020B0604020202020204" pitchFamily="34" charset="0"/>
            </a:endParaRPr>
          </a:p>
          <a:p>
            <a:pPr marL="257175" lvl="1" indent="0" algn="just">
              <a:buNone/>
            </a:pPr>
            <a:endParaRPr lang="id-ID" sz="1300" dirty="0">
              <a:latin typeface="Arial" panose="020B0604020202020204" pitchFamily="34" charset="0"/>
              <a:cs typeface="Arial" panose="020B0604020202020204" pitchFamily="34" charset="0"/>
            </a:endParaRPr>
          </a:p>
          <a:p>
            <a:pPr marL="316865" indent="-316865">
              <a:lnSpc>
                <a:spcPct val="100000"/>
              </a:lnSpc>
              <a:spcBef>
                <a:spcPts val="450"/>
              </a:spcBef>
              <a:buFont typeface="+mj-lt"/>
              <a:buAutoNum type="alphaLcPeriod"/>
            </a:pPr>
            <a:endParaRPr lang="id-ID" sz="1300" dirty="0">
              <a:latin typeface="Arial" panose="020B0604020202020204" pitchFamily="34" charset="0"/>
              <a:cs typeface="Arial" panose="020B0604020202020204" pitchFamily="34" charset="0"/>
            </a:endParaRPr>
          </a:p>
          <a:p>
            <a:pPr marL="257175" lvl="1" indent="0">
              <a:lnSpc>
                <a:spcPct val="100000"/>
              </a:lnSpc>
              <a:spcBef>
                <a:spcPts val="450"/>
              </a:spcBef>
              <a:buNone/>
            </a:pPr>
            <a:br>
              <a:rPr lang="en-US" sz="1300" dirty="0">
                <a:latin typeface="Arial" panose="020B0604020202020204" pitchFamily="34" charset="0"/>
                <a:cs typeface="Arial" panose="020B0604020202020204" pitchFamily="34" charset="0"/>
              </a:rPr>
            </a:br>
            <a:endParaRPr lang="id-ID" sz="1300" dirty="0">
              <a:latin typeface="Arial" panose="020B0604020202020204" pitchFamily="34" charset="0"/>
              <a:cs typeface="Arial" panose="020B0604020202020204" pitchFamily="34" charset="0"/>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6815" y="692696"/>
            <a:ext cx="7486649" cy="5328592"/>
          </a:xfrm>
        </p:spPr>
        <p:txBody>
          <a:bodyPr>
            <a:noAutofit/>
          </a:bodyPr>
          <a:lstStyle/>
          <a:p>
            <a:pPr marL="316865" indent="-316865" algn="just">
              <a:buFont typeface="+mj-lt"/>
              <a:buAutoNum type="alphaLcPeriod" startAt="5"/>
            </a:pPr>
            <a:r>
              <a:rPr lang="en-US" sz="1400" dirty="0" err="1">
                <a:latin typeface="Arial" panose="020B0604020202020204" pitchFamily="34" charset="0"/>
                <a:cs typeface="Arial" panose="020B0604020202020204" pitchFamily="34" charset="0"/>
              </a:rPr>
              <a:t>Dalam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hal</a:t>
            </a:r>
            <a:r>
              <a:rPr lang="en-US" sz="1400" dirty="0">
                <a:latin typeface="Arial" panose="020B0604020202020204" pitchFamily="34" charset="0"/>
                <a:cs typeface="Arial" panose="020B0604020202020204" pitchFamily="34" charset="0"/>
              </a:rPr>
              <a:t> PA </a:t>
            </a:r>
            <a:r>
              <a:rPr lang="en-US" sz="1400" dirty="0" err="1">
                <a:latin typeface="Arial" panose="020B0604020202020204" pitchFamily="34" charset="0"/>
                <a:cs typeface="Arial" panose="020B0604020202020204" pitchFamily="34" charset="0"/>
              </a:rPr>
              <a:t>melimpahkan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kewenangannya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kepada</a:t>
            </a:r>
            <a:r>
              <a:rPr lang="en-US" sz="1400" dirty="0">
                <a:latin typeface="Arial" panose="020B0604020202020204" pitchFamily="34" charset="0"/>
                <a:cs typeface="Arial" panose="020B0604020202020204" pitchFamily="34" charset="0"/>
              </a:rPr>
              <a:t> KPA, </a:t>
            </a:r>
            <a:r>
              <a:rPr lang="en-US" sz="1400" dirty="0" err="1">
                <a:latin typeface="Arial" panose="020B0604020202020204" pitchFamily="34" charset="0"/>
                <a:cs typeface="Arial" panose="020B0604020202020204" pitchFamily="34" charset="0"/>
              </a:rPr>
              <a:t>kepala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daerah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atas</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usul</a:t>
            </a:r>
            <a:r>
              <a:rPr lang="en-US" sz="1400" dirty="0">
                <a:latin typeface="Arial" panose="020B0604020202020204" pitchFamily="34" charset="0"/>
                <a:cs typeface="Arial" panose="020B0604020202020204" pitchFamily="34" charset="0"/>
              </a:rPr>
              <a:t> PPKD </a:t>
            </a:r>
            <a:r>
              <a:rPr lang="en-US" sz="1400" dirty="0" err="1">
                <a:latin typeface="Arial" panose="020B0604020202020204" pitchFamily="34" charset="0"/>
                <a:cs typeface="Arial" panose="020B0604020202020204" pitchFamily="34" charset="0"/>
              </a:rPr>
              <a:t>menetapkan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Bendahara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Pengeluaran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Pembantu</a:t>
            </a:r>
            <a:r>
              <a:rPr lang="en-US" sz="1400" dirty="0">
                <a:latin typeface="Arial" panose="020B0604020202020204" pitchFamily="34" charset="0"/>
                <a:cs typeface="Arial" panose="020B0604020202020204" pitchFamily="34" charset="0"/>
              </a:rPr>
              <a:t>.</a:t>
            </a:r>
            <a:endParaRPr lang="id-ID" sz="1400" dirty="0">
              <a:latin typeface="Arial" panose="020B0604020202020204" pitchFamily="34" charset="0"/>
              <a:cs typeface="Arial" panose="020B0604020202020204" pitchFamily="34" charset="0"/>
            </a:endParaRPr>
          </a:p>
          <a:p>
            <a:pPr marL="316865" indent="-316865" algn="just">
              <a:buFont typeface="+mj-lt"/>
              <a:buAutoNum type="alphaLcPeriod" startAt="5"/>
            </a:pPr>
            <a:r>
              <a:rPr lang="en-US" sz="1400" dirty="0" err="1">
                <a:latin typeface="Arial" panose="020B0604020202020204" pitchFamily="34" charset="0"/>
                <a:cs typeface="Arial" panose="020B0604020202020204" pitchFamily="34" charset="0"/>
              </a:rPr>
              <a:t>Penetapan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Bendahara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pengeluaran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pembantu</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didasarkan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atas</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pertimbangan</a:t>
            </a:r>
            <a:r>
              <a:rPr lang="en-US" sz="1400" dirty="0">
                <a:latin typeface="Arial" panose="020B0604020202020204" pitchFamily="34" charset="0"/>
                <a:cs typeface="Arial" panose="020B0604020202020204" pitchFamily="34" charset="0"/>
              </a:rPr>
              <a:t>:</a:t>
            </a:r>
            <a:endParaRPr lang="id-ID" sz="1400" dirty="0">
              <a:latin typeface="Arial" panose="020B0604020202020204" pitchFamily="34" charset="0"/>
              <a:cs typeface="Arial" panose="020B0604020202020204" pitchFamily="34" charset="0"/>
            </a:endParaRPr>
          </a:p>
          <a:p>
            <a:pPr marL="574040" lvl="1" indent="-316865" algn="just">
              <a:buFont typeface="+mj-lt"/>
              <a:buAutoNum type="arabicParenR"/>
            </a:pPr>
            <a:r>
              <a:rPr lang="en-US" sz="1400" dirty="0" err="1">
                <a:latin typeface="Arial" panose="020B0604020202020204" pitchFamily="34" charset="0"/>
                <a:cs typeface="Arial" panose="020B0604020202020204" pitchFamily="34" charset="0"/>
              </a:rPr>
              <a:t>besaran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anggaran</a:t>
            </a:r>
            <a:r>
              <a:rPr lang="en-US" sz="1400" dirty="0">
                <a:latin typeface="Arial" panose="020B0604020202020204" pitchFamily="34" charset="0"/>
                <a:cs typeface="Arial" panose="020B0604020202020204" pitchFamily="34" charset="0"/>
              </a:rPr>
              <a:t>;</a:t>
            </a:r>
            <a:endParaRPr lang="id-ID" sz="1400" dirty="0">
              <a:latin typeface="Arial" panose="020B0604020202020204" pitchFamily="34" charset="0"/>
              <a:cs typeface="Arial" panose="020B0604020202020204" pitchFamily="34" charset="0"/>
            </a:endParaRPr>
          </a:p>
          <a:p>
            <a:pPr marL="574040" lvl="1" indent="-316865" algn="just">
              <a:buFont typeface="+mj-lt"/>
              <a:buAutoNum type="arabicParenR"/>
            </a:pPr>
            <a:r>
              <a:rPr lang="en-US" sz="1400" dirty="0" err="1">
                <a:latin typeface="Arial" panose="020B0604020202020204" pitchFamily="34" charset="0"/>
                <a:cs typeface="Arial" panose="020B0604020202020204" pitchFamily="34" charset="0"/>
              </a:rPr>
              <a:t>rentang</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kendali</a:t>
            </a:r>
            <a:r>
              <a:rPr lang="en-US" sz="1400" dirty="0">
                <a:latin typeface="Arial" panose="020B0604020202020204" pitchFamily="34" charset="0"/>
                <a:cs typeface="Arial" panose="020B0604020202020204" pitchFamily="34" charset="0"/>
              </a:rPr>
              <a:t> dan/</a:t>
            </a:r>
            <a:r>
              <a:rPr lang="en-US" sz="1400" dirty="0" err="1">
                <a:latin typeface="Arial" panose="020B0604020202020204" pitchFamily="34" charset="0"/>
                <a:cs typeface="Arial" panose="020B0604020202020204" pitchFamily="34" charset="0"/>
              </a:rPr>
              <a:t>atau</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lokasi</a:t>
            </a:r>
            <a:r>
              <a:rPr lang="en-US" sz="1400" dirty="0">
                <a:latin typeface="Arial" panose="020B0604020202020204" pitchFamily="34" charset="0"/>
                <a:cs typeface="Arial" panose="020B0604020202020204" pitchFamily="34" charset="0"/>
              </a:rPr>
              <a:t>; </a:t>
            </a:r>
            <a:endParaRPr lang="id-ID" sz="1400" dirty="0">
              <a:latin typeface="Arial" panose="020B0604020202020204" pitchFamily="34" charset="0"/>
              <a:cs typeface="Arial" panose="020B0604020202020204" pitchFamily="34" charset="0"/>
            </a:endParaRPr>
          </a:p>
          <a:p>
            <a:pPr marL="316865" indent="-316865" algn="just">
              <a:lnSpc>
                <a:spcPct val="100000"/>
              </a:lnSpc>
              <a:spcBef>
                <a:spcPts val="450"/>
              </a:spcBef>
              <a:buFont typeface="+mj-lt"/>
              <a:buAutoNum type="alphaLcPeriod" startAt="7"/>
            </a:pPr>
            <a:r>
              <a:rPr lang="en-US" sz="1600" dirty="0" err="1">
                <a:latin typeface="Arial" panose="020B0604020202020204" pitchFamily="34" charset="0"/>
                <a:cs typeface="Arial" panose="020B0604020202020204" pitchFamily="34" charset="0"/>
              </a:rPr>
              <a:t>Bendahara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Pengeluaran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Pembantu</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memiliki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tugas</a:t>
            </a:r>
            <a:r>
              <a:rPr lang="en-US" sz="1600" dirty="0">
                <a:latin typeface="Arial" panose="020B0604020202020204" pitchFamily="34" charset="0"/>
                <a:cs typeface="Arial" panose="020B0604020202020204" pitchFamily="34" charset="0"/>
              </a:rPr>
              <a:t> dan </a:t>
            </a:r>
            <a:r>
              <a:rPr lang="en-US" sz="1600" dirty="0" err="1">
                <a:latin typeface="Arial" panose="020B0604020202020204" pitchFamily="34" charset="0"/>
                <a:cs typeface="Arial" panose="020B0604020202020204" pitchFamily="34" charset="0"/>
              </a:rPr>
              <a:t>wewenang</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meliputi</a:t>
            </a:r>
            <a:r>
              <a:rPr lang="en-US" sz="1600" dirty="0">
                <a:latin typeface="Arial" panose="020B0604020202020204" pitchFamily="34" charset="0"/>
                <a:cs typeface="Arial" panose="020B0604020202020204" pitchFamily="34" charset="0"/>
              </a:rPr>
              <a:t>:</a:t>
            </a:r>
            <a:endParaRPr lang="id-ID" sz="1600" dirty="0">
              <a:latin typeface="Arial" panose="020B0604020202020204" pitchFamily="34" charset="0"/>
              <a:cs typeface="Arial" panose="020B0604020202020204" pitchFamily="34" charset="0"/>
            </a:endParaRPr>
          </a:p>
          <a:p>
            <a:pPr marL="494665" lvl="1" indent="-237490" algn="just">
              <a:lnSpc>
                <a:spcPct val="100000"/>
              </a:lnSpc>
              <a:spcBef>
                <a:spcPts val="450"/>
              </a:spcBef>
              <a:buFont typeface="+mj-lt"/>
              <a:buAutoNum type="arabicParenR"/>
            </a:pP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mengajukan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permintaan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pembayaran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menggunakan</a:t>
            </a:r>
            <a:r>
              <a:rPr lang="en-US" sz="1600" dirty="0">
                <a:latin typeface="Arial" panose="020B0604020202020204" pitchFamily="34" charset="0"/>
                <a:cs typeface="Arial" panose="020B0604020202020204" pitchFamily="34" charset="0"/>
              </a:rPr>
              <a:t> SPP TU</a:t>
            </a:r>
            <a:r>
              <a:rPr lang="id-ID"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dan</a:t>
            </a:r>
            <a:r>
              <a:rPr lang="en-US" sz="1600" dirty="0">
                <a:latin typeface="Arial" panose="020B0604020202020204" pitchFamily="34" charset="0"/>
                <a:cs typeface="Arial" panose="020B0604020202020204" pitchFamily="34" charset="0"/>
              </a:rPr>
              <a:t> SPP LS;</a:t>
            </a:r>
            <a:endParaRPr lang="id-ID" sz="1600" dirty="0">
              <a:latin typeface="Arial" panose="020B0604020202020204" pitchFamily="34" charset="0"/>
              <a:cs typeface="Arial" panose="020B0604020202020204" pitchFamily="34" charset="0"/>
            </a:endParaRPr>
          </a:p>
          <a:p>
            <a:pPr marL="494665" lvl="1" indent="-237490" algn="just">
              <a:lnSpc>
                <a:spcPct val="100000"/>
              </a:lnSpc>
              <a:spcBef>
                <a:spcPts val="450"/>
              </a:spcBef>
              <a:buFont typeface="+mj-lt"/>
              <a:buAutoNum type="arabicParenR"/>
            </a:pP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menerima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menyimpan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pelimpahan</a:t>
            </a:r>
            <a:r>
              <a:rPr lang="en-US" sz="1600" dirty="0">
                <a:latin typeface="Arial" panose="020B0604020202020204" pitchFamily="34" charset="0"/>
                <a:cs typeface="Arial" panose="020B0604020202020204" pitchFamily="34" charset="0"/>
              </a:rPr>
              <a:t> UP </a:t>
            </a:r>
            <a:r>
              <a:rPr lang="en-US" sz="1600" dirty="0" err="1">
                <a:latin typeface="Arial" panose="020B0604020202020204" pitchFamily="34" charset="0"/>
                <a:cs typeface="Arial" panose="020B0604020202020204" pitchFamily="34" charset="0"/>
              </a:rPr>
              <a:t>dari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Bendahara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Pengeluaran</a:t>
            </a:r>
            <a:r>
              <a:rPr lang="en-US" sz="1600" dirty="0">
                <a:latin typeface="Arial" panose="020B0604020202020204" pitchFamily="34" charset="0"/>
                <a:cs typeface="Arial" panose="020B0604020202020204" pitchFamily="34" charset="0"/>
              </a:rPr>
              <a:t>;</a:t>
            </a:r>
            <a:endParaRPr lang="id-ID" sz="1600" dirty="0">
              <a:latin typeface="Arial" panose="020B0604020202020204" pitchFamily="34" charset="0"/>
              <a:cs typeface="Arial" panose="020B0604020202020204" pitchFamily="34" charset="0"/>
            </a:endParaRPr>
          </a:p>
          <a:p>
            <a:pPr marL="494665" lvl="1" indent="-237490" algn="just">
              <a:lnSpc>
                <a:spcPct val="100000"/>
              </a:lnSpc>
              <a:spcBef>
                <a:spcPts val="450"/>
              </a:spcBef>
              <a:buFont typeface="+mj-lt"/>
              <a:buAutoNum type="arabicParenR"/>
            </a:pP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menerima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menyimpan</a:t>
            </a:r>
            <a:r>
              <a:rPr lang="en-US" sz="1600" dirty="0">
                <a:latin typeface="Arial" panose="020B0604020202020204" pitchFamily="34" charset="0"/>
                <a:cs typeface="Arial" panose="020B0604020202020204" pitchFamily="34" charset="0"/>
              </a:rPr>
              <a:t> TU </a:t>
            </a:r>
            <a:r>
              <a:rPr lang="en-US" sz="1600" dirty="0" err="1">
                <a:latin typeface="Arial" panose="020B0604020202020204" pitchFamily="34" charset="0"/>
                <a:cs typeface="Arial" panose="020B0604020202020204" pitchFamily="34" charset="0"/>
              </a:rPr>
              <a:t>dari</a:t>
            </a:r>
            <a:r>
              <a:rPr lang="en-US" sz="1600" dirty="0">
                <a:latin typeface="Arial" panose="020B0604020202020204" pitchFamily="34" charset="0"/>
                <a:cs typeface="Arial" panose="020B0604020202020204" pitchFamily="34" charset="0"/>
              </a:rPr>
              <a:t> BUD;</a:t>
            </a:r>
            <a:endParaRPr lang="id-ID" sz="1600" dirty="0">
              <a:latin typeface="Arial" panose="020B0604020202020204" pitchFamily="34" charset="0"/>
              <a:cs typeface="Arial" panose="020B0604020202020204" pitchFamily="34" charset="0"/>
            </a:endParaRPr>
          </a:p>
          <a:p>
            <a:pPr marL="494665" lvl="1" indent="-237490" algn="just">
              <a:lnSpc>
                <a:spcPct val="100000"/>
              </a:lnSpc>
              <a:spcBef>
                <a:spcPts val="450"/>
              </a:spcBef>
              <a:buFont typeface="+mj-lt"/>
              <a:buAutoNum type="arabicParenR"/>
            </a:pP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melaksanakan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pembayaran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atas</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pelimpahan</a:t>
            </a:r>
            <a:r>
              <a:rPr lang="en-US" sz="1600" dirty="0">
                <a:latin typeface="Arial" panose="020B0604020202020204" pitchFamily="34" charset="0"/>
                <a:cs typeface="Arial" panose="020B0604020202020204" pitchFamily="34" charset="0"/>
              </a:rPr>
              <a:t> UP </a:t>
            </a:r>
            <a:r>
              <a:rPr lang="en-US" sz="1600" dirty="0" err="1">
                <a:latin typeface="Arial" panose="020B0604020202020204" pitchFamily="34" charset="0"/>
                <a:cs typeface="Arial" panose="020B0604020202020204" pitchFamily="34" charset="0"/>
              </a:rPr>
              <a:t>dan</a:t>
            </a:r>
            <a:r>
              <a:rPr lang="en-US" sz="1600" dirty="0">
                <a:latin typeface="Arial" panose="020B0604020202020204" pitchFamily="34" charset="0"/>
                <a:cs typeface="Arial" panose="020B0604020202020204" pitchFamily="34" charset="0"/>
              </a:rPr>
              <a:t> TU yang </a:t>
            </a:r>
            <a:r>
              <a:rPr lang="en-US" sz="1600" dirty="0" err="1">
                <a:latin typeface="Arial" panose="020B0604020202020204" pitchFamily="34" charset="0"/>
                <a:cs typeface="Arial" panose="020B0604020202020204" pitchFamily="34" charset="0"/>
              </a:rPr>
              <a:t>dikelolanya</a:t>
            </a:r>
            <a:r>
              <a:rPr lang="en-US" sz="1600" dirty="0">
                <a:latin typeface="Arial" panose="020B0604020202020204" pitchFamily="34" charset="0"/>
                <a:cs typeface="Arial" panose="020B0604020202020204" pitchFamily="34" charset="0"/>
              </a:rPr>
              <a:t>;</a:t>
            </a:r>
            <a:endParaRPr lang="id-ID" sz="1600" dirty="0">
              <a:latin typeface="Arial" panose="020B0604020202020204" pitchFamily="34" charset="0"/>
              <a:cs typeface="Arial" panose="020B0604020202020204" pitchFamily="34" charset="0"/>
            </a:endParaRPr>
          </a:p>
          <a:p>
            <a:pPr marL="494665" lvl="1" indent="-237490" algn="just">
              <a:lnSpc>
                <a:spcPct val="100000"/>
              </a:lnSpc>
              <a:spcBef>
                <a:spcPts val="450"/>
              </a:spcBef>
              <a:buFont typeface="+mj-lt"/>
              <a:buAutoNum type="arabicParenR"/>
            </a:pPr>
            <a:r>
              <a:rPr lang="en-US" sz="1600" dirty="0" err="1">
                <a:latin typeface="Arial" panose="020B0604020202020204" pitchFamily="34" charset="0"/>
                <a:cs typeface="Arial" panose="020B0604020202020204" pitchFamily="34" charset="0"/>
              </a:rPr>
              <a:t>menolak</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perintah</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bayar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dari</a:t>
            </a:r>
            <a:r>
              <a:rPr lang="en-US" sz="1600" dirty="0">
                <a:latin typeface="Arial" panose="020B0604020202020204" pitchFamily="34" charset="0"/>
                <a:cs typeface="Arial" panose="020B0604020202020204" pitchFamily="34" charset="0"/>
              </a:rPr>
              <a:t> KPA yang </a:t>
            </a:r>
            <a:r>
              <a:rPr lang="en-US" sz="1600" dirty="0" err="1">
                <a:latin typeface="Arial" panose="020B0604020202020204" pitchFamily="34" charset="0"/>
                <a:cs typeface="Arial" panose="020B0604020202020204" pitchFamily="34" charset="0"/>
              </a:rPr>
              <a:t>tidak</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sesuai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dengan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ketentuan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peraturan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perundang-undangan</a:t>
            </a:r>
            <a:r>
              <a:rPr lang="en-US" sz="1600" dirty="0">
                <a:latin typeface="Arial" panose="020B0604020202020204" pitchFamily="34" charset="0"/>
                <a:cs typeface="Arial" panose="020B0604020202020204" pitchFamily="34" charset="0"/>
              </a:rPr>
              <a:t>;</a:t>
            </a:r>
            <a:endParaRPr lang="id-ID" sz="1600" dirty="0">
              <a:latin typeface="Arial" panose="020B0604020202020204" pitchFamily="34" charset="0"/>
              <a:cs typeface="Arial" panose="020B0604020202020204" pitchFamily="34" charset="0"/>
            </a:endParaRPr>
          </a:p>
          <a:p>
            <a:pPr marL="494665" lvl="1" indent="-237490" algn="just">
              <a:lnSpc>
                <a:spcPct val="100000"/>
              </a:lnSpc>
              <a:spcBef>
                <a:spcPts val="450"/>
              </a:spcBef>
              <a:buFont typeface="+mj-lt"/>
              <a:buAutoNum type="arabicParenR"/>
            </a:pPr>
            <a:r>
              <a:rPr lang="en-US" sz="1600" dirty="0" err="1">
                <a:latin typeface="Arial" panose="020B0604020202020204" pitchFamily="34" charset="0"/>
                <a:cs typeface="Arial" panose="020B0604020202020204" pitchFamily="34" charset="0"/>
              </a:rPr>
              <a:t>meneliti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kelengkapan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dokumen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pembayaran</a:t>
            </a:r>
            <a:r>
              <a:rPr lang="en-US" sz="1600" dirty="0">
                <a:latin typeface="Arial" panose="020B0604020202020204" pitchFamily="34" charset="0"/>
                <a:cs typeface="Arial" panose="020B0604020202020204" pitchFamily="34" charset="0"/>
              </a:rPr>
              <a:t>;</a:t>
            </a:r>
            <a:endParaRPr lang="id-ID" sz="1600" dirty="0">
              <a:latin typeface="Arial" panose="020B0604020202020204" pitchFamily="34" charset="0"/>
              <a:cs typeface="Arial" panose="020B0604020202020204" pitchFamily="34" charset="0"/>
            </a:endParaRPr>
          </a:p>
          <a:p>
            <a:pPr marL="494665" lvl="1" indent="-237490" algn="just">
              <a:lnSpc>
                <a:spcPct val="100000"/>
              </a:lnSpc>
              <a:spcBef>
                <a:spcPts val="450"/>
              </a:spcBef>
              <a:buFont typeface="+mj-lt"/>
              <a:buAutoNum type="arabicParenR"/>
            </a:pPr>
            <a:r>
              <a:rPr lang="en-US" sz="1600" dirty="0" err="1">
                <a:latin typeface="Arial" panose="020B0604020202020204" pitchFamily="34" charset="0"/>
                <a:cs typeface="Arial" panose="020B0604020202020204" pitchFamily="34" charset="0"/>
              </a:rPr>
              <a:t>memungut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menyetorkan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pajak</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sesuai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dengan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ketentuan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peraturan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perundang-undangan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dan</a:t>
            </a:r>
            <a:endParaRPr lang="id-ID" sz="1600" dirty="0">
              <a:latin typeface="Arial" panose="020B0604020202020204" pitchFamily="34" charset="0"/>
              <a:cs typeface="Arial" panose="020B0604020202020204" pitchFamily="34" charset="0"/>
            </a:endParaRPr>
          </a:p>
          <a:p>
            <a:pPr marL="494665" lvl="1" indent="-237490" algn="just">
              <a:lnSpc>
                <a:spcPct val="100000"/>
              </a:lnSpc>
              <a:spcBef>
                <a:spcPts val="450"/>
              </a:spcBef>
              <a:buFont typeface="+mj-lt"/>
              <a:buAutoNum type="arabicParenR"/>
            </a:pPr>
            <a:r>
              <a:rPr lang="en-US" sz="1600" dirty="0" err="1">
                <a:latin typeface="Arial" panose="020B0604020202020204" pitchFamily="34" charset="0"/>
                <a:cs typeface="Arial" panose="020B0604020202020204" pitchFamily="34" charset="0"/>
              </a:rPr>
              <a:t>membuat</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laporan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pertanggungjawaban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secara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administratif</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kepada</a:t>
            </a:r>
            <a:r>
              <a:rPr lang="en-US" sz="1600" dirty="0">
                <a:latin typeface="Arial" panose="020B0604020202020204" pitchFamily="34" charset="0"/>
                <a:cs typeface="Arial" panose="020B0604020202020204" pitchFamily="34" charset="0"/>
              </a:rPr>
              <a:t>	KPA   </a:t>
            </a:r>
            <a:r>
              <a:rPr lang="en-US" sz="1600" dirty="0" err="1">
                <a:latin typeface="Arial" panose="020B0604020202020204" pitchFamily="34" charset="0"/>
                <a:cs typeface="Arial" panose="020B0604020202020204" pitchFamily="34" charset="0"/>
              </a:rPr>
              <a:t>dan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laporan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pertanggungjawaban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secara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fungsional</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kepada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Bendahara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Pengeluaran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secara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periodik</a:t>
            </a:r>
            <a:r>
              <a:rPr lang="en-US" sz="1600" dirty="0">
                <a:latin typeface="Arial" panose="020B0604020202020204" pitchFamily="34" charset="0"/>
                <a:cs typeface="Arial" panose="020B0604020202020204" pitchFamily="34" charset="0"/>
              </a:rPr>
              <a:t>.</a:t>
            </a:r>
            <a:endParaRPr lang="id-ID" sz="1600" dirty="0">
              <a:latin typeface="Arial" panose="020B0604020202020204" pitchFamily="34" charset="0"/>
              <a:cs typeface="Arial" panose="020B0604020202020204" pitchFamily="34" charset="0"/>
            </a:endParaRPr>
          </a:p>
          <a:p>
            <a:pPr marL="257175" lvl="1" indent="0" algn="just">
              <a:lnSpc>
                <a:spcPct val="100000"/>
              </a:lnSpc>
              <a:spcBef>
                <a:spcPts val="450"/>
              </a:spcBef>
              <a:buNone/>
            </a:pPr>
            <a:br>
              <a:rPr lang="en-US" sz="1600" dirty="0">
                <a:latin typeface="Arial" panose="020B0604020202020204" pitchFamily="34" charset="0"/>
                <a:cs typeface="Arial" panose="020B0604020202020204" pitchFamily="34" charset="0"/>
              </a:rPr>
            </a:br>
            <a:endParaRPr lang="id-ID" sz="1600" dirty="0">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755576" y="116633"/>
            <a:ext cx="7704856" cy="576064"/>
          </a:xfrm>
        </p:spPr>
        <p:txBody>
          <a:bodyPr/>
          <a:lstStyle/>
          <a:p>
            <a:pPr algn="ctr"/>
            <a:r>
              <a:rPr lang="en-US" b="1" dirty="0"/>
              <a:t>BENDAHARA PENGELUARAN (2)</a:t>
            </a:r>
            <a:endParaRPr lang="id-ID" b="1"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022" y="692696"/>
            <a:ext cx="8115300" cy="5184576"/>
          </a:xfrm>
        </p:spPr>
        <p:txBody>
          <a:bodyPr>
            <a:normAutofit lnSpcReduction="10000"/>
          </a:bodyPr>
          <a:lstStyle/>
          <a:p>
            <a:pPr marL="316865" indent="-316865" algn="just">
              <a:lnSpc>
                <a:spcPct val="110000"/>
              </a:lnSpc>
              <a:spcBef>
                <a:spcPts val="0"/>
              </a:spcBef>
              <a:buFont typeface="+mj-lt"/>
              <a:buAutoNum type="alphaLcPeriod" startAt="8"/>
            </a:pPr>
            <a:r>
              <a:rPr lang="en-US" sz="1385" dirty="0" err="1">
                <a:latin typeface="Arial" panose="020B0604020202020204" pitchFamily="34" charset="0"/>
                <a:cs typeface="Arial" panose="020B0604020202020204" pitchFamily="34" charset="0"/>
              </a:rPr>
              <a:t>Selain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tugas</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dan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wewenang</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Bendahara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Pengeluaran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pembantu</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memiliki</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tugas</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dan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wewenang</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lainnya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meliputi</a:t>
            </a:r>
            <a:r>
              <a:rPr lang="en-US" sz="1385" dirty="0">
                <a:latin typeface="Arial" panose="020B0604020202020204" pitchFamily="34" charset="0"/>
                <a:cs typeface="Arial" panose="020B0604020202020204" pitchFamily="34" charset="0"/>
              </a:rPr>
              <a:t>:</a:t>
            </a:r>
            <a:endParaRPr lang="id-ID" sz="1385" dirty="0">
              <a:latin typeface="Arial" panose="020B0604020202020204" pitchFamily="34" charset="0"/>
              <a:cs typeface="Arial" panose="020B0604020202020204" pitchFamily="34" charset="0"/>
            </a:endParaRPr>
          </a:p>
          <a:p>
            <a:pPr marL="574040" lvl="1" indent="-316865" algn="just">
              <a:lnSpc>
                <a:spcPct val="110000"/>
              </a:lnSpc>
              <a:spcBef>
                <a:spcPts val="0"/>
              </a:spcBef>
              <a:buFont typeface="+mj-lt"/>
              <a:buAutoNum type="arabicParenR"/>
            </a:pPr>
            <a:r>
              <a:rPr lang="en-US" sz="1385" dirty="0" err="1">
                <a:latin typeface="Arial" panose="020B0604020202020204" pitchFamily="34" charset="0"/>
                <a:cs typeface="Arial" panose="020B0604020202020204" pitchFamily="34" charset="0"/>
              </a:rPr>
              <a:t>melakukan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rekonsiliasi</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dengan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pihak</a:t>
            </a:r>
            <a:r>
              <a:rPr lang="en-US" sz="1385" dirty="0">
                <a:latin typeface="Arial" panose="020B0604020202020204" pitchFamily="34" charset="0"/>
                <a:cs typeface="Arial" panose="020B0604020202020204" pitchFamily="34" charset="0"/>
              </a:rPr>
              <a:t> bank yang </a:t>
            </a:r>
            <a:r>
              <a:rPr lang="en-US" sz="1385" dirty="0" err="1">
                <a:latin typeface="Arial" panose="020B0604020202020204" pitchFamily="34" charset="0"/>
                <a:cs typeface="Arial" panose="020B0604020202020204" pitchFamily="34" charset="0"/>
              </a:rPr>
              <a:t>ditetapkan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oleh</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Kepala</a:t>
            </a:r>
            <a:r>
              <a:rPr lang="en-US" sz="1385" dirty="0">
                <a:latin typeface="Arial" panose="020B0604020202020204" pitchFamily="34" charset="0"/>
                <a:cs typeface="Arial" panose="020B0604020202020204" pitchFamily="34" charset="0"/>
              </a:rPr>
              <a:t> Daerah;</a:t>
            </a:r>
            <a:endParaRPr lang="id-ID" sz="1385" dirty="0">
              <a:latin typeface="Arial" panose="020B0604020202020204" pitchFamily="34" charset="0"/>
              <a:cs typeface="Arial" panose="020B0604020202020204" pitchFamily="34" charset="0"/>
            </a:endParaRPr>
          </a:p>
          <a:p>
            <a:pPr marL="574040" lvl="1" indent="-316865" algn="just">
              <a:lnSpc>
                <a:spcPct val="110000"/>
              </a:lnSpc>
              <a:spcBef>
                <a:spcPts val="0"/>
              </a:spcBef>
              <a:buFont typeface="+mj-lt"/>
              <a:buAutoNum type="arabicParenR"/>
            </a:pPr>
            <a:r>
              <a:rPr lang="en-US" sz="1385" dirty="0" err="1">
                <a:latin typeface="Arial" panose="020B0604020202020204" pitchFamily="34" charset="0"/>
                <a:cs typeface="Arial" panose="020B0604020202020204" pitchFamily="34" charset="0"/>
              </a:rPr>
              <a:t>memeriksa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kas</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secara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periodik</a:t>
            </a:r>
            <a:r>
              <a:rPr lang="en-US" sz="1385" dirty="0">
                <a:latin typeface="Arial" panose="020B0604020202020204" pitchFamily="34" charset="0"/>
                <a:cs typeface="Arial" panose="020B0604020202020204" pitchFamily="34" charset="0"/>
              </a:rPr>
              <a:t>;</a:t>
            </a:r>
            <a:endParaRPr lang="id-ID" sz="1385" dirty="0">
              <a:latin typeface="Arial" panose="020B0604020202020204" pitchFamily="34" charset="0"/>
              <a:cs typeface="Arial" panose="020B0604020202020204" pitchFamily="34" charset="0"/>
            </a:endParaRPr>
          </a:p>
          <a:p>
            <a:pPr marL="574040" lvl="1" indent="-316865" algn="just">
              <a:lnSpc>
                <a:spcPct val="110000"/>
              </a:lnSpc>
              <a:spcBef>
                <a:spcPts val="0"/>
              </a:spcBef>
              <a:buFont typeface="+mj-lt"/>
              <a:buAutoNum type="arabicParenR"/>
            </a:pPr>
            <a:r>
              <a:rPr lang="en-US" sz="1385" dirty="0" err="1">
                <a:latin typeface="Arial" panose="020B0604020202020204" pitchFamily="34" charset="0"/>
                <a:cs typeface="Arial" panose="020B0604020202020204" pitchFamily="34" charset="0"/>
              </a:rPr>
              <a:t>menerima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dokumen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bukti</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transaksi</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secara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elektronik</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atau</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dokumen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fisik</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dari</a:t>
            </a:r>
            <a:r>
              <a:rPr lang="en-US" sz="1385" dirty="0">
                <a:latin typeface="Arial" panose="020B0604020202020204" pitchFamily="34" charset="0"/>
                <a:cs typeface="Arial" panose="020B0604020202020204" pitchFamily="34" charset="0"/>
              </a:rPr>
              <a:t> bank;</a:t>
            </a:r>
            <a:endParaRPr lang="id-ID" sz="1385" dirty="0">
              <a:latin typeface="Arial" panose="020B0604020202020204" pitchFamily="34" charset="0"/>
              <a:cs typeface="Arial" panose="020B0604020202020204" pitchFamily="34" charset="0"/>
            </a:endParaRPr>
          </a:p>
          <a:p>
            <a:pPr marL="574040" lvl="1" indent="-316865" algn="just">
              <a:lnSpc>
                <a:spcPct val="110000"/>
              </a:lnSpc>
              <a:spcBef>
                <a:spcPts val="0"/>
              </a:spcBef>
              <a:buFont typeface="+mj-lt"/>
              <a:buAutoNum type="arabicParenR"/>
            </a:pPr>
            <a:r>
              <a:rPr lang="en-US" sz="1385" dirty="0" err="1">
                <a:latin typeface="Arial" panose="020B0604020202020204" pitchFamily="34" charset="0"/>
                <a:cs typeface="Arial" panose="020B0604020202020204" pitchFamily="34" charset="0"/>
              </a:rPr>
              <a:t>menerima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dan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menyetorkan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atas</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pengembalian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belanja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atas</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koreksi</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atau</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hasil</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pemeriksaan</a:t>
            </a:r>
            <a:r>
              <a:rPr lang="en-US" sz="1385" dirty="0">
                <a:latin typeface="Arial" panose="020B0604020202020204" pitchFamily="34" charset="0"/>
                <a:cs typeface="Arial" panose="020B0604020202020204" pitchFamily="34" charset="0"/>
              </a:rPr>
              <a:t> internal </a:t>
            </a:r>
            <a:r>
              <a:rPr lang="en-US" sz="1385" dirty="0" err="1">
                <a:latin typeface="Arial" panose="020B0604020202020204" pitchFamily="34" charset="0"/>
                <a:cs typeface="Arial" panose="020B0604020202020204" pitchFamily="34" charset="0"/>
              </a:rPr>
              <a:t>dan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eksternal</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pada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tahun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berjalan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dan</a:t>
            </a:r>
            <a:endParaRPr lang="id-ID" sz="1385" dirty="0">
              <a:latin typeface="Arial" panose="020B0604020202020204" pitchFamily="34" charset="0"/>
              <a:cs typeface="Arial" panose="020B0604020202020204" pitchFamily="34" charset="0"/>
            </a:endParaRPr>
          </a:p>
          <a:p>
            <a:pPr marL="574040" lvl="1" indent="-316865" algn="just">
              <a:lnSpc>
                <a:spcPct val="110000"/>
              </a:lnSpc>
              <a:spcBef>
                <a:spcPts val="0"/>
              </a:spcBef>
              <a:buFont typeface="+mj-lt"/>
              <a:buAutoNum type="arabicParenR"/>
            </a:pPr>
            <a:r>
              <a:rPr lang="en-US" sz="1385" dirty="0" err="1">
                <a:latin typeface="Arial" panose="020B0604020202020204" pitchFamily="34" charset="0"/>
                <a:cs typeface="Arial" panose="020B0604020202020204" pitchFamily="34" charset="0"/>
              </a:rPr>
              <a:t>menyiapkan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dokumen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surat</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tanda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setoran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atas</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pengembalian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belanja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akibat</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koreksi</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atau</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hasil</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pemeriksaan</a:t>
            </a:r>
            <a:r>
              <a:rPr lang="en-US" sz="1385" dirty="0">
                <a:latin typeface="Arial" panose="020B0604020202020204" pitchFamily="34" charset="0"/>
                <a:cs typeface="Arial" panose="020B0604020202020204" pitchFamily="34" charset="0"/>
              </a:rPr>
              <a:t> internal </a:t>
            </a:r>
            <a:r>
              <a:rPr lang="en-US" sz="1385" dirty="0" err="1">
                <a:latin typeface="Arial" panose="020B0604020202020204" pitchFamily="34" charset="0"/>
                <a:cs typeface="Arial" panose="020B0604020202020204" pitchFamily="34" charset="0"/>
              </a:rPr>
              <a:t>dan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eksternal</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pada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tahun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berjalan</a:t>
            </a:r>
            <a:r>
              <a:rPr lang="en-US" sz="1385" dirty="0">
                <a:latin typeface="Arial" panose="020B0604020202020204" pitchFamily="34" charset="0"/>
                <a:cs typeface="Arial" panose="020B0604020202020204" pitchFamily="34" charset="0"/>
              </a:rPr>
              <a:t>.</a:t>
            </a:r>
            <a:endParaRPr lang="id-ID" sz="1385" dirty="0">
              <a:latin typeface="Arial" panose="020B0604020202020204" pitchFamily="34" charset="0"/>
              <a:cs typeface="Arial" panose="020B0604020202020204" pitchFamily="34" charset="0"/>
            </a:endParaRPr>
          </a:p>
          <a:p>
            <a:pPr marL="316865" indent="-316865" algn="just">
              <a:lnSpc>
                <a:spcPct val="110000"/>
              </a:lnSpc>
              <a:spcBef>
                <a:spcPts val="0"/>
              </a:spcBef>
              <a:buFont typeface="+mj-lt"/>
              <a:buAutoNum type="alphaLcPeriod" startAt="9"/>
            </a:pPr>
            <a:r>
              <a:rPr lang="en-US" sz="1385" dirty="0" err="1">
                <a:latin typeface="Arial" panose="020B0604020202020204" pitchFamily="34" charset="0"/>
                <a:cs typeface="Arial" panose="020B0604020202020204" pitchFamily="34" charset="0"/>
              </a:rPr>
              <a:t>Dalam</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hal</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terdapat</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pembentukan</a:t>
            </a:r>
            <a:r>
              <a:rPr lang="en-US" sz="1385" dirty="0">
                <a:latin typeface="Arial" panose="020B0604020202020204" pitchFamily="34" charset="0"/>
                <a:cs typeface="Arial" panose="020B0604020202020204" pitchFamily="34" charset="0"/>
              </a:rPr>
              <a:t> unit </a:t>
            </a:r>
            <a:r>
              <a:rPr lang="en-US" sz="1385" dirty="0" err="1">
                <a:latin typeface="Arial" panose="020B0604020202020204" pitchFamily="34" charset="0"/>
                <a:cs typeface="Arial" panose="020B0604020202020204" pitchFamily="34" charset="0"/>
              </a:rPr>
              <a:t>organisasi</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bersifat</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khusus</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sesuai</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dengan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ketentuan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peraturan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perundang-undangan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kepala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daerah</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menetapkan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bendahara</a:t>
            </a:r>
            <a:r>
              <a:rPr lang="en-US" sz="1385" dirty="0">
                <a:latin typeface="Arial" panose="020B0604020202020204" pitchFamily="34" charset="0"/>
                <a:cs typeface="Arial" panose="020B0604020202020204" pitchFamily="34" charset="0"/>
              </a:rPr>
              <a:t> unit </a:t>
            </a:r>
            <a:r>
              <a:rPr lang="en-US" sz="1385" dirty="0" err="1">
                <a:latin typeface="Arial" panose="020B0604020202020204" pitchFamily="34" charset="0"/>
                <a:cs typeface="Arial" panose="020B0604020202020204" pitchFamily="34" charset="0"/>
              </a:rPr>
              <a:t>organisasi</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bersifat</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khusus</a:t>
            </a:r>
            <a:r>
              <a:rPr lang="en-US" sz="1385" dirty="0">
                <a:latin typeface="Arial" panose="020B0604020202020204" pitchFamily="34" charset="0"/>
                <a:cs typeface="Arial" panose="020B0604020202020204" pitchFamily="34" charset="0"/>
              </a:rPr>
              <a:t>.</a:t>
            </a:r>
            <a:endParaRPr lang="id-ID" sz="1385" dirty="0">
              <a:latin typeface="Arial" panose="020B0604020202020204" pitchFamily="34" charset="0"/>
              <a:cs typeface="Arial" panose="020B0604020202020204" pitchFamily="34" charset="0"/>
            </a:endParaRPr>
          </a:p>
          <a:p>
            <a:pPr marL="316865" indent="-316865" algn="just">
              <a:lnSpc>
                <a:spcPct val="110000"/>
              </a:lnSpc>
              <a:spcBef>
                <a:spcPts val="0"/>
              </a:spcBef>
              <a:buFont typeface="+mj-lt"/>
              <a:buAutoNum type="alphaLcPeriod" startAt="9"/>
            </a:pPr>
            <a:r>
              <a:rPr lang="en-US" sz="1385" dirty="0" err="1">
                <a:latin typeface="Arial" panose="020B0604020202020204" pitchFamily="34" charset="0"/>
                <a:cs typeface="Arial" panose="020B0604020202020204" pitchFamily="34" charset="0"/>
              </a:rPr>
              <a:t>Bendahara</a:t>
            </a:r>
            <a:r>
              <a:rPr lang="en-US" sz="1385" dirty="0">
                <a:latin typeface="Arial" panose="020B0604020202020204" pitchFamily="34" charset="0"/>
                <a:cs typeface="Arial" panose="020B0604020202020204" pitchFamily="34" charset="0"/>
              </a:rPr>
              <a:t> unit </a:t>
            </a:r>
            <a:r>
              <a:rPr lang="en-US" sz="1385" dirty="0" err="1">
                <a:latin typeface="Arial" panose="020B0604020202020204" pitchFamily="34" charset="0"/>
                <a:cs typeface="Arial" panose="020B0604020202020204" pitchFamily="34" charset="0"/>
              </a:rPr>
              <a:t>organisasi</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bersifat</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khusus</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memiliki</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tugas</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dan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wewenang</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setara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dengan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Bendahara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Pengeluaran</a:t>
            </a:r>
            <a:r>
              <a:rPr lang="en-US" sz="1385" dirty="0">
                <a:latin typeface="Arial" panose="020B0604020202020204" pitchFamily="34" charset="0"/>
                <a:cs typeface="Arial" panose="020B0604020202020204" pitchFamily="34" charset="0"/>
              </a:rPr>
              <a:t>.</a:t>
            </a:r>
            <a:endParaRPr lang="id-ID" sz="1385" dirty="0">
              <a:latin typeface="Arial" panose="020B0604020202020204" pitchFamily="34" charset="0"/>
              <a:cs typeface="Arial" panose="020B0604020202020204" pitchFamily="34" charset="0"/>
            </a:endParaRPr>
          </a:p>
          <a:p>
            <a:pPr marL="316865" indent="-316865" algn="just">
              <a:lnSpc>
                <a:spcPct val="110000"/>
              </a:lnSpc>
              <a:spcBef>
                <a:spcPts val="0"/>
              </a:spcBef>
              <a:buFont typeface="+mj-lt"/>
              <a:buAutoNum type="alphaLcPeriod" startAt="9"/>
            </a:pPr>
            <a:r>
              <a:rPr lang="en-US" sz="1385" dirty="0" err="1">
                <a:latin typeface="Arial" panose="020B0604020202020204" pitchFamily="34" charset="0"/>
                <a:cs typeface="Arial" panose="020B0604020202020204" pitchFamily="34" charset="0"/>
              </a:rPr>
              <a:t>Bendahara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Pengeluaran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Pembantu</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secara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administratif</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bertanggung</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jawab</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atas</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pelaksanaan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tugasnya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kepada</a:t>
            </a:r>
            <a:r>
              <a:rPr lang="en-US" sz="1385" dirty="0">
                <a:latin typeface="Arial" panose="020B0604020202020204" pitchFamily="34" charset="0"/>
                <a:cs typeface="Arial" panose="020B0604020202020204" pitchFamily="34" charset="0"/>
              </a:rPr>
              <a:t> KPA.</a:t>
            </a:r>
            <a:endParaRPr lang="en-US" sz="1385" dirty="0">
              <a:latin typeface="Arial" panose="020B0604020202020204" pitchFamily="34" charset="0"/>
              <a:cs typeface="Arial" panose="020B0604020202020204" pitchFamily="34" charset="0"/>
            </a:endParaRPr>
          </a:p>
          <a:p>
            <a:pPr marL="316865" indent="-316865" algn="just">
              <a:lnSpc>
                <a:spcPct val="110000"/>
              </a:lnSpc>
              <a:spcBef>
                <a:spcPts val="0"/>
              </a:spcBef>
              <a:buFont typeface="+mj-lt"/>
              <a:buAutoNum type="alphaLcPeriod" startAt="12"/>
            </a:pPr>
            <a:r>
              <a:rPr lang="en-US" sz="1385" dirty="0" err="1">
                <a:latin typeface="Arial" panose="020B0604020202020204" pitchFamily="34" charset="0"/>
                <a:cs typeface="Arial" panose="020B0604020202020204" pitchFamily="34" charset="0"/>
              </a:rPr>
              <a:t>Bendahara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Pengeluaran</a:t>
            </a:r>
            <a:r>
              <a:rPr lang="en-US" sz="1385" dirty="0">
                <a:latin typeface="Arial" panose="020B0604020202020204" pitchFamily="34" charset="0"/>
                <a:cs typeface="Arial" panose="020B0604020202020204" pitchFamily="34" charset="0"/>
              </a:rPr>
              <a:t> dan </a:t>
            </a:r>
            <a:r>
              <a:rPr lang="en-US" sz="1385" dirty="0" err="1">
                <a:latin typeface="Arial" panose="020B0604020202020204" pitchFamily="34" charset="0"/>
                <a:cs typeface="Arial" panose="020B0604020202020204" pitchFamily="34" charset="0"/>
              </a:rPr>
              <a:t>Bendahara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Pengeluaran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Pembantu</a:t>
            </a:r>
            <a:r>
              <a:rPr lang="en-US" sz="1385" dirty="0">
                <a:latin typeface="Arial" panose="020B0604020202020204" pitchFamily="34" charset="0"/>
                <a:cs typeface="Arial" panose="020B0604020202020204" pitchFamily="34" charset="0"/>
              </a:rPr>
              <a:t> dan </a:t>
            </a:r>
            <a:r>
              <a:rPr lang="en-US" sz="1385" dirty="0" err="1">
                <a:latin typeface="Arial" panose="020B0604020202020204" pitchFamily="34" charset="0"/>
                <a:cs typeface="Arial" panose="020B0604020202020204" pitchFamily="34" charset="0"/>
              </a:rPr>
              <a:t>bertanggung</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jawab</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secara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administratif</a:t>
            </a:r>
            <a:r>
              <a:rPr lang="en-US" sz="1385" dirty="0">
                <a:latin typeface="Arial" panose="020B0604020202020204" pitchFamily="34" charset="0"/>
                <a:cs typeface="Arial" panose="020B0604020202020204" pitchFamily="34" charset="0"/>
              </a:rPr>
              <a:t> dan </a:t>
            </a:r>
            <a:r>
              <a:rPr lang="en-US" sz="1385" dirty="0" err="1">
                <a:latin typeface="Arial" panose="020B0604020202020204" pitchFamily="34" charset="0"/>
                <a:cs typeface="Arial" panose="020B0604020202020204" pitchFamily="34" charset="0"/>
              </a:rPr>
              <a:t>fungsional</a:t>
            </a:r>
            <a:r>
              <a:rPr lang="en-US" sz="1385" dirty="0">
                <a:latin typeface="Arial" panose="020B0604020202020204" pitchFamily="34" charset="0"/>
                <a:cs typeface="Arial" panose="020B0604020202020204" pitchFamily="34" charset="0"/>
              </a:rPr>
              <a:t>.</a:t>
            </a:r>
            <a:endParaRPr lang="id-ID" sz="1385" dirty="0">
              <a:latin typeface="Arial" panose="020B0604020202020204" pitchFamily="34" charset="0"/>
              <a:cs typeface="Arial" panose="020B0604020202020204" pitchFamily="34" charset="0"/>
            </a:endParaRPr>
          </a:p>
          <a:p>
            <a:pPr marL="316865" indent="-316865" algn="just">
              <a:lnSpc>
                <a:spcPct val="110000"/>
              </a:lnSpc>
              <a:spcBef>
                <a:spcPts val="0"/>
              </a:spcBef>
              <a:buFont typeface="+mj-lt"/>
              <a:buAutoNum type="alphaLcPeriod" startAt="12"/>
            </a:pPr>
            <a:r>
              <a:rPr lang="en-US" sz="1385" dirty="0" err="1">
                <a:latin typeface="Arial" panose="020B0604020202020204" pitchFamily="34" charset="0"/>
                <a:cs typeface="Arial" panose="020B0604020202020204" pitchFamily="34" charset="0"/>
              </a:rPr>
              <a:t>Bendahara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Pengeluaran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bertanggung</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jawab</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secara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administratif</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dengan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membuat</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laporan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pertanggungjawaban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secara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administratif</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atas</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pengeluaran</a:t>
            </a:r>
            <a:r>
              <a:rPr lang="en-US" sz="1385" dirty="0">
                <a:latin typeface="Arial" panose="020B0604020202020204" pitchFamily="34" charset="0"/>
                <a:cs typeface="Arial" panose="020B0604020202020204" pitchFamily="34" charset="0"/>
              </a:rPr>
              <a:t> pada SKPD dan </a:t>
            </a:r>
            <a:r>
              <a:rPr lang="en-US" sz="1385" dirty="0" err="1">
                <a:latin typeface="Arial" panose="020B0604020202020204" pitchFamily="34" charset="0"/>
                <a:cs typeface="Arial" panose="020B0604020202020204" pitchFamily="34" charset="0"/>
              </a:rPr>
              <a:t>disampaikan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kepada</a:t>
            </a:r>
            <a:r>
              <a:rPr lang="en-US" sz="1385" dirty="0">
                <a:latin typeface="Arial" panose="020B0604020202020204" pitchFamily="34" charset="0"/>
                <a:cs typeface="Arial" panose="020B0604020202020204" pitchFamily="34" charset="0"/>
              </a:rPr>
              <a:t> PA.</a:t>
            </a:r>
            <a:endParaRPr lang="en-US" sz="1385" dirty="0">
              <a:latin typeface="Arial" panose="020B0604020202020204" pitchFamily="34" charset="0"/>
              <a:cs typeface="Arial" panose="020B0604020202020204" pitchFamily="34" charset="0"/>
            </a:endParaRPr>
          </a:p>
          <a:p>
            <a:pPr marL="316865" indent="-316865" algn="just">
              <a:lnSpc>
                <a:spcPct val="110000"/>
              </a:lnSpc>
              <a:spcBef>
                <a:spcPts val="0"/>
              </a:spcBef>
              <a:buFont typeface="+mj-lt"/>
              <a:buAutoNum type="alphaLcPeriod" startAt="12"/>
            </a:pPr>
            <a:r>
              <a:rPr lang="en-US" sz="1385" dirty="0" err="1">
                <a:latin typeface="Arial" panose="020B0604020202020204" pitchFamily="34" charset="0"/>
                <a:cs typeface="Arial" panose="020B0604020202020204" pitchFamily="34" charset="0"/>
              </a:rPr>
              <a:t>Bendahara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Pengeluaran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pembantu</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bertanggung</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jawab</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secara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administratif</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dengan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membuat</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laporan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pertanggungjawaban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secara</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administratif</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atas</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pengeluaran</a:t>
            </a:r>
            <a:r>
              <a:rPr lang="en-US" sz="1385" dirty="0">
                <a:latin typeface="Arial" panose="020B0604020202020204" pitchFamily="34" charset="0"/>
                <a:cs typeface="Arial" panose="020B0604020202020204" pitchFamily="34" charset="0"/>
              </a:rPr>
              <a:t>  pada  unit  SKPD  dan </a:t>
            </a:r>
            <a:r>
              <a:rPr lang="en-US" sz="1385" dirty="0" err="1">
                <a:latin typeface="Arial" panose="020B0604020202020204" pitchFamily="34" charset="0"/>
                <a:cs typeface="Arial" panose="020B0604020202020204" pitchFamily="34" charset="0"/>
              </a:rPr>
              <a:t>disampaikan</a:t>
            </a:r>
            <a:r>
              <a:rPr lang="en-US" sz="1385" dirty="0">
                <a:latin typeface="Arial" panose="020B0604020202020204" pitchFamily="34" charset="0"/>
                <a:cs typeface="Arial" panose="020B0604020202020204" pitchFamily="34" charset="0"/>
              </a:rPr>
              <a:t> </a:t>
            </a:r>
            <a:r>
              <a:rPr lang="en-US" sz="1385" dirty="0" err="1">
                <a:latin typeface="Arial" panose="020B0604020202020204" pitchFamily="34" charset="0"/>
                <a:cs typeface="Arial" panose="020B0604020202020204" pitchFamily="34" charset="0"/>
              </a:rPr>
              <a:t>kepada</a:t>
            </a:r>
            <a:r>
              <a:rPr lang="en-US" sz="1385" dirty="0">
                <a:latin typeface="Arial" panose="020B0604020202020204" pitchFamily="34" charset="0"/>
                <a:cs typeface="Arial" panose="020B0604020202020204" pitchFamily="34" charset="0"/>
              </a:rPr>
              <a:t> KPA.</a:t>
            </a:r>
            <a:endParaRPr lang="id-ID" sz="1385" dirty="0">
              <a:latin typeface="Arial" panose="020B0604020202020204" pitchFamily="34" charset="0"/>
              <a:cs typeface="Arial" panose="020B0604020202020204" pitchFamily="34" charset="0"/>
            </a:endParaRPr>
          </a:p>
          <a:p>
            <a:pPr marL="0" indent="0" algn="just">
              <a:lnSpc>
                <a:spcPct val="110000"/>
              </a:lnSpc>
              <a:spcBef>
                <a:spcPts val="0"/>
              </a:spcBef>
              <a:buNone/>
            </a:pPr>
            <a:endParaRPr lang="id-ID" sz="1385" dirty="0">
              <a:latin typeface="Arial" panose="020B0604020202020204" pitchFamily="34" charset="0"/>
              <a:cs typeface="Arial" panose="020B0604020202020204" pitchFamily="34" charset="0"/>
            </a:endParaRPr>
          </a:p>
          <a:p>
            <a:pPr marL="316865" indent="-316865" algn="just">
              <a:lnSpc>
                <a:spcPct val="110000"/>
              </a:lnSpc>
              <a:spcBef>
                <a:spcPts val="0"/>
              </a:spcBef>
              <a:buFont typeface="+mj-lt"/>
              <a:buAutoNum type="alphaLcPeriod" startAt="9"/>
            </a:pPr>
            <a:endParaRPr lang="id-ID" sz="1385" dirty="0">
              <a:latin typeface="Arial" panose="020B0604020202020204" pitchFamily="34" charset="0"/>
              <a:cs typeface="Arial" panose="020B0604020202020204" pitchFamily="34" charset="0"/>
            </a:endParaRPr>
          </a:p>
          <a:p>
            <a:pPr marL="316865" indent="-316865" algn="just">
              <a:lnSpc>
                <a:spcPct val="110000"/>
              </a:lnSpc>
              <a:spcBef>
                <a:spcPts val="0"/>
              </a:spcBef>
              <a:buFont typeface="+mj-lt"/>
              <a:buAutoNum type="alphaLcPeriod" startAt="9"/>
            </a:pPr>
            <a:endParaRPr lang="id-ID" sz="1385" dirty="0">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755576" y="116633"/>
            <a:ext cx="7704856" cy="576064"/>
          </a:xfrm>
        </p:spPr>
        <p:txBody>
          <a:bodyPr/>
          <a:lstStyle/>
          <a:p>
            <a:pPr algn="ctr"/>
            <a:r>
              <a:rPr lang="en-US" b="1" dirty="0"/>
              <a:t>BENDAHARA PENGELUARAN (3)</a:t>
            </a:r>
            <a:endParaRPr lang="id-ID" b="1"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322" y="692696"/>
            <a:ext cx="7992126" cy="5544616"/>
          </a:xfrm>
        </p:spPr>
        <p:txBody>
          <a:bodyPr>
            <a:noAutofit/>
          </a:bodyPr>
          <a:lstStyle/>
          <a:p>
            <a:pPr marL="342900" indent="-342900" algn="just">
              <a:buFont typeface="+mj-lt"/>
              <a:buAutoNum type="alphaLcPeriod" startAt="15"/>
            </a:pPr>
            <a:r>
              <a:rPr lang="en-US" sz="1385" dirty="0" err="1">
                <a:latin typeface="Arial Rounded MT Bold" panose="020F0704030504030204" pitchFamily="34" charset="0"/>
              </a:rPr>
              <a:t>Bendahara</a:t>
            </a:r>
            <a:r>
              <a:rPr lang="en-US" sz="1385" dirty="0">
                <a:latin typeface="Arial Rounded MT Bold" panose="020F0704030504030204" pitchFamily="34" charset="0"/>
              </a:rPr>
              <a:t>  </a:t>
            </a:r>
            <a:r>
              <a:rPr lang="en-US" sz="1385" dirty="0" err="1">
                <a:latin typeface="Arial Rounded MT Bold" panose="020F0704030504030204" pitchFamily="34" charset="0"/>
              </a:rPr>
              <a:t>Pengeluaran</a:t>
            </a:r>
            <a:r>
              <a:rPr lang="en-US" sz="1385" dirty="0">
                <a:latin typeface="Arial Rounded MT Bold" panose="020F0704030504030204" pitchFamily="34" charset="0"/>
              </a:rPr>
              <a:t>  </a:t>
            </a:r>
            <a:r>
              <a:rPr lang="en-US" sz="1385" dirty="0" err="1">
                <a:latin typeface="Arial Rounded MT Bold" panose="020F0704030504030204" pitchFamily="34" charset="0"/>
              </a:rPr>
              <a:t>bertanggung</a:t>
            </a:r>
            <a:r>
              <a:rPr lang="en-US" sz="1385" dirty="0">
                <a:latin typeface="Arial Rounded MT Bold" panose="020F0704030504030204" pitchFamily="34" charset="0"/>
              </a:rPr>
              <a:t>  </a:t>
            </a:r>
            <a:r>
              <a:rPr lang="en-US" sz="1385" dirty="0" err="1">
                <a:latin typeface="Arial Rounded MT Bold" panose="020F0704030504030204" pitchFamily="34" charset="0"/>
              </a:rPr>
              <a:t>jawab</a:t>
            </a:r>
            <a:r>
              <a:rPr lang="en-US" sz="1385" dirty="0">
                <a:latin typeface="Arial Rounded MT Bold" panose="020F0704030504030204" pitchFamily="34" charset="0"/>
              </a:rPr>
              <a:t>  </a:t>
            </a:r>
            <a:r>
              <a:rPr lang="en-US" sz="1385" dirty="0" err="1">
                <a:latin typeface="Arial Rounded MT Bold" panose="020F0704030504030204" pitchFamily="34" charset="0"/>
              </a:rPr>
              <a:t>secara</a:t>
            </a:r>
            <a:r>
              <a:rPr lang="en-US" sz="1385" dirty="0">
                <a:latin typeface="Arial Rounded MT Bold" panose="020F0704030504030204" pitchFamily="34" charset="0"/>
              </a:rPr>
              <a:t>  </a:t>
            </a:r>
            <a:r>
              <a:rPr lang="en-US" sz="1385" dirty="0" err="1">
                <a:latin typeface="Arial Rounded MT Bold" panose="020F0704030504030204" pitchFamily="34" charset="0"/>
              </a:rPr>
              <a:t>fungsional</a:t>
            </a:r>
            <a:r>
              <a:rPr lang="en-US" sz="1385" dirty="0">
                <a:latin typeface="Arial Rounded MT Bold" panose="020F0704030504030204" pitchFamily="34" charset="0"/>
              </a:rPr>
              <a:t> </a:t>
            </a:r>
            <a:r>
              <a:rPr lang="en-US" sz="1385" dirty="0" err="1">
                <a:latin typeface="Arial Rounded MT Bold" panose="020F0704030504030204" pitchFamily="34" charset="0"/>
              </a:rPr>
              <a:t>dengan</a:t>
            </a:r>
            <a:r>
              <a:rPr lang="en-US" sz="1385" dirty="0">
                <a:latin typeface="Arial Rounded MT Bold" panose="020F0704030504030204" pitchFamily="34" charset="0"/>
              </a:rPr>
              <a:t> </a:t>
            </a:r>
            <a:r>
              <a:rPr lang="en-US" sz="1385" dirty="0" err="1">
                <a:latin typeface="Arial Rounded MT Bold" panose="020F0704030504030204" pitchFamily="34" charset="0"/>
              </a:rPr>
              <a:t>membuat</a:t>
            </a:r>
            <a:r>
              <a:rPr lang="en-US" sz="1385" dirty="0">
                <a:latin typeface="Arial Rounded MT Bold" panose="020F0704030504030204" pitchFamily="34" charset="0"/>
              </a:rPr>
              <a:t> </a:t>
            </a:r>
            <a:r>
              <a:rPr lang="en-US" sz="1385" dirty="0" err="1">
                <a:latin typeface="Arial Rounded MT Bold" panose="020F0704030504030204" pitchFamily="34" charset="0"/>
              </a:rPr>
              <a:t>laporan</a:t>
            </a:r>
            <a:r>
              <a:rPr lang="en-US" sz="1385" dirty="0">
                <a:latin typeface="Arial Rounded MT Bold" panose="020F0704030504030204" pitchFamily="34" charset="0"/>
              </a:rPr>
              <a:t> </a:t>
            </a:r>
            <a:r>
              <a:rPr lang="en-US" sz="1385" dirty="0" err="1">
                <a:latin typeface="Arial Rounded MT Bold" panose="020F0704030504030204" pitchFamily="34" charset="0"/>
              </a:rPr>
              <a:t>pertanggungjawaban</a:t>
            </a:r>
            <a:r>
              <a:rPr lang="en-US" sz="1385" dirty="0">
                <a:latin typeface="Arial Rounded MT Bold" panose="020F0704030504030204" pitchFamily="34" charset="0"/>
              </a:rPr>
              <a:t> </a:t>
            </a:r>
            <a:r>
              <a:rPr lang="en-US" sz="1385" dirty="0" err="1">
                <a:latin typeface="Arial Rounded MT Bold" panose="020F0704030504030204" pitchFamily="34" charset="0"/>
              </a:rPr>
              <a:t>secara</a:t>
            </a:r>
            <a:r>
              <a:rPr lang="en-US" sz="1385" dirty="0">
                <a:latin typeface="Arial Rounded MT Bold" panose="020F0704030504030204" pitchFamily="34" charset="0"/>
              </a:rPr>
              <a:t> </a:t>
            </a:r>
            <a:r>
              <a:rPr lang="en-US" sz="1385" dirty="0" err="1">
                <a:latin typeface="Arial Rounded MT Bold" panose="020F0704030504030204" pitchFamily="34" charset="0"/>
              </a:rPr>
              <a:t>fungsional</a:t>
            </a:r>
            <a:r>
              <a:rPr lang="id-ID" sz="1385" dirty="0">
                <a:latin typeface="Arial Rounded MT Bold" panose="020F0704030504030204" pitchFamily="34" charset="0"/>
              </a:rPr>
              <a:t> </a:t>
            </a:r>
            <a:r>
              <a:rPr lang="en-US" sz="1385" dirty="0" err="1">
                <a:latin typeface="Arial Rounded MT Bold" panose="020F0704030504030204" pitchFamily="34" charset="0"/>
              </a:rPr>
              <a:t>atas</a:t>
            </a:r>
            <a:r>
              <a:rPr lang="en-US" sz="1385" dirty="0">
                <a:latin typeface="Arial Rounded MT Bold" panose="020F0704030504030204" pitchFamily="34" charset="0"/>
              </a:rPr>
              <a:t>  </a:t>
            </a:r>
            <a:r>
              <a:rPr lang="en-US" sz="1385" dirty="0" err="1">
                <a:latin typeface="Arial Rounded MT Bold" panose="020F0704030504030204" pitchFamily="34" charset="0"/>
              </a:rPr>
              <a:t>pengeluaran</a:t>
            </a:r>
            <a:r>
              <a:rPr lang="en-US" sz="1385" dirty="0">
                <a:latin typeface="Arial Rounded MT Bold" panose="020F0704030504030204" pitchFamily="34" charset="0"/>
              </a:rPr>
              <a:t>  </a:t>
            </a:r>
            <a:r>
              <a:rPr lang="en-US" sz="1385" dirty="0" err="1">
                <a:latin typeface="Arial Rounded MT Bold" panose="020F0704030504030204" pitchFamily="34" charset="0"/>
              </a:rPr>
              <a:t>pada</a:t>
            </a:r>
            <a:r>
              <a:rPr lang="en-US" sz="1385" dirty="0">
                <a:latin typeface="Arial Rounded MT Bold" panose="020F0704030504030204" pitchFamily="34" charset="0"/>
              </a:rPr>
              <a:t>  SKPD  </a:t>
            </a:r>
            <a:r>
              <a:rPr lang="en-US" sz="1385" dirty="0" err="1">
                <a:latin typeface="Arial Rounded MT Bold" panose="020F0704030504030204" pitchFamily="34" charset="0"/>
              </a:rPr>
              <a:t>dan</a:t>
            </a:r>
            <a:r>
              <a:rPr lang="en-US" sz="1385" dirty="0">
                <a:latin typeface="Arial Rounded MT Bold" panose="020F0704030504030204" pitchFamily="34" charset="0"/>
              </a:rPr>
              <a:t>  </a:t>
            </a:r>
            <a:r>
              <a:rPr lang="en-US" sz="1385" dirty="0" err="1">
                <a:latin typeface="Arial Rounded MT Bold" panose="020F0704030504030204" pitchFamily="34" charset="0"/>
              </a:rPr>
              <a:t>disampaikan</a:t>
            </a:r>
            <a:r>
              <a:rPr lang="en-US" sz="1385" dirty="0">
                <a:latin typeface="Arial Rounded MT Bold" panose="020F0704030504030204" pitchFamily="34" charset="0"/>
              </a:rPr>
              <a:t>  </a:t>
            </a:r>
            <a:r>
              <a:rPr lang="en-US" sz="1385" dirty="0" err="1">
                <a:latin typeface="Arial Rounded MT Bold" panose="020F0704030504030204" pitchFamily="34" charset="0"/>
              </a:rPr>
              <a:t>kepada</a:t>
            </a:r>
            <a:r>
              <a:rPr lang="en-US" sz="1385" dirty="0">
                <a:latin typeface="Arial Rounded MT Bold" panose="020F0704030504030204" pitchFamily="34" charset="0"/>
              </a:rPr>
              <a:t>  PPKD</a:t>
            </a:r>
            <a:r>
              <a:rPr lang="id-ID" sz="1385" dirty="0">
                <a:latin typeface="Arial Rounded MT Bold" panose="020F0704030504030204" pitchFamily="34" charset="0"/>
              </a:rPr>
              <a:t> </a:t>
            </a:r>
            <a:r>
              <a:rPr lang="en-US" sz="1385" dirty="0" err="1">
                <a:latin typeface="Arial Rounded MT Bold" panose="020F0704030504030204" pitchFamily="34" charset="0"/>
              </a:rPr>
              <a:t>selaku</a:t>
            </a:r>
            <a:r>
              <a:rPr lang="en-US" sz="1385" dirty="0">
                <a:latin typeface="Arial Rounded MT Bold" panose="020F0704030504030204" pitchFamily="34" charset="0"/>
              </a:rPr>
              <a:t> BUD.</a:t>
            </a:r>
            <a:endParaRPr lang="id-ID" sz="1385" dirty="0">
              <a:latin typeface="Arial Rounded MT Bold" panose="020F0704030504030204" pitchFamily="34" charset="0"/>
            </a:endParaRPr>
          </a:p>
          <a:p>
            <a:pPr marL="316865" indent="-316865" algn="just">
              <a:buFont typeface="+mj-lt"/>
              <a:buAutoNum type="alphaLcPeriod" startAt="15"/>
            </a:pPr>
            <a:r>
              <a:rPr lang="en-US" sz="1385" dirty="0" err="1">
                <a:latin typeface="Arial Rounded MT Bold" panose="020F0704030504030204" pitchFamily="34" charset="0"/>
              </a:rPr>
              <a:t>Bendahara</a:t>
            </a:r>
            <a:r>
              <a:rPr lang="en-US" sz="1385" dirty="0">
                <a:latin typeface="Arial Rounded MT Bold" panose="020F0704030504030204" pitchFamily="34" charset="0"/>
              </a:rPr>
              <a:t>  </a:t>
            </a:r>
            <a:r>
              <a:rPr lang="en-US" sz="1385" dirty="0" err="1">
                <a:latin typeface="Arial Rounded MT Bold" panose="020F0704030504030204" pitchFamily="34" charset="0"/>
              </a:rPr>
              <a:t>Pengeluaran</a:t>
            </a:r>
            <a:r>
              <a:rPr lang="en-US" sz="1385" dirty="0">
                <a:latin typeface="Arial Rounded MT Bold" panose="020F0704030504030204" pitchFamily="34" charset="0"/>
              </a:rPr>
              <a:t>  </a:t>
            </a:r>
            <a:r>
              <a:rPr lang="en-US" sz="1385" dirty="0" err="1">
                <a:latin typeface="Arial Rounded MT Bold" panose="020F0704030504030204" pitchFamily="34" charset="0"/>
              </a:rPr>
              <a:t>pembantu</a:t>
            </a:r>
            <a:r>
              <a:rPr lang="en-US" sz="1385" dirty="0">
                <a:latin typeface="Arial Rounded MT Bold" panose="020F0704030504030204" pitchFamily="34" charset="0"/>
              </a:rPr>
              <a:t>  </a:t>
            </a:r>
            <a:r>
              <a:rPr lang="en-US" sz="1385" dirty="0" err="1">
                <a:latin typeface="Arial Rounded MT Bold" panose="020F0704030504030204" pitchFamily="34" charset="0"/>
              </a:rPr>
              <a:t>bertanggung</a:t>
            </a:r>
            <a:r>
              <a:rPr lang="en-US" sz="1385" dirty="0">
                <a:latin typeface="Arial Rounded MT Bold" panose="020F0704030504030204" pitchFamily="34" charset="0"/>
              </a:rPr>
              <a:t>  </a:t>
            </a:r>
            <a:r>
              <a:rPr lang="en-US" sz="1385" dirty="0" err="1">
                <a:latin typeface="Arial Rounded MT Bold" panose="020F0704030504030204" pitchFamily="34" charset="0"/>
              </a:rPr>
              <a:t>jawab</a:t>
            </a:r>
            <a:r>
              <a:rPr lang="en-US" sz="1385" dirty="0">
                <a:latin typeface="Arial Rounded MT Bold" panose="020F0704030504030204" pitchFamily="34" charset="0"/>
              </a:rPr>
              <a:t>  </a:t>
            </a:r>
            <a:r>
              <a:rPr lang="en-US" sz="1385" dirty="0" err="1">
                <a:latin typeface="Arial Rounded MT Bold" panose="020F0704030504030204" pitchFamily="34" charset="0"/>
              </a:rPr>
              <a:t>secara</a:t>
            </a:r>
            <a:r>
              <a:rPr lang="en-US" sz="1385" dirty="0">
                <a:latin typeface="Arial Rounded MT Bold" panose="020F0704030504030204" pitchFamily="34" charset="0"/>
              </a:rPr>
              <a:t> </a:t>
            </a:r>
            <a:r>
              <a:rPr lang="en-US" sz="1385" dirty="0" err="1">
                <a:latin typeface="Arial Rounded MT Bold" panose="020F0704030504030204" pitchFamily="34" charset="0"/>
              </a:rPr>
              <a:t>fungsional</a:t>
            </a:r>
            <a:r>
              <a:rPr lang="en-US" sz="1385" dirty="0">
                <a:latin typeface="Arial Rounded MT Bold" panose="020F0704030504030204" pitchFamily="34" charset="0"/>
              </a:rPr>
              <a:t> </a:t>
            </a:r>
            <a:r>
              <a:rPr lang="en-US" sz="1385" dirty="0" err="1">
                <a:latin typeface="Arial Rounded MT Bold" panose="020F0704030504030204" pitchFamily="34" charset="0"/>
              </a:rPr>
              <a:t>dengan</a:t>
            </a:r>
            <a:r>
              <a:rPr lang="en-US" sz="1385" dirty="0">
                <a:latin typeface="Arial Rounded MT Bold" panose="020F0704030504030204" pitchFamily="34" charset="0"/>
              </a:rPr>
              <a:t> </a:t>
            </a:r>
            <a:r>
              <a:rPr lang="en-US" sz="1385" dirty="0" err="1">
                <a:latin typeface="Arial Rounded MT Bold" panose="020F0704030504030204" pitchFamily="34" charset="0"/>
              </a:rPr>
              <a:t>membuat</a:t>
            </a:r>
            <a:r>
              <a:rPr lang="en-US" sz="1385" dirty="0">
                <a:latin typeface="Arial Rounded MT Bold" panose="020F0704030504030204" pitchFamily="34" charset="0"/>
              </a:rPr>
              <a:t> </a:t>
            </a:r>
            <a:r>
              <a:rPr lang="en-US" sz="1385" dirty="0" err="1">
                <a:latin typeface="Arial Rounded MT Bold" panose="020F0704030504030204" pitchFamily="34" charset="0"/>
              </a:rPr>
              <a:t>laporan</a:t>
            </a:r>
            <a:r>
              <a:rPr lang="en-US" sz="1385" dirty="0">
                <a:latin typeface="Arial Rounded MT Bold" panose="020F0704030504030204" pitchFamily="34" charset="0"/>
              </a:rPr>
              <a:t> </a:t>
            </a:r>
            <a:r>
              <a:rPr lang="en-US" sz="1385" dirty="0" err="1">
                <a:latin typeface="Arial Rounded MT Bold" panose="020F0704030504030204" pitchFamily="34" charset="0"/>
              </a:rPr>
              <a:t>pertanggungjawaban</a:t>
            </a:r>
            <a:r>
              <a:rPr lang="en-US" sz="1385" dirty="0">
                <a:latin typeface="Arial Rounded MT Bold" panose="020F0704030504030204" pitchFamily="34" charset="0"/>
              </a:rPr>
              <a:t> </a:t>
            </a:r>
            <a:r>
              <a:rPr lang="en-US" sz="1385" dirty="0" err="1">
                <a:latin typeface="Arial Rounded MT Bold" panose="020F0704030504030204" pitchFamily="34" charset="0"/>
              </a:rPr>
              <a:t>secara</a:t>
            </a:r>
            <a:r>
              <a:rPr lang="en-US" sz="1385" dirty="0">
                <a:latin typeface="Arial Rounded MT Bold" panose="020F0704030504030204" pitchFamily="34" charset="0"/>
              </a:rPr>
              <a:t> </a:t>
            </a:r>
            <a:r>
              <a:rPr lang="en-US" sz="1385" dirty="0" err="1">
                <a:latin typeface="Arial Rounded MT Bold" panose="020F0704030504030204" pitchFamily="34" charset="0"/>
              </a:rPr>
              <a:t>fungsional</a:t>
            </a:r>
            <a:r>
              <a:rPr lang="en-US" sz="1385" dirty="0">
                <a:latin typeface="Arial Rounded MT Bold" panose="020F0704030504030204" pitchFamily="34" charset="0"/>
              </a:rPr>
              <a:t> </a:t>
            </a:r>
            <a:r>
              <a:rPr lang="en-US" sz="1385" dirty="0" err="1">
                <a:latin typeface="Arial Rounded MT Bold" panose="020F0704030504030204" pitchFamily="34" charset="0"/>
              </a:rPr>
              <a:t>atas</a:t>
            </a:r>
            <a:r>
              <a:rPr lang="en-US" sz="1385" dirty="0">
                <a:latin typeface="Arial Rounded MT Bold" panose="020F0704030504030204" pitchFamily="34" charset="0"/>
              </a:rPr>
              <a:t> </a:t>
            </a:r>
            <a:r>
              <a:rPr lang="en-US" sz="1385" dirty="0" err="1">
                <a:latin typeface="Arial Rounded MT Bold" panose="020F0704030504030204" pitchFamily="34" charset="0"/>
              </a:rPr>
              <a:t>pengeluaran</a:t>
            </a:r>
            <a:r>
              <a:rPr lang="en-US" sz="1385" dirty="0">
                <a:latin typeface="Arial Rounded MT Bold" panose="020F0704030504030204" pitchFamily="34" charset="0"/>
              </a:rPr>
              <a:t> </a:t>
            </a:r>
            <a:r>
              <a:rPr lang="en-US" sz="1385" dirty="0" err="1">
                <a:latin typeface="Arial Rounded MT Bold" panose="020F0704030504030204" pitchFamily="34" charset="0"/>
              </a:rPr>
              <a:t>pada</a:t>
            </a:r>
            <a:r>
              <a:rPr lang="en-US" sz="1385" dirty="0">
                <a:latin typeface="Arial Rounded MT Bold" panose="020F0704030504030204" pitchFamily="34" charset="0"/>
              </a:rPr>
              <a:t> unit SKPD </a:t>
            </a:r>
            <a:r>
              <a:rPr lang="en-US" sz="1385" dirty="0" err="1">
                <a:latin typeface="Arial Rounded MT Bold" panose="020F0704030504030204" pitchFamily="34" charset="0"/>
              </a:rPr>
              <a:t>dan</a:t>
            </a:r>
            <a:r>
              <a:rPr lang="en-US" sz="1385" dirty="0">
                <a:latin typeface="Arial Rounded MT Bold" panose="020F0704030504030204" pitchFamily="34" charset="0"/>
              </a:rPr>
              <a:t> </a:t>
            </a:r>
            <a:r>
              <a:rPr lang="en-US" sz="1385" dirty="0" err="1">
                <a:latin typeface="Arial Rounded MT Bold" panose="020F0704030504030204" pitchFamily="34" charset="0"/>
              </a:rPr>
              <a:t>disampaikan</a:t>
            </a:r>
            <a:r>
              <a:rPr lang="en-US" sz="1385" dirty="0">
                <a:latin typeface="Arial Rounded MT Bold" panose="020F0704030504030204" pitchFamily="34" charset="0"/>
              </a:rPr>
              <a:t> </a:t>
            </a:r>
            <a:r>
              <a:rPr lang="en-US" sz="1385" dirty="0" err="1">
                <a:latin typeface="Arial Rounded MT Bold" panose="020F0704030504030204" pitchFamily="34" charset="0"/>
              </a:rPr>
              <a:t>kepada</a:t>
            </a:r>
            <a:r>
              <a:rPr lang="en-US" sz="1385" dirty="0">
                <a:latin typeface="Arial Rounded MT Bold" panose="020F0704030504030204" pitchFamily="34" charset="0"/>
              </a:rPr>
              <a:t> </a:t>
            </a:r>
            <a:r>
              <a:rPr lang="en-US" sz="1385" dirty="0" err="1">
                <a:latin typeface="Arial Rounded MT Bold" panose="020F0704030504030204" pitchFamily="34" charset="0"/>
              </a:rPr>
              <a:t>Bendahara</a:t>
            </a:r>
            <a:r>
              <a:rPr lang="en-US" sz="1385" dirty="0">
                <a:latin typeface="Arial Rounded MT Bold" panose="020F0704030504030204" pitchFamily="34" charset="0"/>
              </a:rPr>
              <a:t> </a:t>
            </a:r>
            <a:r>
              <a:rPr lang="en-US" sz="1385" dirty="0" err="1">
                <a:latin typeface="Arial Rounded MT Bold" panose="020F0704030504030204" pitchFamily="34" charset="0"/>
              </a:rPr>
              <a:t>Pengeluaran</a:t>
            </a:r>
            <a:r>
              <a:rPr lang="en-US" sz="1385" dirty="0">
                <a:latin typeface="Arial Rounded MT Bold" panose="020F0704030504030204" pitchFamily="34" charset="0"/>
              </a:rPr>
              <a:t>.</a:t>
            </a:r>
            <a:endParaRPr lang="id-ID" sz="1385" dirty="0">
              <a:latin typeface="Arial Rounded MT Bold" panose="020F0704030504030204" pitchFamily="34" charset="0"/>
            </a:endParaRPr>
          </a:p>
          <a:p>
            <a:pPr marL="316865" indent="-316865" algn="just">
              <a:buFont typeface="+mj-lt"/>
              <a:buAutoNum type="alphaLcPeriod" startAt="15"/>
            </a:pPr>
            <a:r>
              <a:rPr lang="en-US" sz="1385" dirty="0" err="1">
                <a:latin typeface="Arial Rounded MT Bold" panose="020F0704030504030204" pitchFamily="34" charset="0"/>
              </a:rPr>
              <a:t>Kepala</a:t>
            </a:r>
            <a:r>
              <a:rPr lang="en-US" sz="1385" dirty="0">
                <a:latin typeface="Arial Rounded MT Bold" panose="020F0704030504030204" pitchFamily="34" charset="0"/>
              </a:rPr>
              <a:t> SKPD </a:t>
            </a:r>
            <a:r>
              <a:rPr lang="en-US" sz="1385" dirty="0" err="1">
                <a:latin typeface="Arial Rounded MT Bold" panose="020F0704030504030204" pitchFamily="34" charset="0"/>
              </a:rPr>
              <a:t>atas</a:t>
            </a:r>
            <a:r>
              <a:rPr lang="en-US" sz="1385" dirty="0">
                <a:latin typeface="Arial Rounded MT Bold" panose="020F0704030504030204" pitchFamily="34" charset="0"/>
              </a:rPr>
              <a:t> </a:t>
            </a:r>
            <a:r>
              <a:rPr lang="en-US" sz="1385" dirty="0" err="1">
                <a:latin typeface="Arial Rounded MT Bold" panose="020F0704030504030204" pitchFamily="34" charset="0"/>
              </a:rPr>
              <a:t>usul</a:t>
            </a:r>
            <a:r>
              <a:rPr lang="en-US" sz="1385" dirty="0">
                <a:latin typeface="Arial Rounded MT Bold" panose="020F0704030504030204" pitchFamily="34" charset="0"/>
              </a:rPr>
              <a:t> </a:t>
            </a:r>
            <a:r>
              <a:rPr lang="en-US" sz="1385" dirty="0" err="1">
                <a:latin typeface="Arial Rounded MT Bold" panose="020F0704030504030204" pitchFamily="34" charset="0"/>
              </a:rPr>
              <a:t>Bendahara</a:t>
            </a:r>
            <a:r>
              <a:rPr lang="en-US" sz="1385" dirty="0">
                <a:latin typeface="Arial Rounded MT Bold" panose="020F0704030504030204" pitchFamily="34" charset="0"/>
              </a:rPr>
              <a:t> </a:t>
            </a:r>
            <a:r>
              <a:rPr lang="en-US" sz="1385" dirty="0" err="1">
                <a:latin typeface="Arial Rounded MT Bold" panose="020F0704030504030204" pitchFamily="34" charset="0"/>
              </a:rPr>
              <a:t>Pengeluaran</a:t>
            </a:r>
            <a:r>
              <a:rPr lang="en-US" sz="1385" dirty="0">
                <a:latin typeface="Arial Rounded MT Bold" panose="020F0704030504030204" pitchFamily="34" charset="0"/>
              </a:rPr>
              <a:t> </a:t>
            </a:r>
            <a:r>
              <a:rPr lang="en-US" sz="1385" dirty="0" err="1">
                <a:latin typeface="Arial Rounded MT Bold" panose="020F0704030504030204" pitchFamily="34" charset="0"/>
              </a:rPr>
              <a:t>dapat</a:t>
            </a:r>
            <a:r>
              <a:rPr lang="en-US" sz="1385" dirty="0">
                <a:latin typeface="Arial Rounded MT Bold" panose="020F0704030504030204" pitchFamily="34" charset="0"/>
              </a:rPr>
              <a:t> </a:t>
            </a:r>
            <a:r>
              <a:rPr lang="en-US" sz="1385" dirty="0" err="1">
                <a:latin typeface="Arial Rounded MT Bold" panose="020F0704030504030204" pitchFamily="34" charset="0"/>
              </a:rPr>
              <a:t>menetapkan</a:t>
            </a:r>
            <a:r>
              <a:rPr lang="en-US" sz="1385" dirty="0">
                <a:latin typeface="Arial Rounded MT Bold" panose="020F0704030504030204" pitchFamily="34" charset="0"/>
              </a:rPr>
              <a:t> </a:t>
            </a:r>
            <a:r>
              <a:rPr lang="en-US" sz="1385" dirty="0" err="1">
                <a:latin typeface="Arial Rounded MT Bold" panose="020F0704030504030204" pitchFamily="34" charset="0"/>
              </a:rPr>
              <a:t>pegawai</a:t>
            </a:r>
            <a:r>
              <a:rPr lang="en-US" sz="1385" dirty="0">
                <a:latin typeface="Arial Rounded MT Bold" panose="020F0704030504030204" pitchFamily="34" charset="0"/>
              </a:rPr>
              <a:t> yang </a:t>
            </a:r>
            <a:r>
              <a:rPr lang="en-US" sz="1385" dirty="0" err="1">
                <a:latin typeface="Arial Rounded MT Bold" panose="020F0704030504030204" pitchFamily="34" charset="0"/>
              </a:rPr>
              <a:t>bertugas</a:t>
            </a:r>
            <a:r>
              <a:rPr lang="en-US" sz="1385" dirty="0">
                <a:latin typeface="Arial Rounded MT Bold" panose="020F0704030504030204" pitchFamily="34" charset="0"/>
              </a:rPr>
              <a:t> </a:t>
            </a:r>
            <a:r>
              <a:rPr lang="en-US" sz="1385" dirty="0" err="1">
                <a:latin typeface="Arial Rounded MT Bold" panose="020F0704030504030204" pitchFamily="34" charset="0"/>
              </a:rPr>
              <a:t>membantu</a:t>
            </a:r>
            <a:r>
              <a:rPr lang="en-US" sz="1385" dirty="0">
                <a:latin typeface="Arial Rounded MT Bold" panose="020F0704030504030204" pitchFamily="34" charset="0"/>
              </a:rPr>
              <a:t> </a:t>
            </a:r>
            <a:r>
              <a:rPr lang="en-US" sz="1385" dirty="0" err="1">
                <a:latin typeface="Arial Rounded MT Bold" panose="020F0704030504030204" pitchFamily="34" charset="0"/>
              </a:rPr>
              <a:t>Bendahara</a:t>
            </a:r>
            <a:r>
              <a:rPr lang="en-US" sz="1385" dirty="0">
                <a:latin typeface="Arial Rounded MT Bold" panose="020F0704030504030204" pitchFamily="34" charset="0"/>
              </a:rPr>
              <a:t> </a:t>
            </a:r>
            <a:r>
              <a:rPr lang="en-US" sz="1385" dirty="0" err="1">
                <a:latin typeface="Arial Rounded MT Bold" panose="020F0704030504030204" pitchFamily="34" charset="0"/>
              </a:rPr>
              <a:t>Pengeluaran</a:t>
            </a:r>
            <a:r>
              <a:rPr lang="en-US" sz="1385" dirty="0">
                <a:latin typeface="Arial Rounded MT Bold" panose="020F0704030504030204" pitchFamily="34" charset="0"/>
              </a:rPr>
              <a:t> </a:t>
            </a:r>
            <a:r>
              <a:rPr lang="en-US" sz="1385" dirty="0" err="1">
                <a:latin typeface="Arial Rounded MT Bold" panose="020F0704030504030204" pitchFamily="34" charset="0"/>
              </a:rPr>
              <a:t>untuk</a:t>
            </a:r>
            <a:r>
              <a:rPr lang="en-US" sz="1385" dirty="0">
                <a:latin typeface="Arial Rounded MT Bold" panose="020F0704030504030204" pitchFamily="34" charset="0"/>
              </a:rPr>
              <a:t> </a:t>
            </a:r>
            <a:r>
              <a:rPr lang="en-US" sz="1385" dirty="0" err="1">
                <a:latin typeface="Arial Rounded MT Bold" panose="020F0704030504030204" pitchFamily="34" charset="0"/>
              </a:rPr>
              <a:t>meningkatkan</a:t>
            </a:r>
            <a:r>
              <a:rPr lang="en-US" sz="1385" dirty="0">
                <a:latin typeface="Arial Rounded MT Bold" panose="020F0704030504030204" pitchFamily="34" charset="0"/>
              </a:rPr>
              <a:t> </a:t>
            </a:r>
            <a:r>
              <a:rPr lang="en-US" sz="1385" dirty="0" err="1">
                <a:latin typeface="Arial Rounded MT Bold" panose="020F0704030504030204" pitchFamily="34" charset="0"/>
              </a:rPr>
              <a:t>efektivitas</a:t>
            </a:r>
            <a:r>
              <a:rPr lang="en-US" sz="1385" dirty="0">
                <a:latin typeface="Arial Rounded MT Bold" panose="020F0704030504030204" pitchFamily="34" charset="0"/>
              </a:rPr>
              <a:t> </a:t>
            </a:r>
            <a:r>
              <a:rPr lang="en-US" sz="1385" dirty="0" err="1">
                <a:latin typeface="Arial Rounded MT Bold" panose="020F0704030504030204" pitchFamily="34" charset="0"/>
              </a:rPr>
              <a:t>pengelolaan</a:t>
            </a:r>
            <a:r>
              <a:rPr lang="en-US" sz="1385" dirty="0">
                <a:latin typeface="Arial Rounded MT Bold" panose="020F0704030504030204" pitchFamily="34" charset="0"/>
              </a:rPr>
              <a:t> </a:t>
            </a:r>
            <a:r>
              <a:rPr lang="en-US" sz="1385" dirty="0" err="1">
                <a:latin typeface="Arial Rounded MT Bold" panose="020F0704030504030204" pitchFamily="34" charset="0"/>
              </a:rPr>
              <a:t>belanja</a:t>
            </a:r>
            <a:r>
              <a:rPr lang="en-US" sz="1385" dirty="0">
                <a:latin typeface="Arial Rounded MT Bold" panose="020F0704030504030204" pitchFamily="34" charset="0"/>
              </a:rPr>
              <a:t> dan/</a:t>
            </a:r>
            <a:r>
              <a:rPr lang="en-US" sz="1385" dirty="0" err="1">
                <a:latin typeface="Arial Rounded MT Bold" panose="020F0704030504030204" pitchFamily="34" charset="0"/>
              </a:rPr>
              <a:t>atau</a:t>
            </a:r>
            <a:r>
              <a:rPr lang="en-US" sz="1385" dirty="0">
                <a:latin typeface="Arial Rounded MT Bold" panose="020F0704030504030204" pitchFamily="34" charset="0"/>
              </a:rPr>
              <a:t> </a:t>
            </a:r>
            <a:r>
              <a:rPr lang="en-US" sz="1385" dirty="0" err="1">
                <a:latin typeface="Arial Rounded MT Bold" panose="020F0704030504030204" pitchFamily="34" charset="0"/>
              </a:rPr>
              <a:t>pengeluaran</a:t>
            </a:r>
            <a:r>
              <a:rPr lang="en-US" sz="1385" dirty="0">
                <a:latin typeface="Arial Rounded MT Bold" panose="020F0704030504030204" pitchFamily="34" charset="0"/>
              </a:rPr>
              <a:t> </a:t>
            </a:r>
            <a:r>
              <a:rPr lang="en-US" sz="1385" dirty="0" err="1">
                <a:latin typeface="Arial Rounded MT Bold" panose="020F0704030504030204" pitchFamily="34" charset="0"/>
              </a:rPr>
              <a:t>pembiayaan</a:t>
            </a:r>
            <a:r>
              <a:rPr lang="en-US" sz="1385" dirty="0">
                <a:latin typeface="Arial Rounded MT Bold" panose="020F0704030504030204" pitchFamily="34" charset="0"/>
              </a:rPr>
              <a:t>.</a:t>
            </a:r>
            <a:endParaRPr lang="en-US" sz="1385" dirty="0">
              <a:latin typeface="Arial Rounded MT Bold" panose="020F0704030504030204" pitchFamily="34" charset="0"/>
            </a:endParaRPr>
          </a:p>
          <a:p>
            <a:pPr marL="316865" indent="-316865" algn="just">
              <a:buFont typeface="+mj-lt"/>
              <a:buAutoNum type="alphaLcPeriod" startAt="18"/>
            </a:pPr>
            <a:r>
              <a:rPr lang="en-US" sz="1385" dirty="0" err="1">
                <a:latin typeface="Arial Rounded MT Bold" panose="020F0704030504030204" pitchFamily="34" charset="0"/>
              </a:rPr>
              <a:t>Pegawai</a:t>
            </a:r>
            <a:r>
              <a:rPr lang="en-US" sz="1385" dirty="0">
                <a:latin typeface="Arial Rounded MT Bold" panose="020F0704030504030204" pitchFamily="34" charset="0"/>
              </a:rPr>
              <a:t>   yang   </a:t>
            </a:r>
            <a:r>
              <a:rPr lang="en-US" sz="1385" dirty="0" err="1">
                <a:latin typeface="Arial Rounded MT Bold" panose="020F0704030504030204" pitchFamily="34" charset="0"/>
              </a:rPr>
              <a:t>bertugas</a:t>
            </a:r>
            <a:r>
              <a:rPr lang="en-US" sz="1385" dirty="0">
                <a:latin typeface="Arial Rounded MT Bold" panose="020F0704030504030204" pitchFamily="34" charset="0"/>
              </a:rPr>
              <a:t>   </a:t>
            </a:r>
            <a:r>
              <a:rPr lang="en-US" sz="1385" dirty="0" err="1">
                <a:latin typeface="Arial Rounded MT Bold" panose="020F0704030504030204" pitchFamily="34" charset="0"/>
              </a:rPr>
              <a:t>membantu</a:t>
            </a:r>
            <a:r>
              <a:rPr lang="en-US" sz="1385" dirty="0">
                <a:latin typeface="Arial Rounded MT Bold" panose="020F0704030504030204" pitchFamily="34" charset="0"/>
              </a:rPr>
              <a:t>   </a:t>
            </a:r>
            <a:r>
              <a:rPr lang="en-US" sz="1385" dirty="0" err="1">
                <a:latin typeface="Arial Rounded MT Bold" panose="020F0704030504030204" pitchFamily="34" charset="0"/>
              </a:rPr>
              <a:t>Bendahara</a:t>
            </a:r>
            <a:r>
              <a:rPr lang="en-US" sz="1385" dirty="0">
                <a:latin typeface="Arial Rounded MT Bold" panose="020F0704030504030204" pitchFamily="34" charset="0"/>
              </a:rPr>
              <a:t>   </a:t>
            </a:r>
            <a:r>
              <a:rPr lang="en-US" sz="1385" dirty="0" err="1">
                <a:latin typeface="Arial Rounded MT Bold" panose="020F0704030504030204" pitchFamily="34" charset="0"/>
              </a:rPr>
              <a:t>Pengeluaran</a:t>
            </a:r>
            <a:r>
              <a:rPr lang="en-US" sz="1385" dirty="0">
                <a:latin typeface="Arial Rounded MT Bold" panose="020F0704030504030204" pitchFamily="34" charset="0"/>
              </a:rPr>
              <a:t> </a:t>
            </a:r>
            <a:r>
              <a:rPr lang="en-US" sz="1385" dirty="0" err="1">
                <a:latin typeface="Arial Rounded MT Bold" panose="020F0704030504030204" pitchFamily="34" charset="0"/>
              </a:rPr>
              <a:t>melaksanakantugas</a:t>
            </a:r>
            <a:r>
              <a:rPr lang="en-US" sz="1385" dirty="0">
                <a:latin typeface="Arial Rounded MT Bold" panose="020F0704030504030204" pitchFamily="34" charset="0"/>
              </a:rPr>
              <a:t>  dan  </a:t>
            </a:r>
            <a:r>
              <a:rPr lang="en-US" sz="1385" dirty="0" err="1">
                <a:latin typeface="Arial Rounded MT Bold" panose="020F0704030504030204" pitchFamily="34" charset="0"/>
              </a:rPr>
              <a:t>wewenang</a:t>
            </a:r>
            <a:r>
              <a:rPr lang="en-US" sz="1385" dirty="0">
                <a:latin typeface="Arial Rounded MT Bold" panose="020F0704030504030204" pitchFamily="34" charset="0"/>
              </a:rPr>
              <a:t>  </a:t>
            </a:r>
            <a:r>
              <a:rPr lang="en-US" sz="1385" dirty="0" err="1">
                <a:latin typeface="Arial Rounded MT Bold" panose="020F0704030504030204" pitchFamily="34" charset="0"/>
              </a:rPr>
              <a:t>sesuai</a:t>
            </a:r>
            <a:r>
              <a:rPr lang="en-US" sz="1385" dirty="0">
                <a:latin typeface="Arial Rounded MT Bold" panose="020F0704030504030204" pitchFamily="34" charset="0"/>
              </a:rPr>
              <a:t>  </a:t>
            </a:r>
            <a:r>
              <a:rPr lang="en-US" sz="1385" dirty="0" err="1">
                <a:latin typeface="Arial Rounded MT Bold" panose="020F0704030504030204" pitchFamily="34" charset="0"/>
              </a:rPr>
              <a:t>dengan</a:t>
            </a:r>
            <a:r>
              <a:rPr lang="en-US" sz="1385" dirty="0">
                <a:latin typeface="Arial Rounded MT Bold" panose="020F0704030504030204" pitchFamily="34" charset="0"/>
              </a:rPr>
              <a:t>  </a:t>
            </a:r>
            <a:r>
              <a:rPr lang="en-US" sz="1385" dirty="0" err="1">
                <a:latin typeface="Arial Rounded MT Bold" panose="020F0704030504030204" pitchFamily="34" charset="0"/>
              </a:rPr>
              <a:t>lingkup</a:t>
            </a:r>
            <a:r>
              <a:rPr lang="en-US" sz="1385" dirty="0">
                <a:latin typeface="Arial Rounded MT Bold" panose="020F0704030504030204" pitchFamily="34" charset="0"/>
              </a:rPr>
              <a:t> </a:t>
            </a:r>
            <a:r>
              <a:rPr lang="en-US" sz="1385" dirty="0" err="1">
                <a:latin typeface="Arial Rounded MT Bold" panose="020F0704030504030204" pitchFamily="34" charset="0"/>
              </a:rPr>
              <a:t>penugasan</a:t>
            </a:r>
            <a:r>
              <a:rPr lang="en-US" sz="1385" dirty="0">
                <a:latin typeface="Arial Rounded MT Bold" panose="020F0704030504030204" pitchFamily="34" charset="0"/>
              </a:rPr>
              <a:t> yang </a:t>
            </a:r>
            <a:r>
              <a:rPr lang="en-US" sz="1385" dirty="0" err="1">
                <a:latin typeface="Arial Rounded MT Bold" panose="020F0704030504030204" pitchFamily="34" charset="0"/>
              </a:rPr>
              <a:t>ditetapkan</a:t>
            </a:r>
            <a:r>
              <a:rPr lang="en-US" sz="1385" dirty="0">
                <a:latin typeface="Arial Rounded MT Bold" panose="020F0704030504030204" pitchFamily="34" charset="0"/>
              </a:rPr>
              <a:t> </a:t>
            </a:r>
            <a:r>
              <a:rPr lang="en-US" sz="1385" dirty="0" err="1">
                <a:latin typeface="Arial Rounded MT Bold" panose="020F0704030504030204" pitchFamily="34" charset="0"/>
              </a:rPr>
              <a:t>kepala</a:t>
            </a:r>
            <a:r>
              <a:rPr lang="en-US" sz="1385" dirty="0">
                <a:latin typeface="Arial Rounded MT Bold" panose="020F0704030504030204" pitchFamily="34" charset="0"/>
              </a:rPr>
              <a:t> SKPD.</a:t>
            </a:r>
            <a:endParaRPr lang="id-ID" sz="1385" dirty="0">
              <a:latin typeface="Arial Rounded MT Bold" panose="020F0704030504030204" pitchFamily="34" charset="0"/>
            </a:endParaRPr>
          </a:p>
          <a:p>
            <a:pPr marL="316865" indent="-316865" algn="just">
              <a:buFont typeface="+mj-lt"/>
              <a:buAutoNum type="alphaLcPeriod" startAt="18"/>
            </a:pPr>
            <a:r>
              <a:rPr lang="en-US" sz="1385" dirty="0" err="1">
                <a:latin typeface="Arial Rounded MT Bold" panose="020F0704030504030204" pitchFamily="34" charset="0"/>
              </a:rPr>
              <a:t>Pegawai</a:t>
            </a:r>
            <a:r>
              <a:rPr lang="en-US" sz="1385" dirty="0">
                <a:latin typeface="Arial Rounded MT Bold" panose="020F0704030504030204" pitchFamily="34" charset="0"/>
              </a:rPr>
              <a:t>  yang  </a:t>
            </a:r>
            <a:r>
              <a:rPr lang="en-US" sz="1385" dirty="0" err="1">
                <a:latin typeface="Arial Rounded MT Bold" panose="020F0704030504030204" pitchFamily="34" charset="0"/>
              </a:rPr>
              <a:t>membantu</a:t>
            </a:r>
            <a:r>
              <a:rPr lang="en-US" sz="1385" dirty="0">
                <a:latin typeface="Arial Rounded MT Bold" panose="020F0704030504030204" pitchFamily="34" charset="0"/>
              </a:rPr>
              <a:t>  </a:t>
            </a:r>
            <a:r>
              <a:rPr lang="en-US" sz="1385" dirty="0" err="1">
                <a:latin typeface="Arial Rounded MT Bold" panose="020F0704030504030204" pitchFamily="34" charset="0"/>
              </a:rPr>
              <a:t>Bendahara</a:t>
            </a:r>
            <a:r>
              <a:rPr lang="en-US" sz="1385" dirty="0">
                <a:latin typeface="Arial Rounded MT Bold" panose="020F0704030504030204" pitchFamily="34" charset="0"/>
              </a:rPr>
              <a:t>  </a:t>
            </a:r>
            <a:r>
              <a:rPr lang="en-US" sz="1385" dirty="0" err="1">
                <a:latin typeface="Arial Rounded MT Bold" panose="020F0704030504030204" pitchFamily="34" charset="0"/>
              </a:rPr>
              <a:t>Pengeluaran</a:t>
            </a:r>
            <a:r>
              <a:rPr lang="en-US" sz="1385" dirty="0">
                <a:latin typeface="Arial Rounded MT Bold" panose="020F0704030504030204" pitchFamily="34" charset="0"/>
              </a:rPr>
              <a:t>  </a:t>
            </a:r>
            <a:r>
              <a:rPr lang="en-US" sz="1385" dirty="0" err="1">
                <a:latin typeface="Arial Rounded MT Bold" panose="020F0704030504030204" pitchFamily="34" charset="0"/>
              </a:rPr>
              <a:t>bertanggung</a:t>
            </a:r>
            <a:r>
              <a:rPr lang="en-US" sz="1385" dirty="0">
                <a:latin typeface="Arial Rounded MT Bold" panose="020F0704030504030204" pitchFamily="34" charset="0"/>
              </a:rPr>
              <a:t> </a:t>
            </a:r>
            <a:r>
              <a:rPr lang="en-US" sz="1385" dirty="0" err="1">
                <a:latin typeface="Arial Rounded MT Bold" panose="020F0704030504030204" pitchFamily="34" charset="0"/>
              </a:rPr>
              <a:t>jawab</a:t>
            </a:r>
            <a:r>
              <a:rPr lang="en-US" sz="1385" dirty="0">
                <a:latin typeface="Arial Rounded MT Bold" panose="020F0704030504030204" pitchFamily="34" charset="0"/>
              </a:rPr>
              <a:t> </a:t>
            </a:r>
            <a:r>
              <a:rPr lang="en-US" sz="1385" dirty="0" err="1">
                <a:latin typeface="Arial Rounded MT Bold" panose="020F0704030504030204" pitchFamily="34" charset="0"/>
              </a:rPr>
              <a:t>kepada</a:t>
            </a:r>
            <a:r>
              <a:rPr lang="en-US" sz="1385" dirty="0">
                <a:latin typeface="Arial Rounded MT Bold" panose="020F0704030504030204" pitchFamily="34" charset="0"/>
              </a:rPr>
              <a:t> </a:t>
            </a:r>
            <a:r>
              <a:rPr lang="en-US" sz="1385" dirty="0" err="1">
                <a:latin typeface="Arial Rounded MT Bold" panose="020F0704030504030204" pitchFamily="34" charset="0"/>
              </a:rPr>
              <a:t>Bendahara</a:t>
            </a:r>
            <a:r>
              <a:rPr lang="en-US" sz="1385" dirty="0">
                <a:latin typeface="Arial Rounded MT Bold" panose="020F0704030504030204" pitchFamily="34" charset="0"/>
              </a:rPr>
              <a:t> </a:t>
            </a:r>
            <a:r>
              <a:rPr lang="en-US" sz="1385" dirty="0" err="1">
                <a:latin typeface="Arial Rounded MT Bold" panose="020F0704030504030204" pitchFamily="34" charset="0"/>
              </a:rPr>
              <a:t>Pengeluaran</a:t>
            </a:r>
            <a:r>
              <a:rPr lang="en-US" sz="1385" dirty="0">
                <a:latin typeface="Arial Rounded MT Bold" panose="020F0704030504030204" pitchFamily="34" charset="0"/>
              </a:rPr>
              <a:t>.</a:t>
            </a:r>
            <a:endParaRPr lang="id-ID" sz="1385" dirty="0">
              <a:latin typeface="Arial Rounded MT Bold" panose="020F0704030504030204" pitchFamily="34" charset="0"/>
            </a:endParaRPr>
          </a:p>
          <a:p>
            <a:pPr marL="237490" indent="-237490" algn="just">
              <a:buFont typeface="+mj-lt"/>
              <a:buAutoNum type="alphaLcPeriod" startAt="20"/>
            </a:pPr>
            <a:r>
              <a:rPr lang="en-US" sz="1385" dirty="0" err="1">
                <a:latin typeface="Arial Rounded MT Bold" panose="020F0704030504030204" pitchFamily="34" charset="0"/>
              </a:rPr>
              <a:t>Bendahara</a:t>
            </a:r>
            <a:r>
              <a:rPr lang="en-US" sz="1385" dirty="0">
                <a:latin typeface="Arial Rounded MT Bold" panose="020F0704030504030204" pitchFamily="34" charset="0"/>
              </a:rPr>
              <a:t> </a:t>
            </a:r>
            <a:r>
              <a:rPr lang="en-US" sz="1385" dirty="0" err="1">
                <a:latin typeface="Arial Rounded MT Bold" panose="020F0704030504030204" pitchFamily="34" charset="0"/>
              </a:rPr>
              <a:t>Penerimaan</a:t>
            </a:r>
            <a:r>
              <a:rPr lang="en-US" sz="1385" dirty="0">
                <a:latin typeface="Arial Rounded MT Bold" panose="020F0704030504030204" pitchFamily="34" charset="0"/>
              </a:rPr>
              <a:t> dan </a:t>
            </a:r>
            <a:r>
              <a:rPr lang="en-US" sz="1385" dirty="0" err="1">
                <a:latin typeface="Arial Rounded MT Bold" panose="020F0704030504030204" pitchFamily="34" charset="0"/>
              </a:rPr>
              <a:t>Bendahara</a:t>
            </a:r>
            <a:r>
              <a:rPr lang="en-US" sz="1385" dirty="0">
                <a:latin typeface="Arial Rounded MT Bold" panose="020F0704030504030204" pitchFamily="34" charset="0"/>
              </a:rPr>
              <a:t> </a:t>
            </a:r>
            <a:r>
              <a:rPr lang="en-US" sz="1385" dirty="0" err="1">
                <a:latin typeface="Arial Rounded MT Bold" panose="020F0704030504030204" pitchFamily="34" charset="0"/>
              </a:rPr>
              <a:t>Pengeluaran</a:t>
            </a:r>
            <a:r>
              <a:rPr lang="en-US" sz="1385" dirty="0">
                <a:latin typeface="Arial Rounded MT Bold" panose="020F0704030504030204" pitchFamily="34" charset="0"/>
              </a:rPr>
              <a:t> </a:t>
            </a:r>
            <a:r>
              <a:rPr lang="en-US" sz="1385" dirty="0" err="1">
                <a:latin typeface="Arial Rounded MT Bold" panose="020F0704030504030204" pitchFamily="34" charset="0"/>
              </a:rPr>
              <a:t>dilarang</a:t>
            </a:r>
            <a:r>
              <a:rPr lang="en-US" sz="1385" dirty="0">
                <a:latin typeface="Arial Rounded MT Bold" panose="020F0704030504030204" pitchFamily="34" charset="0"/>
              </a:rPr>
              <a:t>:</a:t>
            </a:r>
            <a:endParaRPr lang="id-ID" sz="1385" dirty="0">
              <a:latin typeface="Arial Rounded MT Bold" panose="020F0704030504030204" pitchFamily="34" charset="0"/>
            </a:endParaRPr>
          </a:p>
          <a:p>
            <a:pPr marL="574040" lvl="1" indent="-316865">
              <a:buFont typeface="+mj-lt"/>
              <a:buAutoNum type="arabicParenR"/>
            </a:pPr>
            <a:r>
              <a:rPr lang="en-US" sz="1385" dirty="0" err="1">
                <a:latin typeface="Arial Rounded MT Bold" panose="020F0704030504030204" pitchFamily="34" charset="0"/>
              </a:rPr>
              <a:t>melakukan</a:t>
            </a:r>
            <a:r>
              <a:rPr lang="en-US" sz="1385" dirty="0">
                <a:latin typeface="Arial Rounded MT Bold" panose="020F0704030504030204" pitchFamily="34" charset="0"/>
              </a:rPr>
              <a:t> </a:t>
            </a:r>
            <a:r>
              <a:rPr lang="en-US" sz="1385" dirty="0" err="1">
                <a:latin typeface="Arial Rounded MT Bold" panose="020F0704030504030204" pitchFamily="34" charset="0"/>
              </a:rPr>
              <a:t>aktivitas</a:t>
            </a:r>
            <a:r>
              <a:rPr lang="en-US" sz="1385" dirty="0">
                <a:latin typeface="Arial Rounded MT Bold" panose="020F0704030504030204" pitchFamily="34" charset="0"/>
              </a:rPr>
              <a:t> </a:t>
            </a:r>
            <a:r>
              <a:rPr lang="en-US" sz="1385" dirty="0" err="1">
                <a:latin typeface="Arial Rounded MT Bold" panose="020F0704030504030204" pitchFamily="34" charset="0"/>
              </a:rPr>
              <a:t>perdagangan</a:t>
            </a:r>
            <a:r>
              <a:rPr lang="en-US" sz="1385" dirty="0">
                <a:latin typeface="Arial Rounded MT Bold" panose="020F0704030504030204" pitchFamily="34" charset="0"/>
              </a:rPr>
              <a:t>, </a:t>
            </a:r>
            <a:r>
              <a:rPr lang="en-US" sz="1385" dirty="0" err="1">
                <a:latin typeface="Arial Rounded MT Bold" panose="020F0704030504030204" pitchFamily="34" charset="0"/>
              </a:rPr>
              <a:t>pekerjaan</a:t>
            </a:r>
            <a:r>
              <a:rPr lang="en-US" sz="1385" dirty="0">
                <a:latin typeface="Arial Rounded MT Bold" panose="020F0704030504030204" pitchFamily="34" charset="0"/>
              </a:rPr>
              <a:t> </a:t>
            </a:r>
            <a:r>
              <a:rPr lang="en-US" sz="1385" dirty="0" err="1">
                <a:latin typeface="Arial Rounded MT Bold" panose="020F0704030504030204" pitchFamily="34" charset="0"/>
              </a:rPr>
              <a:t>pemborongan</a:t>
            </a:r>
            <a:r>
              <a:rPr lang="en-US" sz="1385" dirty="0">
                <a:latin typeface="Arial Rounded MT Bold" panose="020F0704030504030204" pitchFamily="34" charset="0"/>
              </a:rPr>
              <a:t>, dan </a:t>
            </a:r>
            <a:r>
              <a:rPr lang="en-US" sz="1385" dirty="0" err="1">
                <a:latin typeface="Arial Rounded MT Bold" panose="020F0704030504030204" pitchFamily="34" charset="0"/>
              </a:rPr>
              <a:t>penjualan</a:t>
            </a:r>
            <a:r>
              <a:rPr lang="en-US" sz="1385" dirty="0">
                <a:latin typeface="Arial Rounded MT Bold" panose="020F0704030504030204" pitchFamily="34" charset="0"/>
              </a:rPr>
              <a:t> </a:t>
            </a:r>
            <a:r>
              <a:rPr lang="en-US" sz="1385" dirty="0" err="1">
                <a:latin typeface="Arial Rounded MT Bold" panose="020F0704030504030204" pitchFamily="34" charset="0"/>
              </a:rPr>
              <a:t>jasa</a:t>
            </a:r>
            <a:r>
              <a:rPr lang="en-US" sz="1385" dirty="0">
                <a:latin typeface="Arial Rounded MT Bold" panose="020F0704030504030204" pitchFamily="34" charset="0"/>
              </a:rPr>
              <a:t>;</a:t>
            </a:r>
            <a:endParaRPr lang="id-ID" sz="1385" dirty="0">
              <a:latin typeface="Arial Rounded MT Bold" panose="020F0704030504030204" pitchFamily="34" charset="0"/>
            </a:endParaRPr>
          </a:p>
          <a:p>
            <a:pPr marL="574040" lvl="1" indent="-316865">
              <a:buFont typeface="+mj-lt"/>
              <a:buAutoNum type="arabicParenR"/>
            </a:pPr>
            <a:r>
              <a:rPr lang="en-US" sz="1385" dirty="0" err="1">
                <a:latin typeface="Arial Rounded MT Bold" panose="020F0704030504030204" pitchFamily="34" charset="0"/>
              </a:rPr>
              <a:t>bertindak</a:t>
            </a:r>
            <a:r>
              <a:rPr lang="en-US" sz="1385" dirty="0">
                <a:latin typeface="Arial Rounded MT Bold" panose="020F0704030504030204" pitchFamily="34" charset="0"/>
              </a:rPr>
              <a:t> </a:t>
            </a:r>
            <a:r>
              <a:rPr lang="en-US" sz="1385" dirty="0" err="1">
                <a:latin typeface="Arial Rounded MT Bold" panose="020F0704030504030204" pitchFamily="34" charset="0"/>
              </a:rPr>
              <a:t>sebagai</a:t>
            </a:r>
            <a:r>
              <a:rPr lang="en-US" sz="1385" dirty="0">
                <a:latin typeface="Arial Rounded MT Bold" panose="020F0704030504030204" pitchFamily="34" charset="0"/>
              </a:rPr>
              <a:t> </a:t>
            </a:r>
            <a:r>
              <a:rPr lang="en-US" sz="1385" dirty="0" err="1">
                <a:latin typeface="Arial Rounded MT Bold" panose="020F0704030504030204" pitchFamily="34" charset="0"/>
              </a:rPr>
              <a:t>penjamin</a:t>
            </a:r>
            <a:r>
              <a:rPr lang="en-US" sz="1385" dirty="0">
                <a:latin typeface="Arial Rounded MT Bold" panose="020F0704030504030204" pitchFamily="34" charset="0"/>
              </a:rPr>
              <a:t> </a:t>
            </a:r>
            <a:r>
              <a:rPr lang="en-US" sz="1385" dirty="0" err="1">
                <a:latin typeface="Arial Rounded MT Bold" panose="020F0704030504030204" pitchFamily="34" charset="0"/>
              </a:rPr>
              <a:t>atas</a:t>
            </a:r>
            <a:r>
              <a:rPr lang="en-US" sz="1385" dirty="0">
                <a:latin typeface="Arial Rounded MT Bold" panose="020F0704030504030204" pitchFamily="34" charset="0"/>
              </a:rPr>
              <a:t> </a:t>
            </a:r>
            <a:r>
              <a:rPr lang="en-US" sz="1385" dirty="0" err="1">
                <a:latin typeface="Arial Rounded MT Bold" panose="020F0704030504030204" pitchFamily="34" charset="0"/>
              </a:rPr>
              <a:t>kegiatan</a:t>
            </a:r>
            <a:r>
              <a:rPr lang="en-US" sz="1385" dirty="0">
                <a:latin typeface="Arial Rounded MT Bold" panose="020F0704030504030204" pitchFamily="34" charset="0"/>
              </a:rPr>
              <a:t> </a:t>
            </a:r>
            <a:r>
              <a:rPr lang="en-US" sz="1385" dirty="0" err="1">
                <a:latin typeface="Arial Rounded MT Bold" panose="020F0704030504030204" pitchFamily="34" charset="0"/>
              </a:rPr>
              <a:t>pekerjaan</a:t>
            </a:r>
            <a:r>
              <a:rPr lang="en-US" sz="1385" dirty="0">
                <a:latin typeface="Arial Rounded MT Bold" panose="020F0704030504030204" pitchFamily="34" charset="0"/>
              </a:rPr>
              <a:t> dan/</a:t>
            </a:r>
            <a:r>
              <a:rPr lang="en-US" sz="1385" dirty="0" err="1">
                <a:latin typeface="Arial Rounded MT Bold" panose="020F0704030504030204" pitchFamily="34" charset="0"/>
              </a:rPr>
              <a:t>atau</a:t>
            </a:r>
            <a:r>
              <a:rPr lang="en-US" sz="1385" dirty="0">
                <a:latin typeface="Arial Rounded MT Bold" panose="020F0704030504030204" pitchFamily="34" charset="0"/>
              </a:rPr>
              <a:t> </a:t>
            </a:r>
            <a:r>
              <a:rPr lang="en-US" sz="1385" dirty="0" err="1">
                <a:latin typeface="Arial Rounded MT Bold" panose="020F0704030504030204" pitchFamily="34" charset="0"/>
              </a:rPr>
              <a:t>penjualan</a:t>
            </a:r>
            <a:r>
              <a:rPr lang="en-US" sz="1385" dirty="0">
                <a:latin typeface="Arial Rounded MT Bold" panose="020F0704030504030204" pitchFamily="34" charset="0"/>
              </a:rPr>
              <a:t> </a:t>
            </a:r>
            <a:r>
              <a:rPr lang="en-US" sz="1385" dirty="0" err="1">
                <a:latin typeface="Arial Rounded MT Bold" panose="020F0704030504030204" pitchFamily="34" charset="0"/>
              </a:rPr>
              <a:t>jasa</a:t>
            </a:r>
            <a:r>
              <a:rPr lang="en-US" sz="1385" dirty="0">
                <a:latin typeface="Arial Rounded MT Bold" panose="020F0704030504030204" pitchFamily="34" charset="0"/>
              </a:rPr>
              <a:t>;</a:t>
            </a:r>
            <a:endParaRPr lang="id-ID" sz="1385" dirty="0">
              <a:latin typeface="Arial Rounded MT Bold" panose="020F0704030504030204" pitchFamily="34" charset="0"/>
            </a:endParaRPr>
          </a:p>
          <a:p>
            <a:pPr marL="574040" lvl="1" indent="-316865">
              <a:buFont typeface="+mj-lt"/>
              <a:buAutoNum type="arabicParenR"/>
            </a:pPr>
            <a:r>
              <a:rPr lang="en-US" sz="1385" dirty="0" err="1">
                <a:latin typeface="Arial Rounded MT Bold" panose="020F0704030504030204" pitchFamily="34" charset="0"/>
              </a:rPr>
              <a:t>menyimpan</a:t>
            </a:r>
            <a:r>
              <a:rPr lang="en-US" sz="1385" dirty="0">
                <a:latin typeface="Arial Rounded MT Bold" panose="020F0704030504030204" pitchFamily="34" charset="0"/>
              </a:rPr>
              <a:t> uang pada </a:t>
            </a:r>
            <a:r>
              <a:rPr lang="en-US" sz="1385" dirty="0" err="1">
                <a:latin typeface="Arial Rounded MT Bold" panose="020F0704030504030204" pitchFamily="34" charset="0"/>
              </a:rPr>
              <a:t>suatu</a:t>
            </a:r>
            <a:r>
              <a:rPr lang="en-US" sz="1385" dirty="0">
                <a:latin typeface="Arial Rounded MT Bold" panose="020F0704030504030204" pitchFamily="34" charset="0"/>
              </a:rPr>
              <a:t> bank </a:t>
            </a:r>
            <a:r>
              <a:rPr lang="en-US" sz="1385" dirty="0" err="1">
                <a:latin typeface="Arial Rounded MT Bold" panose="020F0704030504030204" pitchFamily="34" charset="0"/>
              </a:rPr>
              <a:t>atau</a:t>
            </a:r>
            <a:r>
              <a:rPr lang="en-US" sz="1385" dirty="0">
                <a:latin typeface="Arial Rounded MT Bold" panose="020F0704030504030204" pitchFamily="34" charset="0"/>
              </a:rPr>
              <a:t> </a:t>
            </a:r>
            <a:r>
              <a:rPr lang="en-US" sz="1385" dirty="0" err="1">
                <a:latin typeface="Arial Rounded MT Bold" panose="020F0704030504030204" pitchFamily="34" charset="0"/>
              </a:rPr>
              <a:t>lembaga</a:t>
            </a:r>
            <a:r>
              <a:rPr lang="en-US" sz="1385" dirty="0">
                <a:latin typeface="Arial Rounded MT Bold" panose="020F0704030504030204" pitchFamily="34" charset="0"/>
              </a:rPr>
              <a:t> </a:t>
            </a:r>
            <a:r>
              <a:rPr lang="en-US" sz="1385" dirty="0" err="1">
                <a:latin typeface="Arial Rounded MT Bold" panose="020F0704030504030204" pitchFamily="34" charset="0"/>
              </a:rPr>
              <a:t>keuangan</a:t>
            </a:r>
            <a:r>
              <a:rPr lang="en-US" sz="1385" dirty="0">
                <a:latin typeface="Arial Rounded MT Bold" panose="020F0704030504030204" pitchFamily="34" charset="0"/>
              </a:rPr>
              <a:t> </a:t>
            </a:r>
            <a:r>
              <a:rPr lang="en-US" sz="1385" dirty="0" err="1">
                <a:latin typeface="Arial Rounded MT Bold" panose="020F0704030504030204" pitchFamily="34" charset="0"/>
              </a:rPr>
              <a:t>lainnya</a:t>
            </a:r>
            <a:r>
              <a:rPr lang="en-US" sz="1385" dirty="0">
                <a:latin typeface="Arial Rounded MT Bold" panose="020F0704030504030204" pitchFamily="34" charset="0"/>
              </a:rPr>
              <a:t> </a:t>
            </a:r>
            <a:r>
              <a:rPr lang="en-US" sz="1385" dirty="0" err="1">
                <a:latin typeface="Arial Rounded MT Bold" panose="020F0704030504030204" pitchFamily="34" charset="0"/>
              </a:rPr>
              <a:t>atas</a:t>
            </a:r>
            <a:r>
              <a:rPr lang="en-US" sz="1385" dirty="0">
                <a:latin typeface="Arial Rounded MT Bold" panose="020F0704030504030204" pitchFamily="34" charset="0"/>
              </a:rPr>
              <a:t> </a:t>
            </a:r>
            <a:r>
              <a:rPr lang="en-US" sz="1385" dirty="0" err="1">
                <a:latin typeface="Arial Rounded MT Bold" panose="020F0704030504030204" pitchFamily="34" charset="0"/>
              </a:rPr>
              <a:t>nama</a:t>
            </a:r>
            <a:r>
              <a:rPr lang="en-US" sz="1385" dirty="0">
                <a:latin typeface="Arial Rounded MT Bold" panose="020F0704030504030204" pitchFamily="34" charset="0"/>
              </a:rPr>
              <a:t> </a:t>
            </a:r>
            <a:r>
              <a:rPr lang="en-US" sz="1385" dirty="0" err="1">
                <a:latin typeface="Arial Rounded MT Bold" panose="020F0704030504030204" pitchFamily="34" charset="0"/>
              </a:rPr>
              <a:t>pribadi</a:t>
            </a:r>
            <a:r>
              <a:rPr lang="en-US" sz="1385" dirty="0">
                <a:latin typeface="Arial Rounded MT Bold" panose="020F0704030504030204" pitchFamily="34" charset="0"/>
              </a:rPr>
              <a:t> </a:t>
            </a:r>
            <a:r>
              <a:rPr lang="en-US" sz="1385" dirty="0" err="1">
                <a:latin typeface="Arial Rounded MT Bold" panose="020F0704030504030204" pitchFamily="34" charset="0"/>
              </a:rPr>
              <a:t>baik</a:t>
            </a:r>
            <a:r>
              <a:rPr lang="en-US" sz="1385" dirty="0">
                <a:latin typeface="Arial Rounded MT Bold" panose="020F0704030504030204" pitchFamily="34" charset="0"/>
              </a:rPr>
              <a:t> </a:t>
            </a:r>
            <a:r>
              <a:rPr lang="en-US" sz="1385" dirty="0" err="1">
                <a:latin typeface="Arial Rounded MT Bold" panose="020F0704030504030204" pitchFamily="34" charset="0"/>
              </a:rPr>
              <a:t>secara</a:t>
            </a:r>
            <a:r>
              <a:rPr lang="en-US" sz="1385" dirty="0">
                <a:latin typeface="Arial Rounded MT Bold" panose="020F0704030504030204" pitchFamily="34" charset="0"/>
              </a:rPr>
              <a:t> </a:t>
            </a:r>
            <a:r>
              <a:rPr lang="en-US" sz="1385" dirty="0" err="1">
                <a:latin typeface="Arial Rounded MT Bold" panose="020F0704030504030204" pitchFamily="34" charset="0"/>
              </a:rPr>
              <a:t>langsung</a:t>
            </a:r>
            <a:r>
              <a:rPr lang="en-US" sz="1385" dirty="0">
                <a:latin typeface="Arial Rounded MT Bold" panose="020F0704030504030204" pitchFamily="34" charset="0"/>
              </a:rPr>
              <a:t> </a:t>
            </a:r>
            <a:r>
              <a:rPr lang="en-US" sz="1385" dirty="0" err="1">
                <a:latin typeface="Arial Rounded MT Bold" panose="020F0704030504030204" pitchFamily="34" charset="0"/>
              </a:rPr>
              <a:t>maupun</a:t>
            </a:r>
            <a:r>
              <a:rPr lang="en-US" sz="1385" dirty="0">
                <a:latin typeface="Arial Rounded MT Bold" panose="020F0704030504030204" pitchFamily="34" charset="0"/>
              </a:rPr>
              <a:t> </a:t>
            </a:r>
            <a:r>
              <a:rPr lang="en-US" sz="1385" dirty="0" err="1">
                <a:latin typeface="Arial Rounded MT Bold" panose="020F0704030504030204" pitchFamily="34" charset="0"/>
              </a:rPr>
              <a:t>tidak</a:t>
            </a:r>
            <a:r>
              <a:rPr lang="en-US" sz="1385" dirty="0">
                <a:latin typeface="Arial Rounded MT Bold" panose="020F0704030504030204" pitchFamily="34" charset="0"/>
              </a:rPr>
              <a:t> </a:t>
            </a:r>
            <a:r>
              <a:rPr lang="en-US" sz="1385" dirty="0" err="1">
                <a:latin typeface="Arial Rounded MT Bold" panose="020F0704030504030204" pitchFamily="34" charset="0"/>
              </a:rPr>
              <a:t>langsung</a:t>
            </a:r>
            <a:r>
              <a:rPr lang="en-US" sz="1385" dirty="0">
                <a:latin typeface="Arial Rounded MT Bold" panose="020F0704030504030204" pitchFamily="34" charset="0"/>
              </a:rPr>
              <a:t>; dan</a:t>
            </a:r>
            <a:endParaRPr lang="id-ID" sz="1385" dirty="0">
              <a:latin typeface="Arial Rounded MT Bold" panose="020F0704030504030204" pitchFamily="34" charset="0"/>
            </a:endParaRPr>
          </a:p>
          <a:p>
            <a:pPr marL="574040" lvl="1" indent="-316865">
              <a:lnSpc>
                <a:spcPct val="100000"/>
              </a:lnSpc>
              <a:spcBef>
                <a:spcPts val="0"/>
              </a:spcBef>
              <a:buFont typeface="+mj-lt"/>
              <a:buAutoNum type="arabicParenR"/>
            </a:pPr>
            <a:r>
              <a:rPr lang="en-US" sz="1385" dirty="0" err="1">
                <a:latin typeface="Arial Rounded MT Bold" panose="020F0704030504030204" pitchFamily="34" charset="0"/>
              </a:rPr>
              <a:t>larangan</a:t>
            </a:r>
            <a:r>
              <a:rPr lang="en-US" sz="1385" dirty="0">
                <a:latin typeface="Arial Rounded MT Bold" panose="020F0704030504030204" pitchFamily="34" charset="0"/>
              </a:rPr>
              <a:t>  </a:t>
            </a:r>
            <a:r>
              <a:rPr lang="en-US" sz="1385" dirty="0" err="1">
                <a:latin typeface="Arial Rounded MT Bold" panose="020F0704030504030204" pitchFamily="34" charset="0"/>
              </a:rPr>
              <a:t>berlaku</a:t>
            </a:r>
            <a:r>
              <a:rPr lang="en-US" sz="1385" dirty="0">
                <a:latin typeface="Arial Rounded MT Bold" panose="020F0704030504030204" pitchFamily="34" charset="0"/>
              </a:rPr>
              <a:t>  juga  </a:t>
            </a:r>
            <a:r>
              <a:rPr lang="en-US" sz="1385" dirty="0" err="1">
                <a:latin typeface="Arial Rounded MT Bold" panose="020F0704030504030204" pitchFamily="34" charset="0"/>
              </a:rPr>
              <a:t>terhadap</a:t>
            </a:r>
            <a:r>
              <a:rPr lang="en-US" sz="1385" dirty="0">
                <a:latin typeface="Arial Rounded MT Bold" panose="020F0704030504030204" pitchFamily="34" charset="0"/>
              </a:rPr>
              <a:t>  </a:t>
            </a:r>
            <a:r>
              <a:rPr lang="en-US" sz="1385" dirty="0" err="1">
                <a:latin typeface="Arial Rounded MT Bold" panose="020F0704030504030204" pitchFamily="34" charset="0"/>
              </a:rPr>
              <a:t>Bendahara</a:t>
            </a:r>
            <a:r>
              <a:rPr lang="en-US" sz="1385" dirty="0">
                <a:latin typeface="Arial Rounded MT Bold" panose="020F0704030504030204" pitchFamily="34" charset="0"/>
              </a:rPr>
              <a:t>  </a:t>
            </a:r>
            <a:r>
              <a:rPr lang="en-US" sz="1385" dirty="0" err="1">
                <a:latin typeface="Arial Rounded MT Bold" panose="020F0704030504030204" pitchFamily="34" charset="0"/>
              </a:rPr>
              <a:t>Penerimaan</a:t>
            </a:r>
            <a:r>
              <a:rPr lang="en-US" sz="1385" dirty="0">
                <a:latin typeface="Arial Rounded MT Bold" panose="020F0704030504030204" pitchFamily="34" charset="0"/>
              </a:rPr>
              <a:t> </a:t>
            </a:r>
            <a:r>
              <a:rPr lang="en-US" sz="1385" dirty="0" err="1">
                <a:latin typeface="Arial Rounded MT Bold" panose="020F0704030504030204" pitchFamily="34" charset="0"/>
              </a:rPr>
              <a:t>Pembantu</a:t>
            </a:r>
            <a:r>
              <a:rPr lang="en-US" sz="1385" dirty="0">
                <a:latin typeface="Arial Rounded MT Bold" panose="020F0704030504030204" pitchFamily="34" charset="0"/>
              </a:rPr>
              <a:t>, </a:t>
            </a:r>
            <a:r>
              <a:rPr lang="en-US" sz="1385" dirty="0" err="1">
                <a:latin typeface="Arial Rounded MT Bold" panose="020F0704030504030204" pitchFamily="34" charset="0"/>
              </a:rPr>
              <a:t>Bendahara</a:t>
            </a:r>
            <a:r>
              <a:rPr lang="en-US" sz="1385" dirty="0">
                <a:latin typeface="Arial Rounded MT Bold" panose="020F0704030504030204" pitchFamily="34" charset="0"/>
              </a:rPr>
              <a:t> </a:t>
            </a:r>
            <a:r>
              <a:rPr lang="en-US" sz="1385" dirty="0" err="1">
                <a:latin typeface="Arial Rounded MT Bold" panose="020F0704030504030204" pitchFamily="34" charset="0"/>
              </a:rPr>
              <a:t>Pengeluaran</a:t>
            </a:r>
            <a:r>
              <a:rPr lang="en-US" sz="1385" dirty="0">
                <a:latin typeface="Arial Rounded MT Bold" panose="020F0704030504030204" pitchFamily="34" charset="0"/>
              </a:rPr>
              <a:t> </a:t>
            </a:r>
            <a:r>
              <a:rPr lang="en-US" sz="1385" dirty="0" err="1">
                <a:latin typeface="Arial Rounded MT Bold" panose="020F0704030504030204" pitchFamily="34" charset="0"/>
              </a:rPr>
              <a:t>Pembantu</a:t>
            </a:r>
            <a:r>
              <a:rPr lang="en-US" sz="1385" dirty="0">
                <a:latin typeface="Arial Rounded MT Bold" panose="020F0704030504030204" pitchFamily="34" charset="0"/>
              </a:rPr>
              <a:t> dan </a:t>
            </a:r>
            <a:r>
              <a:rPr lang="en-US" sz="1385" dirty="0" err="1">
                <a:latin typeface="Arial Rounded MT Bold" panose="020F0704030504030204" pitchFamily="34" charset="0"/>
              </a:rPr>
              <a:t>Bendahara</a:t>
            </a:r>
            <a:r>
              <a:rPr lang="en-US" sz="1385" dirty="0">
                <a:latin typeface="Arial Rounded MT Bold" panose="020F0704030504030204" pitchFamily="34" charset="0"/>
              </a:rPr>
              <a:t> </a:t>
            </a:r>
            <a:r>
              <a:rPr lang="en-US" sz="1385" dirty="0" err="1">
                <a:latin typeface="Arial Rounded MT Bold" panose="020F0704030504030204" pitchFamily="34" charset="0"/>
              </a:rPr>
              <a:t>Khusus</a:t>
            </a:r>
            <a:r>
              <a:rPr lang="en-US" sz="1385" dirty="0">
                <a:latin typeface="Arial Rounded MT Bold" panose="020F0704030504030204" pitchFamily="34" charset="0"/>
              </a:rPr>
              <a:t>.</a:t>
            </a:r>
            <a:endParaRPr lang="id-ID" sz="1385" dirty="0">
              <a:latin typeface="Arial Rounded MT Bold" panose="020F0704030504030204" pitchFamily="34" charset="0"/>
            </a:endParaRPr>
          </a:p>
          <a:p>
            <a:pPr marL="247015" indent="-247015" algn="just">
              <a:buNone/>
            </a:pPr>
            <a:r>
              <a:rPr lang="en-US" sz="1385" dirty="0">
                <a:latin typeface="Arial Rounded MT Bold" panose="020F0704030504030204" pitchFamily="34" charset="0"/>
              </a:rPr>
              <a:t>u.	</a:t>
            </a:r>
            <a:r>
              <a:rPr lang="en-US" sz="1385" dirty="0" err="1">
                <a:latin typeface="Arial Rounded MT Bold" panose="020F0704030504030204" pitchFamily="34" charset="0"/>
              </a:rPr>
              <a:t>Larangan</a:t>
            </a:r>
            <a:r>
              <a:rPr lang="en-US" sz="1385" dirty="0">
                <a:latin typeface="Arial Rounded MT Bold" panose="020F0704030504030204" pitchFamily="34" charset="0"/>
              </a:rPr>
              <a:t>  </a:t>
            </a:r>
            <a:r>
              <a:rPr lang="en-US" sz="1385" dirty="0" err="1">
                <a:latin typeface="Arial Rounded MT Bold" panose="020F0704030504030204" pitchFamily="34" charset="0"/>
              </a:rPr>
              <a:t>bagi</a:t>
            </a:r>
            <a:r>
              <a:rPr lang="en-US" sz="1385" dirty="0">
                <a:latin typeface="Arial Rounded MT Bold" panose="020F0704030504030204" pitchFamily="34" charset="0"/>
              </a:rPr>
              <a:t>  </a:t>
            </a:r>
            <a:r>
              <a:rPr lang="en-US" sz="1385" dirty="0" err="1">
                <a:latin typeface="Arial Rounded MT Bold" panose="020F0704030504030204" pitchFamily="34" charset="0"/>
              </a:rPr>
              <a:t>Bendahara</a:t>
            </a:r>
            <a:r>
              <a:rPr lang="en-US" sz="1385" dirty="0">
                <a:latin typeface="Arial Rounded MT Bold" panose="020F0704030504030204" pitchFamily="34" charset="0"/>
              </a:rPr>
              <a:t> </a:t>
            </a:r>
            <a:r>
              <a:rPr lang="en-US" sz="1385" dirty="0" err="1">
                <a:latin typeface="Arial Rounded MT Bold" panose="020F0704030504030204" pitchFamily="34" charset="0"/>
              </a:rPr>
              <a:t>Penerimaan</a:t>
            </a:r>
            <a:r>
              <a:rPr lang="en-US" sz="1385" dirty="0">
                <a:latin typeface="Arial Rounded MT Bold" panose="020F0704030504030204" pitchFamily="34" charset="0"/>
              </a:rPr>
              <a:t>,  </a:t>
            </a:r>
            <a:r>
              <a:rPr lang="en-US" sz="1385" dirty="0" err="1">
                <a:latin typeface="Arial Rounded MT Bold" panose="020F0704030504030204" pitchFamily="34" charset="0"/>
              </a:rPr>
              <a:t>Bendahara</a:t>
            </a:r>
            <a:r>
              <a:rPr lang="en-US" sz="1385" dirty="0">
                <a:latin typeface="Arial Rounded MT Bold" panose="020F0704030504030204" pitchFamily="34" charset="0"/>
              </a:rPr>
              <a:t>  </a:t>
            </a:r>
            <a:r>
              <a:rPr lang="en-US" sz="1385" dirty="0" err="1">
                <a:latin typeface="Arial Rounded MT Bold" panose="020F0704030504030204" pitchFamily="34" charset="0"/>
              </a:rPr>
              <a:t>Penerimaan</a:t>
            </a:r>
            <a:r>
              <a:rPr lang="en-US" sz="1385" dirty="0">
                <a:latin typeface="Arial Rounded MT Bold" panose="020F0704030504030204" pitchFamily="34" charset="0"/>
              </a:rPr>
              <a:t> </a:t>
            </a:r>
            <a:r>
              <a:rPr lang="en-US" sz="1385" dirty="0" err="1">
                <a:latin typeface="Arial Rounded MT Bold" panose="020F0704030504030204" pitchFamily="34" charset="0"/>
              </a:rPr>
              <a:t>Pembantu</a:t>
            </a:r>
            <a:r>
              <a:rPr lang="en-US" sz="1385" dirty="0">
                <a:latin typeface="Arial Rounded MT Bold" panose="020F0704030504030204" pitchFamily="34" charset="0"/>
              </a:rPr>
              <a:t>, </a:t>
            </a:r>
            <a:r>
              <a:rPr lang="en-US" sz="1385" dirty="0" err="1">
                <a:latin typeface="Arial Rounded MT Bold" panose="020F0704030504030204" pitchFamily="34" charset="0"/>
              </a:rPr>
              <a:t>Bendahara</a:t>
            </a:r>
            <a:r>
              <a:rPr lang="en-US" sz="1385" dirty="0">
                <a:latin typeface="Arial Rounded MT Bold" panose="020F0704030504030204" pitchFamily="34" charset="0"/>
              </a:rPr>
              <a:t> </a:t>
            </a:r>
            <a:r>
              <a:rPr lang="en-US" sz="1385" dirty="0" err="1">
                <a:latin typeface="Arial Rounded MT Bold" panose="020F0704030504030204" pitchFamily="34" charset="0"/>
              </a:rPr>
              <a:t>Pengeluaran</a:t>
            </a:r>
            <a:r>
              <a:rPr lang="en-US" sz="1385" dirty="0">
                <a:latin typeface="Arial Rounded MT Bold" panose="020F0704030504030204" pitchFamily="34" charset="0"/>
              </a:rPr>
              <a:t> dan </a:t>
            </a:r>
            <a:r>
              <a:rPr lang="en-US" sz="1385" dirty="0" err="1">
                <a:latin typeface="Arial Rounded MT Bold" panose="020F0704030504030204" pitchFamily="34" charset="0"/>
              </a:rPr>
              <a:t>Bendahara</a:t>
            </a:r>
            <a:r>
              <a:rPr lang="en-US" sz="1385" dirty="0">
                <a:latin typeface="Arial Rounded MT Bold" panose="020F0704030504030204" pitchFamily="34" charset="0"/>
              </a:rPr>
              <a:t> </a:t>
            </a:r>
            <a:r>
              <a:rPr lang="en-US" sz="1385" dirty="0" err="1">
                <a:latin typeface="Arial Rounded MT Bold" panose="020F0704030504030204" pitchFamily="34" charset="0"/>
              </a:rPr>
              <a:t>Pengeluaran</a:t>
            </a:r>
            <a:r>
              <a:rPr lang="en-US" sz="1385" dirty="0">
                <a:latin typeface="Arial Rounded MT Bold" panose="020F0704030504030204" pitchFamily="34" charset="0"/>
              </a:rPr>
              <a:t> </a:t>
            </a:r>
            <a:r>
              <a:rPr lang="en-US" sz="1385" dirty="0" err="1">
                <a:latin typeface="Arial Rounded MT Bold" panose="020F0704030504030204" pitchFamily="34" charset="0"/>
              </a:rPr>
              <a:t>Pembantu</a:t>
            </a:r>
            <a:r>
              <a:rPr lang="en-US" sz="1385" dirty="0">
                <a:latin typeface="Arial Rounded MT Bold" panose="020F0704030504030204" pitchFamily="34" charset="0"/>
              </a:rPr>
              <a:t> </a:t>
            </a:r>
            <a:r>
              <a:rPr lang="en-US" sz="1385" dirty="0" err="1">
                <a:latin typeface="Arial Rounded MT Bold" panose="020F0704030504030204" pitchFamily="34" charset="0"/>
              </a:rPr>
              <a:t>dilakukan</a:t>
            </a:r>
            <a:r>
              <a:rPr lang="en-US" sz="1385" dirty="0">
                <a:latin typeface="Arial Rounded MT Bold" panose="020F0704030504030204" pitchFamily="34" charset="0"/>
              </a:rPr>
              <a:t> </a:t>
            </a:r>
            <a:r>
              <a:rPr lang="en-US" sz="1385" dirty="0" err="1">
                <a:latin typeface="Arial Rounded MT Bold" panose="020F0704030504030204" pitchFamily="34" charset="0"/>
              </a:rPr>
              <a:t>terhadap</a:t>
            </a:r>
            <a:r>
              <a:rPr lang="en-US" sz="1385" dirty="0">
                <a:latin typeface="Arial Rounded MT Bold" panose="020F0704030504030204" pitchFamily="34" charset="0"/>
              </a:rPr>
              <a:t> </a:t>
            </a:r>
            <a:r>
              <a:rPr lang="en-US" sz="1385" dirty="0" err="1">
                <a:latin typeface="Arial Rounded MT Bold" panose="020F0704030504030204" pitchFamily="34" charset="0"/>
              </a:rPr>
              <a:t>kegiatan</a:t>
            </a:r>
            <a:r>
              <a:rPr lang="en-US" sz="1385" dirty="0">
                <a:latin typeface="Arial Rounded MT Bold" panose="020F0704030504030204" pitchFamily="34" charset="0"/>
              </a:rPr>
              <a:t>, sub </a:t>
            </a:r>
            <a:r>
              <a:rPr lang="en-US" sz="1385" dirty="0" err="1">
                <a:latin typeface="Arial Rounded MT Bold" panose="020F0704030504030204" pitchFamily="34" charset="0"/>
              </a:rPr>
              <a:t>kegiatan</a:t>
            </a:r>
            <a:r>
              <a:rPr lang="en-US" sz="1385" dirty="0">
                <a:latin typeface="Arial Rounded MT Bold" panose="020F0704030504030204" pitchFamily="34" charset="0"/>
              </a:rPr>
              <a:t>, </a:t>
            </a:r>
            <a:r>
              <a:rPr lang="en-US" sz="1385" dirty="0" err="1">
                <a:latin typeface="Arial Rounded MT Bold" panose="020F0704030504030204" pitchFamily="34" charset="0"/>
              </a:rPr>
              <a:t>tindakan</a:t>
            </a:r>
            <a:r>
              <a:rPr lang="en-US" sz="1385" dirty="0">
                <a:latin typeface="Arial Rounded MT Bold" panose="020F0704030504030204" pitchFamily="34" charset="0"/>
              </a:rPr>
              <a:t>, dan/</a:t>
            </a:r>
            <a:r>
              <a:rPr lang="en-US" sz="1385" dirty="0" err="1">
                <a:latin typeface="Arial Rounded MT Bold" panose="020F0704030504030204" pitchFamily="34" charset="0"/>
              </a:rPr>
              <a:t>atau</a:t>
            </a:r>
            <a:r>
              <a:rPr lang="id-ID" sz="1385" dirty="0">
                <a:latin typeface="Arial Rounded MT Bold" panose="020F0704030504030204" pitchFamily="34" charset="0"/>
              </a:rPr>
              <a:t> </a:t>
            </a:r>
            <a:r>
              <a:rPr lang="en-US" sz="1385" dirty="0" err="1">
                <a:latin typeface="Arial Rounded MT Bold" panose="020F0704030504030204" pitchFamily="34" charset="0"/>
              </a:rPr>
              <a:t>aktivitas</a:t>
            </a:r>
            <a:r>
              <a:rPr lang="en-US" sz="1385" dirty="0">
                <a:latin typeface="Arial Rounded MT Bold" panose="020F0704030504030204" pitchFamily="34" charset="0"/>
              </a:rPr>
              <a:t>  </a:t>
            </a:r>
            <a:r>
              <a:rPr lang="en-US" sz="1385" dirty="0" err="1">
                <a:latin typeface="Arial Rounded MT Bold" panose="020F0704030504030204" pitchFamily="34" charset="0"/>
              </a:rPr>
              <a:t>lainnya</a:t>
            </a:r>
            <a:r>
              <a:rPr lang="en-US" sz="1385" dirty="0">
                <a:latin typeface="Arial Rounded MT Bold" panose="020F0704030504030204" pitchFamily="34" charset="0"/>
              </a:rPr>
              <a:t>  yang  </a:t>
            </a:r>
            <a:r>
              <a:rPr lang="en-US" sz="1385" dirty="0" err="1">
                <a:latin typeface="Arial Rounded MT Bold" panose="020F0704030504030204" pitchFamily="34" charset="0"/>
              </a:rPr>
              <a:t>berkaitan</a:t>
            </a:r>
            <a:r>
              <a:rPr lang="en-US" sz="1385" dirty="0">
                <a:latin typeface="Arial Rounded MT Bold" panose="020F0704030504030204" pitchFamily="34" charset="0"/>
              </a:rPr>
              <a:t>  </a:t>
            </a:r>
            <a:r>
              <a:rPr lang="en-US" sz="1385" dirty="0" err="1">
                <a:latin typeface="Arial Rounded MT Bold" panose="020F0704030504030204" pitchFamily="34" charset="0"/>
              </a:rPr>
              <a:t>langsung</a:t>
            </a:r>
            <a:r>
              <a:rPr lang="en-US" sz="1385" dirty="0">
                <a:latin typeface="Arial Rounded MT Bold" panose="020F0704030504030204" pitchFamily="34" charset="0"/>
              </a:rPr>
              <a:t>  </a:t>
            </a:r>
            <a:r>
              <a:rPr lang="en-US" sz="1385" dirty="0" err="1">
                <a:latin typeface="Arial Rounded MT Bold" panose="020F0704030504030204" pitchFamily="34" charset="0"/>
              </a:rPr>
              <a:t>dengan</a:t>
            </a:r>
            <a:r>
              <a:rPr lang="en-US" sz="1385" dirty="0">
                <a:latin typeface="Arial Rounded MT Bold" panose="020F0704030504030204" pitchFamily="34" charset="0"/>
              </a:rPr>
              <a:t> </a:t>
            </a:r>
            <a:r>
              <a:rPr lang="en-US" sz="1385" dirty="0" err="1">
                <a:latin typeface="Arial Rounded MT Bold" panose="020F0704030504030204" pitchFamily="34" charset="0"/>
              </a:rPr>
              <a:t>pelaksanaan</a:t>
            </a:r>
            <a:r>
              <a:rPr lang="en-US" sz="1385" dirty="0">
                <a:latin typeface="Arial Rounded MT Bold" panose="020F0704030504030204" pitchFamily="34" charset="0"/>
              </a:rPr>
              <a:t> APBD.</a:t>
            </a:r>
            <a:endParaRPr lang="id-ID" sz="1385" dirty="0">
              <a:latin typeface="Arial Rounded MT Bold" panose="020F0704030504030204" pitchFamily="34" charset="0"/>
            </a:endParaRPr>
          </a:p>
          <a:p>
            <a:pPr marL="316865" indent="-316865" algn="just">
              <a:buFont typeface="+mj-lt"/>
              <a:buAutoNum type="alphaLcPeriod" startAt="14"/>
            </a:pPr>
            <a:endParaRPr lang="id-ID" sz="1385" dirty="0">
              <a:latin typeface="Arial Rounded MT Bold" panose="020F0704030504030204" pitchFamily="34" charset="0"/>
            </a:endParaRPr>
          </a:p>
          <a:p>
            <a:pPr marL="0" indent="0" algn="just">
              <a:buNone/>
            </a:pPr>
            <a:endParaRPr lang="id-ID" sz="1385" dirty="0">
              <a:latin typeface="Arial Rounded MT Bold" panose="020F0704030504030204" pitchFamily="34" charset="0"/>
            </a:endParaRPr>
          </a:p>
          <a:p>
            <a:pPr marL="316865" indent="-316865" algn="just">
              <a:buFont typeface="+mj-lt"/>
              <a:buAutoNum type="alphaLcPeriod" startAt="12"/>
            </a:pPr>
            <a:endParaRPr lang="id-ID" sz="1385" dirty="0">
              <a:latin typeface="Arial Rounded MT Bold" panose="020F0704030504030204" pitchFamily="34" charset="0"/>
            </a:endParaRPr>
          </a:p>
          <a:p>
            <a:pPr marL="0" indent="0">
              <a:buNone/>
            </a:pPr>
            <a:br>
              <a:rPr lang="en-US" sz="1385" dirty="0">
                <a:latin typeface="Arial Rounded MT Bold" panose="020F0704030504030204" pitchFamily="34" charset="0"/>
              </a:rPr>
            </a:br>
            <a:endParaRPr lang="id-ID" sz="1385" dirty="0">
              <a:latin typeface="Arial Rounded MT Bold" panose="020F0704030504030204" pitchFamily="34" charset="0"/>
            </a:endParaRPr>
          </a:p>
        </p:txBody>
      </p:sp>
      <p:sp>
        <p:nvSpPr>
          <p:cNvPr id="2" name="Title 1"/>
          <p:cNvSpPr>
            <a:spLocks noGrp="1"/>
          </p:cNvSpPr>
          <p:nvPr>
            <p:ph type="title"/>
          </p:nvPr>
        </p:nvSpPr>
        <p:spPr>
          <a:xfrm>
            <a:off x="755576" y="116633"/>
            <a:ext cx="7704856" cy="576064"/>
          </a:xfrm>
        </p:spPr>
        <p:txBody>
          <a:bodyPr/>
          <a:lstStyle/>
          <a:p>
            <a:pPr algn="ctr"/>
            <a:r>
              <a:rPr lang="en-US" b="1" dirty="0"/>
              <a:t>BENDAHARA PENGELUARAN (4)</a:t>
            </a:r>
            <a:endParaRPr lang="id-ID" b="1"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5464"/>
            <a:ext cx="7886700" cy="505097"/>
          </a:xfrm>
          <a:ln>
            <a:solidFill>
              <a:schemeClr val="accent1"/>
            </a:solidFill>
          </a:ln>
        </p:spPr>
        <p:txBody>
          <a:bodyPr>
            <a:noAutofit/>
          </a:bodyPr>
          <a:lstStyle/>
          <a:p>
            <a:pPr algn="ctr"/>
            <a:br>
              <a:rPr lang="en-US" sz="3600">
                <a:latin typeface="Agency FB" panose="020B0503020202020204" pitchFamily="34" charset="0"/>
              </a:rPr>
            </a:br>
            <a:r>
              <a:rPr lang="en-US" sz="3600">
                <a:latin typeface="Agency FB" panose="020B0503020202020204" pitchFamily="34" charset="0"/>
              </a:rPr>
              <a:t>BENDAHARA PENGELUARAN</a:t>
            </a:r>
            <a:br>
              <a:rPr lang="en-ID" sz="3600">
                <a:latin typeface="Agency FB" panose="020B0503020202020204" pitchFamily="34" charset="0"/>
              </a:rPr>
            </a:br>
            <a:endParaRPr lang="en-US" sz="3600"/>
          </a:p>
        </p:txBody>
      </p:sp>
      <p:sp>
        <p:nvSpPr>
          <p:cNvPr id="3" name="Content Placeholder 2"/>
          <p:cNvSpPr>
            <a:spLocks noGrp="1"/>
          </p:cNvSpPr>
          <p:nvPr>
            <p:ph idx="1"/>
          </p:nvPr>
        </p:nvSpPr>
        <p:spPr>
          <a:xfrm>
            <a:off x="628650" y="764704"/>
            <a:ext cx="7886700" cy="5474331"/>
          </a:xfrm>
          <a:ln>
            <a:solidFill>
              <a:schemeClr val="tx1"/>
            </a:solidFill>
          </a:ln>
        </p:spPr>
        <p:txBody>
          <a:bodyPr>
            <a:noAutofit/>
          </a:bodyPr>
          <a:lstStyle/>
          <a:p>
            <a:pPr marL="213995" indent="-213995" algn="just">
              <a:lnSpc>
                <a:spcPct val="120000"/>
              </a:lnSpc>
              <a:spcBef>
                <a:spcPct val="0"/>
              </a:spcBef>
            </a:pPr>
            <a:r>
              <a:rPr lang="en-ID" sz="1300" b="1" dirty="0" err="1">
                <a:solidFill>
                  <a:srgbClr val="000000"/>
                </a:solidFill>
                <a:latin typeface="Arial" panose="020B0604020202020204" pitchFamily="34" charset="0"/>
                <a:cs typeface="Arial" panose="020B0604020202020204" pitchFamily="34" charset="0"/>
              </a:rPr>
              <a:t>Bendahara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Pengeluaran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dan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Bendahara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Pengeluaran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Pembantu</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dan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bertanggung</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jawab</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secara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administratif</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dan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fungsional</a:t>
            </a:r>
            <a:r>
              <a:rPr lang="en-ID" sz="1300" b="1" dirty="0">
                <a:solidFill>
                  <a:srgbClr val="000000"/>
                </a:solidFill>
                <a:latin typeface="Arial" panose="020B0604020202020204" pitchFamily="34" charset="0"/>
                <a:cs typeface="Arial" panose="020B0604020202020204" pitchFamily="34" charset="0"/>
              </a:rPr>
              <a:t>. </a:t>
            </a:r>
            <a:endParaRPr lang="en-ID" sz="1300" b="1" dirty="0">
              <a:solidFill>
                <a:srgbClr val="000000"/>
              </a:solidFill>
              <a:latin typeface="Arial" panose="020B0604020202020204" pitchFamily="34" charset="0"/>
              <a:cs typeface="Arial" panose="020B0604020202020204" pitchFamily="34" charset="0"/>
            </a:endParaRPr>
          </a:p>
          <a:p>
            <a:pPr marL="213995" indent="-213995" algn="just">
              <a:lnSpc>
                <a:spcPct val="120000"/>
              </a:lnSpc>
              <a:spcBef>
                <a:spcPct val="0"/>
              </a:spcBef>
            </a:pPr>
            <a:r>
              <a:rPr lang="en-ID" sz="1300" b="1" dirty="0" err="1">
                <a:solidFill>
                  <a:srgbClr val="000000"/>
                </a:solidFill>
                <a:latin typeface="Arial" panose="020B0604020202020204" pitchFamily="34" charset="0"/>
                <a:cs typeface="Arial" panose="020B0604020202020204" pitchFamily="34" charset="0"/>
              </a:rPr>
              <a:t>Bendahara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Pengeluaran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Pembantu</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secara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administratif</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bertanggung</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jawab</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atas</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pelaksanaan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tugasnya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kepada</a:t>
            </a:r>
            <a:r>
              <a:rPr lang="en-ID" sz="1300" b="1" dirty="0">
                <a:solidFill>
                  <a:srgbClr val="000000"/>
                </a:solidFill>
                <a:latin typeface="Arial" panose="020B0604020202020204" pitchFamily="34" charset="0"/>
                <a:cs typeface="Arial" panose="020B0604020202020204" pitchFamily="34" charset="0"/>
              </a:rPr>
              <a:t> KPA. </a:t>
            </a:r>
            <a:endParaRPr lang="en-ID" sz="1300" b="1" dirty="0">
              <a:solidFill>
                <a:srgbClr val="000000"/>
              </a:solidFill>
              <a:latin typeface="Arial" panose="020B0604020202020204" pitchFamily="34" charset="0"/>
              <a:cs typeface="Arial" panose="020B0604020202020204" pitchFamily="34" charset="0"/>
            </a:endParaRPr>
          </a:p>
          <a:p>
            <a:pPr marL="213995" indent="-213995" algn="just">
              <a:lnSpc>
                <a:spcPct val="120000"/>
              </a:lnSpc>
              <a:spcBef>
                <a:spcPct val="0"/>
              </a:spcBef>
            </a:pPr>
            <a:r>
              <a:rPr lang="es-ES" sz="1300" b="1" dirty="0" err="1">
                <a:solidFill>
                  <a:srgbClr val="000000"/>
                </a:solidFill>
                <a:latin typeface="Arial" panose="020B0604020202020204" pitchFamily="34" charset="0"/>
                <a:cs typeface="Arial" panose="020B0604020202020204" pitchFamily="34" charset="0"/>
              </a:rPr>
              <a:t>Bendahara</a:t>
            </a:r>
            <a:r>
              <a:rPr lang="es-ES" sz="1300" b="1" dirty="0">
                <a:solidFill>
                  <a:srgbClr val="000000"/>
                </a:solidFill>
                <a:latin typeface="Arial" panose="020B0604020202020204" pitchFamily="34" charset="0"/>
                <a:cs typeface="Arial" panose="020B0604020202020204" pitchFamily="34" charset="0"/>
              </a:rPr>
              <a:t> </a:t>
            </a:r>
            <a:r>
              <a:rPr lang="es-ES" sz="1300" b="1" dirty="0" err="1">
                <a:solidFill>
                  <a:srgbClr val="000000"/>
                </a:solidFill>
                <a:latin typeface="Arial" panose="020B0604020202020204" pitchFamily="34" charset="0"/>
                <a:cs typeface="Arial" panose="020B0604020202020204" pitchFamily="34" charset="0"/>
              </a:rPr>
              <a:t>Pengeluaran</a:t>
            </a:r>
            <a:r>
              <a:rPr lang="es-ES" sz="1300" b="1" dirty="0">
                <a:solidFill>
                  <a:srgbClr val="000000"/>
                </a:solidFill>
                <a:latin typeface="Arial" panose="020B0604020202020204" pitchFamily="34" charset="0"/>
                <a:cs typeface="Arial" panose="020B0604020202020204" pitchFamily="34" charset="0"/>
              </a:rPr>
              <a:t> </a:t>
            </a:r>
            <a:r>
              <a:rPr lang="es-ES" sz="1300" b="1" dirty="0" err="1">
                <a:solidFill>
                  <a:srgbClr val="000000"/>
                </a:solidFill>
                <a:latin typeface="Arial" panose="020B0604020202020204" pitchFamily="34" charset="0"/>
                <a:cs typeface="Arial" panose="020B0604020202020204" pitchFamily="34" charset="0"/>
              </a:rPr>
              <a:t>bertanggung</a:t>
            </a:r>
            <a:r>
              <a:rPr lang="es-ES" sz="1300" b="1" dirty="0">
                <a:solidFill>
                  <a:srgbClr val="000000"/>
                </a:solidFill>
                <a:latin typeface="Arial" panose="020B0604020202020204" pitchFamily="34" charset="0"/>
                <a:cs typeface="Arial" panose="020B0604020202020204" pitchFamily="34" charset="0"/>
              </a:rPr>
              <a:t> </a:t>
            </a:r>
            <a:r>
              <a:rPr lang="es-ES" sz="1300" b="1" dirty="0" err="1">
                <a:solidFill>
                  <a:srgbClr val="000000"/>
                </a:solidFill>
                <a:latin typeface="Arial" panose="020B0604020202020204" pitchFamily="34" charset="0"/>
                <a:cs typeface="Arial" panose="020B0604020202020204" pitchFamily="34" charset="0"/>
              </a:rPr>
              <a:t>jawab</a:t>
            </a:r>
            <a:r>
              <a:rPr lang="es-ES" sz="1300" b="1" dirty="0">
                <a:solidFill>
                  <a:srgbClr val="000000"/>
                </a:solidFill>
                <a:latin typeface="Arial" panose="020B0604020202020204" pitchFamily="34" charset="0"/>
                <a:cs typeface="Arial" panose="020B0604020202020204" pitchFamily="34" charset="0"/>
              </a:rPr>
              <a:t> secara </a:t>
            </a:r>
            <a:r>
              <a:rPr lang="es-ES" sz="1300" b="1" dirty="0" err="1">
                <a:solidFill>
                  <a:srgbClr val="000000"/>
                </a:solidFill>
                <a:latin typeface="Arial" panose="020B0604020202020204" pitchFamily="34" charset="0"/>
                <a:cs typeface="Arial" panose="020B0604020202020204" pitchFamily="34" charset="0"/>
              </a:rPr>
              <a:t>administratif</a:t>
            </a:r>
            <a:r>
              <a:rPr lang="es-ES" sz="1300" b="1" dirty="0">
                <a:solidFill>
                  <a:srgbClr val="000000"/>
                </a:solidFill>
                <a:latin typeface="Arial" panose="020B0604020202020204" pitchFamily="34" charset="0"/>
                <a:cs typeface="Arial" panose="020B0604020202020204" pitchFamily="34" charset="0"/>
              </a:rPr>
              <a:t> </a:t>
            </a:r>
            <a:r>
              <a:rPr lang="es-ES" sz="1300" b="1" dirty="0" err="1">
                <a:solidFill>
                  <a:srgbClr val="000000"/>
                </a:solidFill>
                <a:latin typeface="Arial" panose="020B0604020202020204" pitchFamily="34" charset="0"/>
                <a:cs typeface="Arial" panose="020B0604020202020204" pitchFamily="34" charset="0"/>
              </a:rPr>
              <a:t>dengan</a:t>
            </a:r>
            <a:r>
              <a:rPr lang="es-ES" sz="1300" b="1" dirty="0">
                <a:solidFill>
                  <a:srgbClr val="000000"/>
                </a:solidFill>
                <a:latin typeface="Arial" panose="020B0604020202020204" pitchFamily="34" charset="0"/>
                <a:cs typeface="Arial" panose="020B0604020202020204" pitchFamily="34" charset="0"/>
              </a:rPr>
              <a:t> </a:t>
            </a:r>
            <a:r>
              <a:rPr lang="es-ES" sz="1300" b="1" dirty="0" err="1">
                <a:solidFill>
                  <a:srgbClr val="000000"/>
                </a:solidFill>
                <a:latin typeface="Arial" panose="020B0604020202020204" pitchFamily="34" charset="0"/>
                <a:cs typeface="Arial" panose="020B0604020202020204" pitchFamily="34" charset="0"/>
              </a:rPr>
              <a:t>membuat</a:t>
            </a:r>
            <a:r>
              <a:rPr lang="es-ES" sz="1300" b="1" dirty="0">
                <a:solidFill>
                  <a:srgbClr val="000000"/>
                </a:solidFill>
                <a:latin typeface="Arial" panose="020B0604020202020204" pitchFamily="34" charset="0"/>
                <a:cs typeface="Arial" panose="020B0604020202020204" pitchFamily="34" charset="0"/>
              </a:rPr>
              <a:t> </a:t>
            </a:r>
            <a:r>
              <a:rPr lang="es-ES" sz="1300" b="1" dirty="0" err="1">
                <a:solidFill>
                  <a:srgbClr val="000000"/>
                </a:solidFill>
                <a:latin typeface="Arial" panose="020B0604020202020204" pitchFamily="34" charset="0"/>
                <a:cs typeface="Arial" panose="020B0604020202020204" pitchFamily="34" charset="0"/>
              </a:rPr>
              <a:t>laporan</a:t>
            </a:r>
            <a:r>
              <a:rPr lang="es-ES" sz="1300" b="1" dirty="0">
                <a:solidFill>
                  <a:srgbClr val="000000"/>
                </a:solidFill>
                <a:latin typeface="Arial" panose="020B0604020202020204" pitchFamily="34" charset="0"/>
                <a:cs typeface="Arial" panose="020B0604020202020204" pitchFamily="34" charset="0"/>
              </a:rPr>
              <a:t> </a:t>
            </a:r>
            <a:r>
              <a:rPr lang="es-ES" sz="1300" b="1" dirty="0" err="1">
                <a:solidFill>
                  <a:srgbClr val="000000"/>
                </a:solidFill>
                <a:latin typeface="Arial" panose="020B0604020202020204" pitchFamily="34" charset="0"/>
                <a:cs typeface="Arial" panose="020B0604020202020204" pitchFamily="34" charset="0"/>
              </a:rPr>
              <a:t>pertanggungjawaban</a:t>
            </a:r>
            <a:r>
              <a:rPr lang="es-ES" sz="1300" b="1" dirty="0">
                <a:solidFill>
                  <a:srgbClr val="000000"/>
                </a:solidFill>
                <a:latin typeface="Arial" panose="020B0604020202020204" pitchFamily="34" charset="0"/>
                <a:cs typeface="Arial" panose="020B0604020202020204" pitchFamily="34" charset="0"/>
              </a:rPr>
              <a:t> secara </a:t>
            </a:r>
            <a:r>
              <a:rPr lang="es-ES" sz="1300" b="1" dirty="0" err="1">
                <a:solidFill>
                  <a:srgbClr val="000000"/>
                </a:solidFill>
                <a:latin typeface="Arial" panose="020B0604020202020204" pitchFamily="34" charset="0"/>
                <a:cs typeface="Arial" panose="020B0604020202020204" pitchFamily="34" charset="0"/>
              </a:rPr>
              <a:t>administratif</a:t>
            </a:r>
            <a:r>
              <a:rPr lang="es-ES" sz="1300" b="1" dirty="0">
                <a:solidFill>
                  <a:srgbClr val="000000"/>
                </a:solidFill>
                <a:latin typeface="Arial" panose="020B0604020202020204" pitchFamily="34" charset="0"/>
                <a:cs typeface="Arial" panose="020B0604020202020204" pitchFamily="34" charset="0"/>
              </a:rPr>
              <a:t> atas </a:t>
            </a:r>
            <a:r>
              <a:rPr lang="es-ES" sz="1300" b="1" dirty="0" err="1">
                <a:solidFill>
                  <a:srgbClr val="000000"/>
                </a:solidFill>
                <a:latin typeface="Arial" panose="020B0604020202020204" pitchFamily="34" charset="0"/>
                <a:cs typeface="Arial" panose="020B0604020202020204" pitchFamily="34" charset="0"/>
              </a:rPr>
              <a:t>pengeluaran</a:t>
            </a:r>
            <a:r>
              <a:rPr lang="es-ES" sz="1300" b="1" dirty="0">
                <a:solidFill>
                  <a:srgbClr val="000000"/>
                </a:solidFill>
                <a:latin typeface="Arial" panose="020B0604020202020204" pitchFamily="34" charset="0"/>
                <a:cs typeface="Arial" panose="020B0604020202020204" pitchFamily="34" charset="0"/>
              </a:rPr>
              <a:t> pada SKPD dan </a:t>
            </a:r>
            <a:r>
              <a:rPr lang="es-ES" sz="1300" b="1" dirty="0" err="1">
                <a:solidFill>
                  <a:srgbClr val="000000"/>
                </a:solidFill>
                <a:latin typeface="Arial" panose="020B0604020202020204" pitchFamily="34" charset="0"/>
                <a:cs typeface="Arial" panose="020B0604020202020204" pitchFamily="34" charset="0"/>
              </a:rPr>
              <a:t>disampaikan</a:t>
            </a:r>
            <a:r>
              <a:rPr lang="es-ES" sz="1300" b="1" dirty="0">
                <a:solidFill>
                  <a:srgbClr val="000000"/>
                </a:solidFill>
                <a:latin typeface="Arial" panose="020B0604020202020204" pitchFamily="34" charset="0"/>
                <a:cs typeface="Arial" panose="020B0604020202020204" pitchFamily="34" charset="0"/>
              </a:rPr>
              <a:t> </a:t>
            </a:r>
            <a:r>
              <a:rPr lang="es-ES" sz="1300" b="1" dirty="0" err="1">
                <a:solidFill>
                  <a:srgbClr val="000000"/>
                </a:solidFill>
                <a:latin typeface="Arial" panose="020B0604020202020204" pitchFamily="34" charset="0"/>
                <a:cs typeface="Arial" panose="020B0604020202020204" pitchFamily="34" charset="0"/>
              </a:rPr>
              <a:t>kepada</a:t>
            </a:r>
            <a:r>
              <a:rPr lang="es-ES" sz="1300" b="1" dirty="0">
                <a:solidFill>
                  <a:srgbClr val="000000"/>
                </a:solidFill>
                <a:latin typeface="Arial" panose="020B0604020202020204" pitchFamily="34" charset="0"/>
                <a:cs typeface="Arial" panose="020B0604020202020204" pitchFamily="34" charset="0"/>
              </a:rPr>
              <a:t> PA. </a:t>
            </a:r>
            <a:endParaRPr lang="es-ES" sz="1300" b="1" dirty="0">
              <a:solidFill>
                <a:srgbClr val="000000"/>
              </a:solidFill>
              <a:latin typeface="Arial" panose="020B0604020202020204" pitchFamily="34" charset="0"/>
              <a:cs typeface="Arial" panose="020B0604020202020204" pitchFamily="34" charset="0"/>
            </a:endParaRPr>
          </a:p>
          <a:p>
            <a:pPr marL="213995" indent="-213995" algn="just">
              <a:lnSpc>
                <a:spcPct val="120000"/>
              </a:lnSpc>
              <a:spcBef>
                <a:spcPct val="0"/>
              </a:spcBef>
            </a:pPr>
            <a:r>
              <a:rPr lang="en-ID" sz="1300" b="1" dirty="0" err="1">
                <a:solidFill>
                  <a:srgbClr val="000000"/>
                </a:solidFill>
                <a:latin typeface="Arial" panose="020B0604020202020204" pitchFamily="34" charset="0"/>
                <a:cs typeface="Arial" panose="020B0604020202020204" pitchFamily="34" charset="0"/>
              </a:rPr>
              <a:t>Bendahara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Pengeluaran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pembantu</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bertanggung</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jawab</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secara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administratif</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dengan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membuat</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laporan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pertanggungjawaban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secara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administratif</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atas</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pengeluaran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pada</a:t>
            </a:r>
            <a:r>
              <a:rPr lang="en-ID" sz="1300" b="1" dirty="0">
                <a:solidFill>
                  <a:srgbClr val="000000"/>
                </a:solidFill>
                <a:latin typeface="Arial" panose="020B0604020202020204" pitchFamily="34" charset="0"/>
                <a:cs typeface="Arial" panose="020B0604020202020204" pitchFamily="34" charset="0"/>
              </a:rPr>
              <a:t> unit SKPD </a:t>
            </a:r>
            <a:r>
              <a:rPr lang="en-ID" sz="1300" b="1" dirty="0" err="1">
                <a:solidFill>
                  <a:srgbClr val="000000"/>
                </a:solidFill>
                <a:latin typeface="Arial" panose="020B0604020202020204" pitchFamily="34" charset="0"/>
                <a:cs typeface="Arial" panose="020B0604020202020204" pitchFamily="34" charset="0"/>
              </a:rPr>
              <a:t>dan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disampaikan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kepada</a:t>
            </a:r>
            <a:r>
              <a:rPr lang="en-ID" sz="1300" b="1" dirty="0">
                <a:solidFill>
                  <a:srgbClr val="000000"/>
                </a:solidFill>
                <a:latin typeface="Arial" panose="020B0604020202020204" pitchFamily="34" charset="0"/>
                <a:cs typeface="Arial" panose="020B0604020202020204" pitchFamily="34" charset="0"/>
              </a:rPr>
              <a:t> KPA. </a:t>
            </a:r>
            <a:endParaRPr lang="en-ID" sz="1300" b="1" dirty="0">
              <a:solidFill>
                <a:srgbClr val="000000"/>
              </a:solidFill>
              <a:latin typeface="Arial" panose="020B0604020202020204" pitchFamily="34" charset="0"/>
              <a:cs typeface="Arial" panose="020B0604020202020204" pitchFamily="34" charset="0"/>
            </a:endParaRPr>
          </a:p>
          <a:p>
            <a:pPr marL="213995" indent="-213995" algn="just">
              <a:lnSpc>
                <a:spcPct val="120000"/>
              </a:lnSpc>
              <a:spcBef>
                <a:spcPct val="0"/>
              </a:spcBef>
            </a:pPr>
            <a:r>
              <a:rPr lang="en-ID" sz="1300" b="1" dirty="0" err="1">
                <a:solidFill>
                  <a:srgbClr val="000000"/>
                </a:solidFill>
                <a:latin typeface="Arial" panose="020B0604020202020204" pitchFamily="34" charset="0"/>
                <a:cs typeface="Arial" panose="020B0604020202020204" pitchFamily="34" charset="0"/>
              </a:rPr>
              <a:t>Bendahara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Pengeluaran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bertanggung</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jawab</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secara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fungsional</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dengan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membuat</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laporan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pertanggungjawaban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secara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fungsional</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atas</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pengeluaran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pada</a:t>
            </a:r>
            <a:r>
              <a:rPr lang="en-ID" sz="1300" b="1" dirty="0">
                <a:solidFill>
                  <a:srgbClr val="000000"/>
                </a:solidFill>
                <a:latin typeface="Arial" panose="020B0604020202020204" pitchFamily="34" charset="0"/>
                <a:cs typeface="Arial" panose="020B0604020202020204" pitchFamily="34" charset="0"/>
              </a:rPr>
              <a:t> SKPD </a:t>
            </a:r>
            <a:r>
              <a:rPr lang="en-ID" sz="1300" b="1" dirty="0" err="1">
                <a:solidFill>
                  <a:srgbClr val="000000"/>
                </a:solidFill>
                <a:latin typeface="Arial" panose="020B0604020202020204" pitchFamily="34" charset="0"/>
                <a:cs typeface="Arial" panose="020B0604020202020204" pitchFamily="34" charset="0"/>
              </a:rPr>
              <a:t>dan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disampaikan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kepada</a:t>
            </a:r>
            <a:r>
              <a:rPr lang="en-ID" sz="1300" b="1" dirty="0">
                <a:solidFill>
                  <a:srgbClr val="000000"/>
                </a:solidFill>
                <a:latin typeface="Arial" panose="020B0604020202020204" pitchFamily="34" charset="0"/>
                <a:cs typeface="Arial" panose="020B0604020202020204" pitchFamily="34" charset="0"/>
              </a:rPr>
              <a:t> PPKD </a:t>
            </a:r>
            <a:r>
              <a:rPr lang="en-ID" sz="1300" b="1" dirty="0" err="1">
                <a:solidFill>
                  <a:srgbClr val="000000"/>
                </a:solidFill>
                <a:latin typeface="Arial" panose="020B0604020202020204" pitchFamily="34" charset="0"/>
                <a:cs typeface="Arial" panose="020B0604020202020204" pitchFamily="34" charset="0"/>
              </a:rPr>
              <a:t>selaku</a:t>
            </a:r>
            <a:r>
              <a:rPr lang="en-ID" sz="1300" b="1" dirty="0">
                <a:solidFill>
                  <a:srgbClr val="000000"/>
                </a:solidFill>
                <a:latin typeface="Arial" panose="020B0604020202020204" pitchFamily="34" charset="0"/>
                <a:cs typeface="Arial" panose="020B0604020202020204" pitchFamily="34" charset="0"/>
              </a:rPr>
              <a:t> BUD. </a:t>
            </a:r>
            <a:endParaRPr lang="en-ID" sz="1300" b="1" dirty="0">
              <a:solidFill>
                <a:srgbClr val="000000"/>
              </a:solidFill>
              <a:latin typeface="Arial" panose="020B0604020202020204" pitchFamily="34" charset="0"/>
              <a:cs typeface="Arial" panose="020B0604020202020204" pitchFamily="34" charset="0"/>
            </a:endParaRPr>
          </a:p>
          <a:p>
            <a:pPr marL="213995" indent="-213995" algn="just">
              <a:lnSpc>
                <a:spcPct val="120000"/>
              </a:lnSpc>
              <a:spcBef>
                <a:spcPct val="0"/>
              </a:spcBef>
            </a:pPr>
            <a:r>
              <a:rPr lang="en-ID" sz="1300" b="1" dirty="0" err="1">
                <a:solidFill>
                  <a:srgbClr val="000000"/>
                </a:solidFill>
                <a:latin typeface="Arial" panose="020B0604020202020204" pitchFamily="34" charset="0"/>
                <a:cs typeface="Arial" panose="020B0604020202020204" pitchFamily="34" charset="0"/>
              </a:rPr>
              <a:t>Bendahara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Pengeluaran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pembantu</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bertanggung</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jawab</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secara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fungsional</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dengan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membuat</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laporan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pertanggungjawaban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secara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fungsional</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atas</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pengeluaran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pada</a:t>
            </a:r>
            <a:r>
              <a:rPr lang="en-ID" sz="1300" b="1" dirty="0">
                <a:solidFill>
                  <a:srgbClr val="000000"/>
                </a:solidFill>
                <a:latin typeface="Arial" panose="020B0604020202020204" pitchFamily="34" charset="0"/>
                <a:cs typeface="Arial" panose="020B0604020202020204" pitchFamily="34" charset="0"/>
              </a:rPr>
              <a:t> unit SKPD </a:t>
            </a:r>
            <a:r>
              <a:rPr lang="en-ID" sz="1300" b="1" dirty="0" err="1">
                <a:solidFill>
                  <a:srgbClr val="000000"/>
                </a:solidFill>
                <a:latin typeface="Arial" panose="020B0604020202020204" pitchFamily="34" charset="0"/>
                <a:cs typeface="Arial" panose="020B0604020202020204" pitchFamily="34" charset="0"/>
              </a:rPr>
              <a:t>dan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disampaikan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kepada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Bendahara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Pengeluaran</a:t>
            </a:r>
            <a:r>
              <a:rPr lang="en-ID" sz="1300" b="1" dirty="0">
                <a:solidFill>
                  <a:srgbClr val="000000"/>
                </a:solidFill>
                <a:latin typeface="Arial" panose="020B0604020202020204" pitchFamily="34" charset="0"/>
                <a:cs typeface="Arial" panose="020B0604020202020204" pitchFamily="34" charset="0"/>
              </a:rPr>
              <a:t>. </a:t>
            </a:r>
            <a:endParaRPr lang="en-ID" sz="1300" b="1" dirty="0">
              <a:solidFill>
                <a:srgbClr val="000000"/>
              </a:solidFill>
              <a:latin typeface="Arial" panose="020B0604020202020204" pitchFamily="34" charset="0"/>
              <a:cs typeface="Arial" panose="020B0604020202020204" pitchFamily="34" charset="0"/>
            </a:endParaRPr>
          </a:p>
          <a:p>
            <a:pPr marL="213995" indent="-213995" algn="just">
              <a:lnSpc>
                <a:spcPct val="120000"/>
              </a:lnSpc>
              <a:spcBef>
                <a:spcPct val="0"/>
              </a:spcBef>
            </a:pPr>
            <a:r>
              <a:rPr lang="en-ID" sz="1300" b="1" dirty="0" err="1">
                <a:solidFill>
                  <a:srgbClr val="000000"/>
                </a:solidFill>
                <a:latin typeface="Arial" panose="020B0604020202020204" pitchFamily="34" charset="0"/>
                <a:cs typeface="Arial" panose="020B0604020202020204" pitchFamily="34" charset="0"/>
              </a:rPr>
              <a:t>Kepala</a:t>
            </a:r>
            <a:r>
              <a:rPr lang="en-ID" sz="1300" b="1" dirty="0">
                <a:solidFill>
                  <a:srgbClr val="000000"/>
                </a:solidFill>
                <a:latin typeface="Arial" panose="020B0604020202020204" pitchFamily="34" charset="0"/>
                <a:cs typeface="Arial" panose="020B0604020202020204" pitchFamily="34" charset="0"/>
              </a:rPr>
              <a:t> SKPD </a:t>
            </a:r>
            <a:r>
              <a:rPr lang="en-ID" sz="1300" b="1" dirty="0" err="1">
                <a:solidFill>
                  <a:srgbClr val="000000"/>
                </a:solidFill>
                <a:latin typeface="Arial" panose="020B0604020202020204" pitchFamily="34" charset="0"/>
                <a:cs typeface="Arial" panose="020B0604020202020204" pitchFamily="34" charset="0"/>
              </a:rPr>
              <a:t>atas</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usul</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Bendahara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Pengeluaran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dapat</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menetapkan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pegawai</a:t>
            </a:r>
            <a:r>
              <a:rPr lang="en-ID" sz="1300" b="1" dirty="0">
                <a:solidFill>
                  <a:srgbClr val="000000"/>
                </a:solidFill>
                <a:latin typeface="Arial" panose="020B0604020202020204" pitchFamily="34" charset="0"/>
                <a:cs typeface="Arial" panose="020B0604020202020204" pitchFamily="34" charset="0"/>
              </a:rPr>
              <a:t> yang </a:t>
            </a:r>
            <a:r>
              <a:rPr lang="en-ID" sz="1300" b="1" dirty="0" err="1">
                <a:solidFill>
                  <a:srgbClr val="000000"/>
                </a:solidFill>
                <a:latin typeface="Arial" panose="020B0604020202020204" pitchFamily="34" charset="0"/>
                <a:cs typeface="Arial" panose="020B0604020202020204" pitchFamily="34" charset="0"/>
              </a:rPr>
              <a:t>bertugas</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membantu</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Bendahara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Pengeluaran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untuk</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meningkatkan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efektivitas</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pengelolaan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belanja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dan</a:t>
            </a:r>
            <a:r>
              <a:rPr lang="en-ID" sz="1300" b="1" dirty="0">
                <a:solidFill>
                  <a:srgbClr val="000000"/>
                </a:solidFill>
                <a:latin typeface="Arial" panose="020B0604020202020204" pitchFamily="34" charset="0"/>
                <a:cs typeface="Arial" panose="020B0604020202020204" pitchFamily="34" charset="0"/>
              </a:rPr>
              <a:t>/</a:t>
            </a:r>
            <a:r>
              <a:rPr lang="en-ID" sz="1300" b="1" dirty="0" err="1">
                <a:solidFill>
                  <a:srgbClr val="000000"/>
                </a:solidFill>
                <a:latin typeface="Arial" panose="020B0604020202020204" pitchFamily="34" charset="0"/>
                <a:cs typeface="Arial" panose="020B0604020202020204" pitchFamily="34" charset="0"/>
              </a:rPr>
              <a:t>atau</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pengeluaran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pembiayaan</a:t>
            </a:r>
            <a:r>
              <a:rPr lang="en-ID" sz="1300" b="1" dirty="0">
                <a:solidFill>
                  <a:srgbClr val="000000"/>
                </a:solidFill>
                <a:latin typeface="Arial" panose="020B0604020202020204" pitchFamily="34" charset="0"/>
                <a:cs typeface="Arial" panose="020B0604020202020204" pitchFamily="34" charset="0"/>
              </a:rPr>
              <a:t>. </a:t>
            </a:r>
            <a:endParaRPr lang="en-ID" sz="1300" b="1" dirty="0">
              <a:solidFill>
                <a:srgbClr val="000000"/>
              </a:solidFill>
              <a:latin typeface="Arial" panose="020B0604020202020204" pitchFamily="34" charset="0"/>
              <a:cs typeface="Arial" panose="020B0604020202020204" pitchFamily="34" charset="0"/>
            </a:endParaRPr>
          </a:p>
          <a:p>
            <a:pPr marL="213995" indent="-213995" algn="just">
              <a:lnSpc>
                <a:spcPct val="120000"/>
              </a:lnSpc>
              <a:spcBef>
                <a:spcPct val="0"/>
              </a:spcBef>
            </a:pPr>
            <a:r>
              <a:rPr lang="en-ID" sz="1300" b="1" dirty="0" err="1">
                <a:solidFill>
                  <a:srgbClr val="000000"/>
                </a:solidFill>
                <a:latin typeface="Arial" panose="020B0604020202020204" pitchFamily="34" charset="0"/>
                <a:cs typeface="Arial" panose="020B0604020202020204" pitchFamily="34" charset="0"/>
              </a:rPr>
              <a:t>Pegawai</a:t>
            </a:r>
            <a:r>
              <a:rPr lang="en-ID" sz="1300" b="1" dirty="0">
                <a:solidFill>
                  <a:srgbClr val="000000"/>
                </a:solidFill>
                <a:latin typeface="Arial" panose="020B0604020202020204" pitchFamily="34" charset="0"/>
                <a:cs typeface="Arial" panose="020B0604020202020204" pitchFamily="34" charset="0"/>
              </a:rPr>
              <a:t> yang </a:t>
            </a:r>
            <a:r>
              <a:rPr lang="en-ID" sz="1300" b="1" dirty="0" err="1">
                <a:solidFill>
                  <a:srgbClr val="000000"/>
                </a:solidFill>
                <a:latin typeface="Arial" panose="020B0604020202020204" pitchFamily="34" charset="0"/>
                <a:cs typeface="Arial" panose="020B0604020202020204" pitchFamily="34" charset="0"/>
              </a:rPr>
              <a:t>bertugas</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membantu</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Bendahara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Pengeluaran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melaksanakan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tugas</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dan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wewenang</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sesuai</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dengan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lingkup</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penugasan</a:t>
            </a:r>
            <a:r>
              <a:rPr lang="en-ID" sz="1300" b="1" dirty="0">
                <a:solidFill>
                  <a:srgbClr val="000000"/>
                </a:solidFill>
                <a:latin typeface="Arial" panose="020B0604020202020204" pitchFamily="34" charset="0"/>
                <a:cs typeface="Arial" panose="020B0604020202020204" pitchFamily="34" charset="0"/>
              </a:rPr>
              <a:t> yang </a:t>
            </a:r>
            <a:r>
              <a:rPr lang="en-ID" sz="1300" b="1" dirty="0" err="1">
                <a:solidFill>
                  <a:srgbClr val="000000"/>
                </a:solidFill>
                <a:latin typeface="Arial" panose="020B0604020202020204" pitchFamily="34" charset="0"/>
                <a:cs typeface="Arial" panose="020B0604020202020204" pitchFamily="34" charset="0"/>
              </a:rPr>
              <a:t>ditetapkan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kepala</a:t>
            </a:r>
            <a:r>
              <a:rPr lang="en-ID" sz="1300" b="1" dirty="0">
                <a:solidFill>
                  <a:srgbClr val="000000"/>
                </a:solidFill>
                <a:latin typeface="Arial" panose="020B0604020202020204" pitchFamily="34" charset="0"/>
                <a:cs typeface="Arial" panose="020B0604020202020204" pitchFamily="34" charset="0"/>
              </a:rPr>
              <a:t> SKPD. </a:t>
            </a:r>
            <a:endParaRPr lang="en-ID" sz="1300" b="1" dirty="0">
              <a:solidFill>
                <a:srgbClr val="000000"/>
              </a:solidFill>
              <a:latin typeface="Arial" panose="020B0604020202020204" pitchFamily="34" charset="0"/>
              <a:cs typeface="Arial" panose="020B0604020202020204" pitchFamily="34" charset="0"/>
            </a:endParaRPr>
          </a:p>
          <a:p>
            <a:pPr marL="213995" indent="-213995" algn="just">
              <a:lnSpc>
                <a:spcPct val="120000"/>
              </a:lnSpc>
              <a:spcBef>
                <a:spcPct val="0"/>
              </a:spcBef>
            </a:pPr>
            <a:r>
              <a:rPr lang="en-ID" sz="1300" b="1" dirty="0" err="1">
                <a:solidFill>
                  <a:srgbClr val="000000"/>
                </a:solidFill>
                <a:latin typeface="Arial" panose="020B0604020202020204" pitchFamily="34" charset="0"/>
                <a:cs typeface="Arial" panose="020B0604020202020204" pitchFamily="34" charset="0"/>
              </a:rPr>
              <a:t>Pegawai</a:t>
            </a:r>
            <a:r>
              <a:rPr lang="en-ID" sz="1300" b="1" dirty="0">
                <a:solidFill>
                  <a:srgbClr val="000000"/>
                </a:solidFill>
                <a:latin typeface="Arial" panose="020B0604020202020204" pitchFamily="34" charset="0"/>
                <a:cs typeface="Arial" panose="020B0604020202020204" pitchFamily="34" charset="0"/>
              </a:rPr>
              <a:t> yang </a:t>
            </a:r>
            <a:r>
              <a:rPr lang="en-ID" sz="1300" b="1" dirty="0" err="1">
                <a:solidFill>
                  <a:srgbClr val="000000"/>
                </a:solidFill>
                <a:latin typeface="Arial" panose="020B0604020202020204" pitchFamily="34" charset="0"/>
                <a:cs typeface="Arial" panose="020B0604020202020204" pitchFamily="34" charset="0"/>
              </a:rPr>
              <a:t>membantu</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Bendahara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Pengeluaran</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bertanggung</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jawab</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kepada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Bendahara</a:t>
            </a:r>
            <a:r>
              <a:rPr lang="en-ID" sz="1300" b="1" dirty="0">
                <a:solidFill>
                  <a:srgbClr val="000000"/>
                </a:solidFill>
                <a:latin typeface="Arial" panose="020B0604020202020204" pitchFamily="34" charset="0"/>
                <a:cs typeface="Arial" panose="020B0604020202020204" pitchFamily="34" charset="0"/>
              </a:rPr>
              <a:t> </a:t>
            </a:r>
            <a:r>
              <a:rPr lang="en-ID" sz="1300" b="1" dirty="0" err="1">
                <a:solidFill>
                  <a:srgbClr val="000000"/>
                </a:solidFill>
                <a:latin typeface="Arial" panose="020B0604020202020204" pitchFamily="34" charset="0"/>
                <a:cs typeface="Arial" panose="020B0604020202020204" pitchFamily="34" charset="0"/>
              </a:rPr>
              <a:t>Pengeluaran</a:t>
            </a:r>
            <a:r>
              <a:rPr lang="en-ID" sz="1300" b="1" dirty="0">
                <a:solidFill>
                  <a:srgbClr val="000000"/>
                </a:solidFill>
                <a:latin typeface="Arial" panose="020B0604020202020204" pitchFamily="34" charset="0"/>
                <a:cs typeface="Arial" panose="020B0604020202020204" pitchFamily="34" charset="0"/>
              </a:rPr>
              <a:t>. </a:t>
            </a:r>
            <a:endParaRPr lang="en-ID" sz="1300" b="1" dirty="0">
              <a:solidFill>
                <a:srgbClr val="000000"/>
              </a:solidFill>
              <a:latin typeface="Arial" panose="020B0604020202020204" pitchFamily="34" charset="0"/>
              <a:cs typeface="Arial" panose="020B0604020202020204" pitchFamily="34" charset="0"/>
            </a:endParaRPr>
          </a:p>
          <a:p>
            <a:pPr algn="just">
              <a:lnSpc>
                <a:spcPct val="120000"/>
              </a:lnSpc>
              <a:spcBef>
                <a:spcPct val="0"/>
              </a:spcBef>
            </a:pPr>
            <a:endParaRPr lang="en-US" sz="1300" b="1" dirty="0">
              <a:latin typeface="Arial" panose="020B0604020202020204" pitchFamily="34" charset="0"/>
              <a:cs typeface="Arial" panose="020B0604020202020204" pitchFamily="34"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Title 15"/>
          <p:cNvSpPr>
            <a:spLocks noGrp="1"/>
          </p:cNvSpPr>
          <p:nvPr>
            <p:ph type="title"/>
          </p:nvPr>
        </p:nvSpPr>
        <p:spPr>
          <a:xfrm>
            <a:off x="744554" y="216809"/>
            <a:ext cx="7715878" cy="480131"/>
          </a:xfrm>
          <a:prstGeom prst="rect">
            <a:avLst/>
          </a:prstGeom>
        </p:spPr>
        <p:txBody>
          <a:bodyPr wrap="square">
            <a:spAutoFit/>
          </a:bodyPr>
          <a:lstStyle/>
          <a:p>
            <a:pPr algn="ctr"/>
            <a:r>
              <a:rPr lang="en-US" sz="2800" b="1" dirty="0">
                <a:latin typeface="Agency FB" panose="020B0503020202020204" pitchFamily="34" charset="0"/>
              </a:rPr>
              <a:t>PELAKSANAAN &amp; PENATAUSAHAAN BELANJA</a:t>
            </a:r>
            <a:endParaRPr lang="en-US" sz="2800" b="1" dirty="0">
              <a:latin typeface="Agency FB" panose="020B0503020202020204" pitchFamily="34" charset="0"/>
            </a:endParaRPr>
          </a:p>
        </p:txBody>
      </p:sp>
      <p:cxnSp>
        <p:nvCxnSpPr>
          <p:cNvPr id="43" name="Straight Connector 42"/>
          <p:cNvCxnSpPr/>
          <p:nvPr/>
        </p:nvCxnSpPr>
        <p:spPr>
          <a:xfrm>
            <a:off x="815114" y="675794"/>
            <a:ext cx="4107689"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20" name="Group 19"/>
          <p:cNvGrpSpPr/>
          <p:nvPr/>
        </p:nvGrpSpPr>
        <p:grpSpPr>
          <a:xfrm>
            <a:off x="744554" y="802388"/>
            <a:ext cx="3884115" cy="1125789"/>
            <a:chOff x="97221" y="3153925"/>
            <a:chExt cx="2961603" cy="1501052"/>
          </a:xfrm>
        </p:grpSpPr>
        <p:sp>
          <p:nvSpPr>
            <p:cNvPr id="21" name="TextBox 20"/>
            <p:cNvSpPr txBox="1"/>
            <p:nvPr/>
          </p:nvSpPr>
          <p:spPr>
            <a:xfrm>
              <a:off x="551165" y="3546981"/>
              <a:ext cx="2507659" cy="1107996"/>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14630" indent="-214630" algn="just">
                <a:buFont typeface="Wingdings" panose="05000000000000000000" pitchFamily="2" charset="2"/>
                <a:buChar char="q"/>
              </a:pPr>
              <a:r>
                <a:rPr lang="en-US" sz="1200" err="1">
                  <a:latin typeface="Agency FB" panose="020B0503020202020204" pitchFamily="34" charset="0"/>
                </a:rPr>
                <a:t>Penerbitan dan pengajuan dokumen SPP UP dilakukan oleh Bendahara Pengeluaran dalam rangka pengisian UP.</a:t>
              </a:r>
              <a:endParaRPr lang="en-US" sz="1200" err="1">
                <a:latin typeface="Agency FB" panose="020B0503020202020204" pitchFamily="34" charset="0"/>
              </a:endParaRPr>
            </a:p>
            <a:p>
              <a:pPr marL="214630" indent="-214630" algn="just">
                <a:buFont typeface="Wingdings" panose="05000000000000000000" pitchFamily="2" charset="2"/>
                <a:buChar char="q"/>
              </a:pPr>
              <a:r>
                <a:rPr lang="en-US" sz="1200" err="1">
                  <a:latin typeface="Agency FB" panose="020B0503020202020204" pitchFamily="34" charset="0"/>
                </a:rPr>
                <a:t>Pengajuan SPP UP diajukan dengan melampirkan keputusan Kepala Daerah tentang besaran UP</a:t>
              </a:r>
              <a:endParaRPr lang="id-ID" sz="1200">
                <a:latin typeface="Agency FB" panose="020B0503020202020204" pitchFamily="34" charset="0"/>
              </a:endParaRPr>
            </a:p>
          </p:txBody>
        </p:sp>
        <p:grpSp>
          <p:nvGrpSpPr>
            <p:cNvPr id="22" name="Group 21"/>
            <p:cNvGrpSpPr/>
            <p:nvPr/>
          </p:nvGrpSpPr>
          <p:grpSpPr>
            <a:xfrm>
              <a:off x="97221" y="3153925"/>
              <a:ext cx="2958154" cy="726747"/>
              <a:chOff x="1199424" y="1998263"/>
              <a:chExt cx="2958154" cy="726747"/>
            </a:xfrm>
          </p:grpSpPr>
          <p:sp>
            <p:nvSpPr>
              <p:cNvPr id="23" name="Rectangle 22"/>
              <p:cNvSpPr/>
              <p:nvPr/>
            </p:nvSpPr>
            <p:spPr>
              <a:xfrm>
                <a:off x="1200109" y="1998263"/>
                <a:ext cx="2957469" cy="335558"/>
              </a:xfrm>
              <a:prstGeom prst="rect">
                <a:avLst/>
              </a:prstGeom>
              <a:solidFill>
                <a:srgbClr val="8F8F8F"/>
              </a:solidFill>
              <a:ln w="12700" cap="flat" cmpd="sng" algn="ctr">
                <a:noFill/>
                <a:prstDash val="solid"/>
                <a:miter lim="800000"/>
              </a:ln>
              <a:effectLst/>
            </p:spPr>
            <p:txBody>
              <a:bodyPr lIns="24003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en-US" sz="1350" b="1">
                    <a:solidFill>
                      <a:prstClr val="white"/>
                    </a:solidFill>
                    <a:latin typeface="Agency FB" panose="020B0503020202020204" pitchFamily="34" charset="0"/>
                    <a:ea typeface="Cambria" panose="02040503050406030204" pitchFamily="18" charset="0"/>
                  </a:rPr>
                  <a:t>UANG PERSEDIAAN (UP)</a:t>
                </a:r>
                <a:endParaRPr lang="id-ID" sz="1350">
                  <a:solidFill>
                    <a:prstClr val="white"/>
                  </a:solidFill>
                  <a:latin typeface="Agency FB" panose="020B0503020202020204" pitchFamily="34" charset="0"/>
                  <a:ea typeface="Cambria" panose="02040503050406030204" pitchFamily="18" charset="0"/>
                </a:endParaRPr>
              </a:p>
            </p:txBody>
          </p:sp>
          <p:sp>
            <p:nvSpPr>
              <p:cNvPr id="24" name="Right Triangle 23"/>
              <p:cNvSpPr/>
              <p:nvPr/>
            </p:nvSpPr>
            <p:spPr>
              <a:xfrm rot="5400000" flipV="1">
                <a:off x="1205188" y="2328058"/>
                <a:ext cx="391188" cy="402716"/>
              </a:xfrm>
              <a:prstGeom prst="rtTriangle">
                <a:avLst/>
              </a:prstGeom>
              <a:solidFill>
                <a:srgbClr val="4F4F4F"/>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685800">
                  <a:defRPr/>
                </a:pPr>
                <a:endParaRPr lang="en-US" sz="1350" kern="0">
                  <a:solidFill>
                    <a:prstClr val="white"/>
                  </a:solidFill>
                  <a:latin typeface="Agency FB" panose="020B0503020202020204" pitchFamily="34" charset="0"/>
                  <a:ea typeface="Cambria" panose="02040503050406030204" pitchFamily="18" charset="0"/>
                </a:endParaRPr>
              </a:p>
            </p:txBody>
          </p:sp>
        </p:grpSp>
      </p:grpSp>
      <p:grpSp>
        <p:nvGrpSpPr>
          <p:cNvPr id="25" name="Group 24"/>
          <p:cNvGrpSpPr/>
          <p:nvPr/>
        </p:nvGrpSpPr>
        <p:grpSpPr>
          <a:xfrm>
            <a:off x="4757052" y="804876"/>
            <a:ext cx="3890303" cy="1495121"/>
            <a:chOff x="512890" y="3153925"/>
            <a:chExt cx="2549990" cy="1993494"/>
          </a:xfrm>
        </p:grpSpPr>
        <p:sp>
          <p:nvSpPr>
            <p:cNvPr id="26" name="TextBox 25"/>
            <p:cNvSpPr txBox="1"/>
            <p:nvPr/>
          </p:nvSpPr>
          <p:spPr>
            <a:xfrm>
              <a:off x="959644" y="3546981"/>
              <a:ext cx="2099180" cy="1600438"/>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14630" indent="-214630" algn="just">
                <a:buFont typeface="Wingdings" panose="05000000000000000000" pitchFamily="2" charset="2"/>
                <a:buChar char="q"/>
              </a:pPr>
              <a:r>
                <a:rPr lang="en-US" sz="1200" err="1">
                  <a:latin typeface="Agency FB" panose="020B0503020202020204" pitchFamily="34" charset="0"/>
                </a:rPr>
                <a:t>Penerbitan dan pengajuan dokumen SPP GU dilakukan oleh Bendahara Pengeluaran dalam rangka mengganti UP.</a:t>
              </a:r>
              <a:endParaRPr lang="en-US" sz="1200" err="1">
                <a:latin typeface="Agency FB" panose="020B0503020202020204" pitchFamily="34" charset="0"/>
              </a:endParaRPr>
            </a:p>
            <a:p>
              <a:pPr marL="214630" indent="-214630" algn="just">
                <a:buFont typeface="Wingdings" panose="05000000000000000000" pitchFamily="2" charset="2"/>
                <a:buChar char="q"/>
              </a:pPr>
              <a:r>
                <a:rPr lang="en-US" sz="1200" err="1">
                  <a:latin typeface="Agency FB" panose="020B0503020202020204" pitchFamily="34" charset="0"/>
                </a:rPr>
                <a:t>Pengajuan SPP GU dilampiri dengan dokumen asli pertanggungjawaban penggunaan UP.</a:t>
              </a:r>
              <a:endParaRPr lang="en-US" sz="1200" err="1">
                <a:latin typeface="Agency FB" panose="020B0503020202020204" pitchFamily="34" charset="0"/>
              </a:endParaRPr>
            </a:p>
            <a:p>
              <a:pPr marL="214630" indent="-214630" algn="just">
                <a:buFont typeface="Wingdings" panose="05000000000000000000" pitchFamily="2" charset="2"/>
                <a:buChar char="q"/>
              </a:pPr>
              <a:endParaRPr lang="en-US" sz="1200">
                <a:solidFill>
                  <a:prstClr val="black"/>
                </a:solidFill>
                <a:latin typeface="Agency FB" panose="020B0503020202020204" pitchFamily="34" charset="0"/>
                <a:ea typeface="Cambria" panose="02040503050406030204" pitchFamily="18" charset="0"/>
                <a:cs typeface="Arial" panose="020B0604020202020204" pitchFamily="34" charset="0"/>
              </a:endParaRPr>
            </a:p>
            <a:p>
              <a:pPr marL="214630" indent="-214630" algn="just">
                <a:buFont typeface="Wingdings" panose="05000000000000000000" pitchFamily="2" charset="2"/>
                <a:buChar char="q"/>
              </a:pPr>
              <a:endParaRPr lang="id-ID" sz="1200">
                <a:latin typeface="Agency FB" panose="020B0503020202020204" pitchFamily="34" charset="0"/>
              </a:endParaRPr>
            </a:p>
          </p:txBody>
        </p:sp>
        <p:grpSp>
          <p:nvGrpSpPr>
            <p:cNvPr id="27" name="Group 26"/>
            <p:cNvGrpSpPr/>
            <p:nvPr/>
          </p:nvGrpSpPr>
          <p:grpSpPr>
            <a:xfrm>
              <a:off x="512890" y="3153925"/>
              <a:ext cx="2549990" cy="726747"/>
              <a:chOff x="1615093" y="1998263"/>
              <a:chExt cx="2549990" cy="726747"/>
            </a:xfrm>
          </p:grpSpPr>
          <p:sp>
            <p:nvSpPr>
              <p:cNvPr id="29" name="Rectangle 28"/>
              <p:cNvSpPr/>
              <p:nvPr/>
            </p:nvSpPr>
            <p:spPr>
              <a:xfrm>
                <a:off x="1615778" y="1998263"/>
                <a:ext cx="2549305" cy="335558"/>
              </a:xfrm>
              <a:prstGeom prst="rect">
                <a:avLst/>
              </a:prstGeom>
              <a:solidFill>
                <a:srgbClr val="C00000"/>
              </a:solidFill>
              <a:ln w="12700" cap="flat" cmpd="sng" algn="ctr">
                <a:noFill/>
                <a:prstDash val="solid"/>
                <a:miter lim="800000"/>
              </a:ln>
              <a:effectLst/>
            </p:spPr>
            <p:txBody>
              <a:bodyPr lIns="24003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en-US" sz="1350" b="1">
                    <a:solidFill>
                      <a:prstClr val="white"/>
                    </a:solidFill>
                    <a:latin typeface="Agency FB" panose="020B0503020202020204" pitchFamily="34" charset="0"/>
                    <a:ea typeface="Cambria" panose="02040503050406030204" pitchFamily="18" charset="0"/>
                  </a:rPr>
                  <a:t>GANTI UANG PERSEDIAAN (GU)</a:t>
                </a:r>
                <a:endParaRPr lang="id-ID" sz="1350" b="1">
                  <a:solidFill>
                    <a:prstClr val="white"/>
                  </a:solidFill>
                  <a:latin typeface="Agency FB" panose="020B0503020202020204" pitchFamily="34" charset="0"/>
                  <a:ea typeface="Cambria" panose="02040503050406030204" pitchFamily="18" charset="0"/>
                </a:endParaRPr>
              </a:p>
            </p:txBody>
          </p:sp>
          <p:sp>
            <p:nvSpPr>
              <p:cNvPr id="30" name="Right Triangle 29"/>
              <p:cNvSpPr/>
              <p:nvPr/>
            </p:nvSpPr>
            <p:spPr>
              <a:xfrm rot="5400000" flipV="1">
                <a:off x="1620857" y="2328058"/>
                <a:ext cx="391188" cy="402716"/>
              </a:xfrm>
              <a:prstGeom prst="rtTriangle">
                <a:avLst/>
              </a:prstGeom>
              <a:solidFill>
                <a:srgbClr val="760000"/>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685800">
                  <a:defRPr/>
                </a:pPr>
                <a:endParaRPr lang="en-US" sz="1350" kern="0">
                  <a:solidFill>
                    <a:prstClr val="white"/>
                  </a:solidFill>
                  <a:latin typeface="Agency FB" panose="020B0503020202020204" pitchFamily="34" charset="0"/>
                  <a:ea typeface="Cambria" panose="02040503050406030204" pitchFamily="18" charset="0"/>
                </a:endParaRPr>
              </a:p>
            </p:txBody>
          </p:sp>
        </p:grpSp>
      </p:grpSp>
      <p:grpSp>
        <p:nvGrpSpPr>
          <p:cNvPr id="31" name="Group 30"/>
          <p:cNvGrpSpPr/>
          <p:nvPr/>
        </p:nvGrpSpPr>
        <p:grpSpPr>
          <a:xfrm>
            <a:off x="744554" y="2317218"/>
            <a:ext cx="3879593" cy="2983990"/>
            <a:chOff x="512890" y="3153925"/>
            <a:chExt cx="2739325" cy="3978653"/>
          </a:xfrm>
        </p:grpSpPr>
        <p:sp>
          <p:nvSpPr>
            <p:cNvPr id="32" name="TextBox 31"/>
            <p:cNvSpPr txBox="1"/>
            <p:nvPr/>
          </p:nvSpPr>
          <p:spPr>
            <a:xfrm>
              <a:off x="933254" y="3546981"/>
              <a:ext cx="2318961" cy="3585597"/>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14630" indent="-214630" algn="just">
                <a:buFont typeface="Wingdings" panose="05000000000000000000" pitchFamily="2" charset="2"/>
                <a:buChar char="q"/>
              </a:pPr>
              <a:r>
                <a:rPr lang="en-US" sz="1125" dirty="0" err="1">
                  <a:solidFill>
                    <a:srgbClr val="FF0000"/>
                  </a:solidFill>
                  <a:latin typeface="Agency FB" panose="020B0503020202020204" pitchFamily="34" charset="0"/>
                </a:rPr>
                <a:t>Bendahara</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Pengeluaran</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atau</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Bendahara</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Pengeluaran</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pembantu</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mengajukan</a:t>
              </a:r>
              <a:r>
                <a:rPr lang="en-US" sz="1125" dirty="0">
                  <a:solidFill>
                    <a:srgbClr val="FF0000"/>
                  </a:solidFill>
                  <a:latin typeface="Agency FB" panose="020B0503020202020204" pitchFamily="34" charset="0"/>
                </a:rPr>
                <a:t> SPP TU </a:t>
              </a:r>
              <a:r>
                <a:rPr lang="en-US" sz="1125" dirty="0" err="1">
                  <a:solidFill>
                    <a:srgbClr val="FF0000"/>
                  </a:solidFill>
                  <a:latin typeface="Agency FB" panose="020B0503020202020204" pitchFamily="34" charset="0"/>
                </a:rPr>
                <a:t>untuk</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melaksanakan</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Kegiatan</a:t>
              </a:r>
              <a:r>
                <a:rPr lang="en-US" sz="1125" dirty="0">
                  <a:solidFill>
                    <a:srgbClr val="FF0000"/>
                  </a:solidFill>
                  <a:latin typeface="Agency FB" panose="020B0503020202020204" pitchFamily="34" charset="0"/>
                </a:rPr>
                <a:t> yang </a:t>
              </a:r>
              <a:r>
                <a:rPr lang="en-US" sz="1125" dirty="0" err="1">
                  <a:solidFill>
                    <a:srgbClr val="FF0000"/>
                  </a:solidFill>
                  <a:latin typeface="Agency FB" panose="020B0503020202020204" pitchFamily="34" charset="0"/>
                </a:rPr>
                <a:t>bersifat</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mendesak</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dan</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tidak</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dapat</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menggunakan</a:t>
              </a:r>
              <a:r>
                <a:rPr lang="en-US" sz="1125" dirty="0">
                  <a:solidFill>
                    <a:srgbClr val="FF0000"/>
                  </a:solidFill>
                  <a:latin typeface="Agency FB" panose="020B0503020202020204" pitchFamily="34" charset="0"/>
                </a:rPr>
                <a:t> SPP LS </a:t>
              </a:r>
              <a:r>
                <a:rPr lang="en-US" sz="1125" dirty="0" err="1">
                  <a:solidFill>
                    <a:srgbClr val="FF0000"/>
                  </a:solidFill>
                  <a:latin typeface="Agency FB" panose="020B0503020202020204" pitchFamily="34" charset="0"/>
                </a:rPr>
                <a:t>dan</a:t>
              </a:r>
              <a:r>
                <a:rPr lang="en-US" sz="1125" dirty="0">
                  <a:solidFill>
                    <a:srgbClr val="FF0000"/>
                  </a:solidFill>
                  <a:latin typeface="Agency FB" panose="020B0503020202020204" pitchFamily="34" charset="0"/>
                </a:rPr>
                <a:t>/</a:t>
              </a:r>
              <a:r>
                <a:rPr lang="en-US" sz="1125" dirty="0" err="1">
                  <a:solidFill>
                    <a:srgbClr val="FF0000"/>
                  </a:solidFill>
                  <a:latin typeface="Agency FB" panose="020B0503020202020204" pitchFamily="34" charset="0"/>
                </a:rPr>
                <a:t>atau</a:t>
              </a:r>
              <a:r>
                <a:rPr lang="en-US" sz="1125" dirty="0">
                  <a:solidFill>
                    <a:srgbClr val="FF0000"/>
                  </a:solidFill>
                  <a:latin typeface="Agency FB" panose="020B0503020202020204" pitchFamily="34" charset="0"/>
                </a:rPr>
                <a:t> SPP UP/GU.</a:t>
              </a:r>
              <a:endParaRPr lang="en-US" sz="1125" dirty="0">
                <a:solidFill>
                  <a:srgbClr val="FF0000"/>
                </a:solidFill>
                <a:latin typeface="Agency FB" panose="020B0503020202020204" pitchFamily="34" charset="0"/>
              </a:endParaRPr>
            </a:p>
            <a:p>
              <a:pPr marL="214630" indent="-214630" algn="just">
                <a:buFont typeface="Wingdings" panose="05000000000000000000" pitchFamily="2" charset="2"/>
                <a:buChar char="q"/>
              </a:pPr>
              <a:r>
                <a:rPr lang="en-US" sz="1125" dirty="0">
                  <a:latin typeface="Agency FB" panose="020B0503020202020204" pitchFamily="34" charset="0"/>
                </a:rPr>
                <a:t>Batas </a:t>
              </a:r>
              <a:r>
                <a:rPr lang="en-US" sz="1125" dirty="0" err="1">
                  <a:latin typeface="Agency FB" panose="020B0503020202020204" pitchFamily="34" charset="0"/>
                </a:rPr>
                <a:t>jumlah</a:t>
              </a:r>
              <a:r>
                <a:rPr lang="en-US" sz="1125" dirty="0">
                  <a:latin typeface="Agency FB" panose="020B0503020202020204" pitchFamily="34" charset="0"/>
                </a:rPr>
                <a:t> </a:t>
              </a:r>
              <a:r>
                <a:rPr lang="en-US" sz="1125" dirty="0" err="1">
                  <a:latin typeface="Agency FB" panose="020B0503020202020204" pitchFamily="34" charset="0"/>
                </a:rPr>
                <a:t>pengajuan</a:t>
              </a:r>
              <a:r>
                <a:rPr lang="en-US" sz="1125" dirty="0">
                  <a:latin typeface="Agency FB" panose="020B0503020202020204" pitchFamily="34" charset="0"/>
                </a:rPr>
                <a:t> SPP TU </a:t>
              </a:r>
              <a:r>
                <a:rPr lang="en-US" sz="1125" dirty="0" err="1">
                  <a:latin typeface="Agency FB" panose="020B0503020202020204" pitchFamily="34" charset="0"/>
                </a:rPr>
                <a:t>harus</a:t>
              </a:r>
              <a:r>
                <a:rPr lang="en-US" sz="1125" dirty="0">
                  <a:latin typeface="Agency FB" panose="020B0503020202020204" pitchFamily="34" charset="0"/>
                </a:rPr>
                <a:t> </a:t>
              </a:r>
              <a:r>
                <a:rPr lang="en-US" sz="1125" dirty="0" err="1">
                  <a:latin typeface="Agency FB" panose="020B0503020202020204" pitchFamily="34" charset="0"/>
                </a:rPr>
                <a:t>mendapat</a:t>
              </a:r>
              <a:r>
                <a:rPr lang="en-US" sz="1125" dirty="0">
                  <a:latin typeface="Agency FB" panose="020B0503020202020204" pitchFamily="34" charset="0"/>
                </a:rPr>
                <a:t> </a:t>
              </a:r>
              <a:r>
                <a:rPr lang="en-US" sz="1125" dirty="0" err="1">
                  <a:latin typeface="Agency FB" panose="020B0503020202020204" pitchFamily="34" charset="0"/>
                </a:rPr>
                <a:t>persetujuan</a:t>
              </a:r>
              <a:r>
                <a:rPr lang="en-US" sz="1125" dirty="0">
                  <a:latin typeface="Agency FB" panose="020B0503020202020204" pitchFamily="34" charset="0"/>
                </a:rPr>
                <a:t> </a:t>
              </a:r>
              <a:r>
                <a:rPr lang="en-US" sz="1125" dirty="0" err="1">
                  <a:latin typeface="Agency FB" panose="020B0503020202020204" pitchFamily="34" charset="0"/>
                </a:rPr>
                <a:t>dari</a:t>
              </a:r>
              <a:r>
                <a:rPr lang="en-US" sz="1125" dirty="0">
                  <a:latin typeface="Agency FB" panose="020B0503020202020204" pitchFamily="34" charset="0"/>
                </a:rPr>
                <a:t> PPKD </a:t>
              </a:r>
              <a:r>
                <a:rPr lang="en-US" sz="1125" dirty="0" err="1">
                  <a:latin typeface="Agency FB" panose="020B0503020202020204" pitchFamily="34" charset="0"/>
                </a:rPr>
                <a:t>dengan</a:t>
              </a:r>
              <a:r>
                <a:rPr lang="en-US" sz="1125" dirty="0">
                  <a:latin typeface="Agency FB" panose="020B0503020202020204" pitchFamily="34" charset="0"/>
                </a:rPr>
                <a:t> </a:t>
              </a:r>
              <a:r>
                <a:rPr lang="en-US" sz="1125" dirty="0" err="1">
                  <a:latin typeface="Agency FB" panose="020B0503020202020204" pitchFamily="34" charset="0"/>
                </a:rPr>
                <a:t>memperhatikan</a:t>
              </a:r>
              <a:r>
                <a:rPr lang="en-US" sz="1125" dirty="0">
                  <a:latin typeface="Agency FB" panose="020B0503020202020204" pitchFamily="34" charset="0"/>
                </a:rPr>
                <a:t> </a:t>
              </a:r>
              <a:r>
                <a:rPr lang="en-US" sz="1125" dirty="0" err="1">
                  <a:latin typeface="Agency FB" panose="020B0503020202020204" pitchFamily="34" charset="0"/>
                </a:rPr>
                <a:t>rincian</a:t>
              </a:r>
              <a:r>
                <a:rPr lang="en-US" sz="1125" dirty="0">
                  <a:latin typeface="Agency FB" panose="020B0503020202020204" pitchFamily="34" charset="0"/>
                </a:rPr>
                <a:t> </a:t>
              </a:r>
              <a:r>
                <a:rPr lang="en-US" sz="1125" dirty="0" err="1">
                  <a:latin typeface="Agency FB" panose="020B0503020202020204" pitchFamily="34" charset="0"/>
                </a:rPr>
                <a:t>kebutuhan</a:t>
              </a:r>
              <a:r>
                <a:rPr lang="en-US" sz="1125" dirty="0">
                  <a:latin typeface="Agency FB" panose="020B0503020202020204" pitchFamily="34" charset="0"/>
                </a:rPr>
                <a:t> </a:t>
              </a:r>
              <a:r>
                <a:rPr lang="en-US" sz="1125" dirty="0" err="1">
                  <a:latin typeface="Agency FB" panose="020B0503020202020204" pitchFamily="34" charset="0"/>
                </a:rPr>
                <a:t>dan</a:t>
              </a:r>
              <a:r>
                <a:rPr lang="en-US" sz="1125" dirty="0">
                  <a:latin typeface="Agency FB" panose="020B0503020202020204" pitchFamily="34" charset="0"/>
                </a:rPr>
                <a:t> </a:t>
              </a:r>
              <a:r>
                <a:rPr lang="en-US" sz="1125" dirty="0" err="1">
                  <a:latin typeface="Agency FB" panose="020B0503020202020204" pitchFamily="34" charset="0"/>
                </a:rPr>
                <a:t>waktu</a:t>
              </a:r>
              <a:r>
                <a:rPr lang="en-US" sz="1125" dirty="0">
                  <a:latin typeface="Agency FB" panose="020B0503020202020204" pitchFamily="34" charset="0"/>
                </a:rPr>
                <a:t> </a:t>
              </a:r>
              <a:r>
                <a:rPr lang="en-US" sz="1125" dirty="0" err="1">
                  <a:latin typeface="Agency FB" panose="020B0503020202020204" pitchFamily="34" charset="0"/>
                </a:rPr>
                <a:t>penggunaannya</a:t>
              </a:r>
              <a:r>
                <a:rPr lang="en-US" sz="1125" dirty="0">
                  <a:latin typeface="Agency FB" panose="020B0503020202020204" pitchFamily="34" charset="0"/>
                </a:rPr>
                <a:t> </a:t>
              </a:r>
              <a:r>
                <a:rPr lang="en-US" sz="1125" dirty="0" err="1">
                  <a:latin typeface="Agency FB" panose="020B0503020202020204" pitchFamily="34" charset="0"/>
                </a:rPr>
                <a:t>ditetapkan</a:t>
              </a:r>
              <a:r>
                <a:rPr lang="en-US" sz="1125" dirty="0">
                  <a:latin typeface="Agency FB" panose="020B0503020202020204" pitchFamily="34" charset="0"/>
                </a:rPr>
                <a:t> </a:t>
              </a:r>
              <a:r>
                <a:rPr lang="en-US" sz="1125" dirty="0" err="1">
                  <a:latin typeface="Agency FB" panose="020B0503020202020204" pitchFamily="34" charset="0"/>
                </a:rPr>
                <a:t>dengan</a:t>
              </a:r>
              <a:r>
                <a:rPr lang="en-US" sz="1125" dirty="0">
                  <a:latin typeface="Agency FB" panose="020B0503020202020204" pitchFamily="34" charset="0"/>
                </a:rPr>
                <a:t> </a:t>
              </a:r>
              <a:r>
                <a:rPr lang="en-US" sz="1125" dirty="0" err="1">
                  <a:latin typeface="Agency FB" panose="020B0503020202020204" pitchFamily="34" charset="0"/>
                </a:rPr>
                <a:t>Perkada</a:t>
              </a:r>
              <a:r>
                <a:rPr lang="en-US" sz="1125" dirty="0">
                  <a:latin typeface="Agency FB" panose="020B0503020202020204" pitchFamily="34" charset="0"/>
                </a:rPr>
                <a:t>.</a:t>
              </a:r>
              <a:endParaRPr lang="en-US" sz="1125" dirty="0">
                <a:latin typeface="Agency FB" panose="020B0503020202020204" pitchFamily="34" charset="0"/>
              </a:endParaRPr>
            </a:p>
            <a:p>
              <a:pPr marL="214630" indent="-214630" algn="just">
                <a:buFont typeface="Wingdings" panose="05000000000000000000" pitchFamily="2" charset="2"/>
                <a:buChar char="q"/>
              </a:pPr>
              <a:r>
                <a:rPr lang="en-US" sz="1125" dirty="0" err="1">
                  <a:latin typeface="Agency FB" panose="020B0503020202020204" pitchFamily="34" charset="0"/>
                </a:rPr>
                <a:t>Dalam</a:t>
              </a:r>
              <a:r>
                <a:rPr lang="en-US" sz="1125" dirty="0">
                  <a:latin typeface="Agency FB" panose="020B0503020202020204" pitchFamily="34" charset="0"/>
                </a:rPr>
                <a:t> </a:t>
              </a:r>
              <a:r>
                <a:rPr lang="en-US" sz="1125" dirty="0" err="1">
                  <a:latin typeface="Agency FB" panose="020B0503020202020204" pitchFamily="34" charset="0"/>
                </a:rPr>
                <a:t>hal</a:t>
              </a:r>
              <a:r>
                <a:rPr lang="en-US" sz="1125" dirty="0">
                  <a:latin typeface="Agency FB" panose="020B0503020202020204" pitchFamily="34" charset="0"/>
                </a:rPr>
                <a:t> </a:t>
              </a:r>
              <a:r>
                <a:rPr lang="en-US" sz="1125" dirty="0" err="1">
                  <a:latin typeface="Agency FB" panose="020B0503020202020204" pitchFamily="34" charset="0"/>
                </a:rPr>
                <a:t>sisa</a:t>
              </a:r>
              <a:r>
                <a:rPr lang="en-US" sz="1125" dirty="0">
                  <a:latin typeface="Agency FB" panose="020B0503020202020204" pitchFamily="34" charset="0"/>
                </a:rPr>
                <a:t> TU </a:t>
              </a:r>
              <a:r>
                <a:rPr lang="en-US" sz="1125" dirty="0" err="1">
                  <a:latin typeface="Agency FB" panose="020B0503020202020204" pitchFamily="34" charset="0"/>
                </a:rPr>
                <a:t>tidak</a:t>
              </a:r>
              <a:r>
                <a:rPr lang="en-US" sz="1125" dirty="0">
                  <a:latin typeface="Agency FB" panose="020B0503020202020204" pitchFamily="34" charset="0"/>
                </a:rPr>
                <a:t> </a:t>
              </a:r>
              <a:r>
                <a:rPr lang="en-US" sz="1125" dirty="0" err="1">
                  <a:latin typeface="Agency FB" panose="020B0503020202020204" pitchFamily="34" charset="0"/>
                </a:rPr>
                <a:t>habis</a:t>
              </a:r>
              <a:r>
                <a:rPr lang="en-US" sz="1125" dirty="0">
                  <a:latin typeface="Agency FB" panose="020B0503020202020204" pitchFamily="34" charset="0"/>
                </a:rPr>
                <a:t> </a:t>
              </a:r>
              <a:r>
                <a:rPr lang="en-US" sz="1125" dirty="0" err="1">
                  <a:latin typeface="Agency FB" panose="020B0503020202020204" pitchFamily="34" charset="0"/>
                </a:rPr>
                <a:t>digunakan</a:t>
              </a:r>
              <a:r>
                <a:rPr lang="en-US" sz="1125" dirty="0">
                  <a:latin typeface="Agency FB" panose="020B0503020202020204" pitchFamily="34" charset="0"/>
                </a:rPr>
                <a:t> </a:t>
              </a:r>
              <a:r>
                <a:rPr lang="en-US" sz="1125" dirty="0" err="1">
                  <a:latin typeface="Agency FB" panose="020B0503020202020204" pitchFamily="34" charset="0"/>
                </a:rPr>
                <a:t>dalam</a:t>
              </a:r>
              <a:r>
                <a:rPr lang="en-US" sz="1125" dirty="0">
                  <a:latin typeface="Agency FB" panose="020B0503020202020204" pitchFamily="34" charset="0"/>
                </a:rPr>
                <a:t> 1 (</a:t>
              </a:r>
              <a:r>
                <a:rPr lang="en-US" sz="1125" dirty="0" err="1">
                  <a:latin typeface="Agency FB" panose="020B0503020202020204" pitchFamily="34" charset="0"/>
                </a:rPr>
                <a:t>satu</a:t>
              </a:r>
              <a:r>
                <a:rPr lang="en-US" sz="1125" dirty="0">
                  <a:latin typeface="Agency FB" panose="020B0503020202020204" pitchFamily="34" charset="0"/>
                </a:rPr>
                <a:t>) </a:t>
              </a:r>
              <a:r>
                <a:rPr lang="en-US" sz="1125" dirty="0" err="1">
                  <a:latin typeface="Agency FB" panose="020B0503020202020204" pitchFamily="34" charset="0"/>
                </a:rPr>
                <a:t>bulan</a:t>
              </a:r>
              <a:r>
                <a:rPr lang="en-US" sz="1125" dirty="0">
                  <a:latin typeface="Agency FB" panose="020B0503020202020204" pitchFamily="34" charset="0"/>
                </a:rPr>
                <a:t>, </a:t>
              </a:r>
              <a:r>
                <a:rPr lang="en-US" sz="1125" dirty="0" err="1">
                  <a:latin typeface="Agency FB" panose="020B0503020202020204" pitchFamily="34" charset="0"/>
                </a:rPr>
                <a:t>sisa</a:t>
              </a:r>
              <a:r>
                <a:rPr lang="en-US" sz="1125" dirty="0">
                  <a:latin typeface="Agency FB" panose="020B0503020202020204" pitchFamily="34" charset="0"/>
                </a:rPr>
                <a:t> TU </a:t>
              </a:r>
              <a:r>
                <a:rPr lang="en-US" sz="1125" dirty="0" err="1">
                  <a:latin typeface="Agency FB" panose="020B0503020202020204" pitchFamily="34" charset="0"/>
                </a:rPr>
                <a:t>disetor</a:t>
              </a:r>
              <a:r>
                <a:rPr lang="en-US" sz="1125" dirty="0">
                  <a:latin typeface="Agency FB" panose="020B0503020202020204" pitchFamily="34" charset="0"/>
                </a:rPr>
                <a:t> </a:t>
              </a:r>
              <a:r>
                <a:rPr lang="en-US" sz="1125" dirty="0" err="1">
                  <a:latin typeface="Agency FB" panose="020B0503020202020204" pitchFamily="34" charset="0"/>
                </a:rPr>
                <a:t>ke</a:t>
              </a:r>
              <a:r>
                <a:rPr lang="en-US" sz="1125" dirty="0">
                  <a:latin typeface="Agency FB" panose="020B0503020202020204" pitchFamily="34" charset="0"/>
                </a:rPr>
                <a:t> </a:t>
              </a:r>
              <a:r>
                <a:rPr lang="en-US" sz="1125" dirty="0" err="1">
                  <a:latin typeface="Agency FB" panose="020B0503020202020204" pitchFamily="34" charset="0"/>
                </a:rPr>
                <a:t>Rekening</a:t>
              </a:r>
              <a:r>
                <a:rPr lang="en-US" sz="1125" dirty="0">
                  <a:latin typeface="Agency FB" panose="020B0503020202020204" pitchFamily="34" charset="0"/>
                </a:rPr>
                <a:t> </a:t>
              </a:r>
              <a:r>
                <a:rPr lang="en-US" sz="1125" dirty="0" err="1">
                  <a:latin typeface="Agency FB" panose="020B0503020202020204" pitchFamily="34" charset="0"/>
                </a:rPr>
                <a:t>Kas</a:t>
              </a:r>
              <a:r>
                <a:rPr lang="en-US" sz="1125" dirty="0">
                  <a:latin typeface="Agency FB" panose="020B0503020202020204" pitchFamily="34" charset="0"/>
                </a:rPr>
                <a:t> </a:t>
              </a:r>
              <a:r>
                <a:rPr lang="en-US" sz="1125" dirty="0" err="1">
                  <a:latin typeface="Agency FB" panose="020B0503020202020204" pitchFamily="34" charset="0"/>
                </a:rPr>
                <a:t>Umum</a:t>
              </a:r>
              <a:r>
                <a:rPr lang="en-US" sz="1125" dirty="0">
                  <a:latin typeface="Agency FB" panose="020B0503020202020204" pitchFamily="34" charset="0"/>
                </a:rPr>
                <a:t> Daerah.</a:t>
              </a:r>
              <a:endParaRPr lang="en-US" sz="1125" dirty="0">
                <a:latin typeface="Agency FB" panose="020B0503020202020204" pitchFamily="34" charset="0"/>
              </a:endParaRPr>
            </a:p>
            <a:p>
              <a:pPr marL="214630" indent="-214630" algn="just">
                <a:buFont typeface="Wingdings" panose="05000000000000000000" pitchFamily="2" charset="2"/>
                <a:buChar char="q"/>
              </a:pPr>
              <a:r>
                <a:rPr lang="en-US" sz="1125" dirty="0" err="1">
                  <a:latin typeface="Agency FB" panose="020B0503020202020204" pitchFamily="34" charset="0"/>
                </a:rPr>
                <a:t>Ketentuan</a:t>
              </a:r>
              <a:r>
                <a:rPr lang="en-US" sz="1125" dirty="0">
                  <a:latin typeface="Agency FB" panose="020B0503020202020204" pitchFamily="34" charset="0"/>
                </a:rPr>
                <a:t> </a:t>
              </a:r>
              <a:r>
                <a:rPr lang="en-US" sz="1125" dirty="0" err="1">
                  <a:latin typeface="Agency FB" panose="020B0503020202020204" pitchFamily="34" charset="0"/>
                </a:rPr>
                <a:t>batas</a:t>
              </a:r>
              <a:r>
                <a:rPr lang="en-US" sz="1125" dirty="0">
                  <a:latin typeface="Agency FB" panose="020B0503020202020204" pitchFamily="34" charset="0"/>
                </a:rPr>
                <a:t> </a:t>
              </a:r>
              <a:r>
                <a:rPr lang="en-US" sz="1125" dirty="0" err="1">
                  <a:latin typeface="Agency FB" panose="020B0503020202020204" pitchFamily="34" charset="0"/>
                </a:rPr>
                <a:t>waktu</a:t>
              </a:r>
              <a:r>
                <a:rPr lang="en-US" sz="1125" dirty="0">
                  <a:latin typeface="Agency FB" panose="020B0503020202020204" pitchFamily="34" charset="0"/>
                </a:rPr>
                <a:t> </a:t>
              </a:r>
              <a:r>
                <a:rPr lang="en-US" sz="1125" dirty="0" err="1">
                  <a:latin typeface="Agency FB" panose="020B0503020202020204" pitchFamily="34" charset="0"/>
                </a:rPr>
                <a:t>penyetoran</a:t>
              </a:r>
              <a:r>
                <a:rPr lang="en-US" sz="1125" dirty="0">
                  <a:latin typeface="Agency FB" panose="020B0503020202020204" pitchFamily="34" charset="0"/>
                </a:rPr>
                <a:t> </a:t>
              </a:r>
              <a:r>
                <a:rPr lang="en-US" sz="1125" dirty="0" err="1">
                  <a:latin typeface="Agency FB" panose="020B0503020202020204" pitchFamily="34" charset="0"/>
                </a:rPr>
                <a:t>sisa</a:t>
              </a:r>
              <a:r>
                <a:rPr lang="en-US" sz="1125" dirty="0">
                  <a:latin typeface="Agency FB" panose="020B0503020202020204" pitchFamily="34" charset="0"/>
                </a:rPr>
                <a:t> TU </a:t>
              </a:r>
              <a:r>
                <a:rPr lang="en-US" sz="1125" dirty="0" err="1">
                  <a:latin typeface="Agency FB" panose="020B0503020202020204" pitchFamily="34" charset="0"/>
                </a:rPr>
                <a:t>dikecualikan</a:t>
              </a:r>
              <a:r>
                <a:rPr lang="en-US" sz="1125" dirty="0">
                  <a:latin typeface="Agency FB" panose="020B0503020202020204" pitchFamily="34" charset="0"/>
                </a:rPr>
                <a:t> </a:t>
              </a:r>
              <a:r>
                <a:rPr lang="en-US" sz="1125" dirty="0" err="1">
                  <a:latin typeface="Agency FB" panose="020B0503020202020204" pitchFamily="34" charset="0"/>
                </a:rPr>
                <a:t>untuk</a:t>
              </a:r>
              <a:r>
                <a:rPr lang="en-US" sz="1125" dirty="0">
                  <a:latin typeface="Agency FB" panose="020B0503020202020204" pitchFamily="34" charset="0"/>
                </a:rPr>
                <a:t>:</a:t>
              </a:r>
              <a:endParaRPr lang="en-US" sz="1125" dirty="0">
                <a:latin typeface="Agency FB" panose="020B0503020202020204" pitchFamily="34" charset="0"/>
              </a:endParaRPr>
            </a:p>
            <a:p>
              <a:pPr marL="347980" indent="-138430" algn="just">
                <a:buFont typeface="+mj-lt"/>
                <a:buAutoNum type="alphaLcPeriod"/>
              </a:pPr>
              <a:r>
                <a:rPr lang="en-US" sz="1125" dirty="0" err="1">
                  <a:latin typeface="Agency FB" panose="020B0503020202020204" pitchFamily="34" charset="0"/>
                </a:rPr>
                <a:t>Kegiatan</a:t>
              </a:r>
              <a:r>
                <a:rPr lang="en-US" sz="1125" dirty="0">
                  <a:latin typeface="Agency FB" panose="020B0503020202020204" pitchFamily="34" charset="0"/>
                </a:rPr>
                <a:t> yang </a:t>
              </a:r>
              <a:r>
                <a:rPr lang="en-US" sz="1125" dirty="0" err="1">
                  <a:latin typeface="Agency FB" panose="020B0503020202020204" pitchFamily="34" charset="0"/>
                </a:rPr>
                <a:t>pelaksanaannya</a:t>
              </a:r>
              <a:r>
                <a:rPr lang="en-US" sz="1125" dirty="0">
                  <a:latin typeface="Agency FB" panose="020B0503020202020204" pitchFamily="34" charset="0"/>
                </a:rPr>
                <a:t> </a:t>
              </a:r>
              <a:r>
                <a:rPr lang="en-US" sz="1125" dirty="0" err="1">
                  <a:latin typeface="Agency FB" panose="020B0503020202020204" pitchFamily="34" charset="0"/>
                </a:rPr>
                <a:t>melebihi</a:t>
              </a:r>
              <a:r>
                <a:rPr lang="en-US" sz="1125" dirty="0">
                  <a:latin typeface="Agency FB" panose="020B0503020202020204" pitchFamily="34" charset="0"/>
                </a:rPr>
                <a:t> 1 (</a:t>
              </a:r>
              <a:r>
                <a:rPr lang="en-US" sz="1125" dirty="0" err="1">
                  <a:latin typeface="Agency FB" panose="020B0503020202020204" pitchFamily="34" charset="0"/>
                </a:rPr>
                <a:t>satu</a:t>
              </a:r>
              <a:r>
                <a:rPr lang="en-US" sz="1125" dirty="0">
                  <a:latin typeface="Agency FB" panose="020B0503020202020204" pitchFamily="34" charset="0"/>
                </a:rPr>
                <a:t>) </a:t>
              </a:r>
              <a:r>
                <a:rPr lang="en-US" sz="1125" dirty="0" err="1">
                  <a:latin typeface="Agency FB" panose="020B0503020202020204" pitchFamily="34" charset="0"/>
                </a:rPr>
                <a:t>bulan</a:t>
              </a:r>
              <a:r>
                <a:rPr lang="en-US" sz="1125" dirty="0">
                  <a:latin typeface="Agency FB" panose="020B0503020202020204" pitchFamily="34" charset="0"/>
                </a:rPr>
                <a:t>; </a:t>
              </a:r>
              <a:r>
                <a:rPr lang="en-US" sz="1125" dirty="0" err="1">
                  <a:latin typeface="Agency FB" panose="020B0503020202020204" pitchFamily="34" charset="0"/>
                </a:rPr>
                <a:t>dan</a:t>
              </a:r>
              <a:r>
                <a:rPr lang="en-US" sz="1125" dirty="0">
                  <a:latin typeface="Agency FB" panose="020B0503020202020204" pitchFamily="34" charset="0"/>
                </a:rPr>
                <a:t>/</a:t>
              </a:r>
              <a:r>
                <a:rPr lang="en-US" sz="1125" dirty="0" err="1">
                  <a:latin typeface="Agency FB" panose="020B0503020202020204" pitchFamily="34" charset="0"/>
                </a:rPr>
                <a:t>atau</a:t>
              </a:r>
              <a:endParaRPr lang="en-US" sz="1125" dirty="0">
                <a:latin typeface="Agency FB" panose="020B0503020202020204" pitchFamily="34" charset="0"/>
              </a:endParaRPr>
            </a:p>
            <a:p>
              <a:pPr marL="347980" indent="-138430" algn="just">
                <a:buFont typeface="+mj-lt"/>
                <a:buAutoNum type="alphaLcPeriod"/>
              </a:pPr>
              <a:r>
                <a:rPr lang="en-US" sz="1125" dirty="0" err="1">
                  <a:latin typeface="Agency FB" panose="020B0503020202020204" pitchFamily="34" charset="0"/>
                </a:rPr>
                <a:t>Kegiatan</a:t>
              </a:r>
              <a:r>
                <a:rPr lang="en-US" sz="1125" dirty="0">
                  <a:latin typeface="Agency FB" panose="020B0503020202020204" pitchFamily="34" charset="0"/>
                </a:rPr>
                <a:t> yang </a:t>
              </a:r>
              <a:r>
                <a:rPr lang="en-US" sz="1125" dirty="0" err="1">
                  <a:latin typeface="Agency FB" panose="020B0503020202020204" pitchFamily="34" charset="0"/>
                </a:rPr>
                <a:t>mengalami</a:t>
              </a:r>
              <a:r>
                <a:rPr lang="en-US" sz="1125" dirty="0">
                  <a:latin typeface="Agency FB" panose="020B0503020202020204" pitchFamily="34" charset="0"/>
                </a:rPr>
                <a:t> </a:t>
              </a:r>
              <a:r>
                <a:rPr lang="en-US" sz="1125" dirty="0" err="1">
                  <a:latin typeface="Agency FB" panose="020B0503020202020204" pitchFamily="34" charset="0"/>
                </a:rPr>
                <a:t>perubahan</a:t>
              </a:r>
              <a:r>
                <a:rPr lang="en-US" sz="1125" dirty="0">
                  <a:latin typeface="Agency FB" panose="020B0503020202020204" pitchFamily="34" charset="0"/>
                </a:rPr>
                <a:t> </a:t>
              </a:r>
              <a:r>
                <a:rPr lang="en-US" sz="1125" dirty="0" err="1">
                  <a:latin typeface="Agency FB" panose="020B0503020202020204" pitchFamily="34" charset="0"/>
                </a:rPr>
                <a:t>jadwal</a:t>
              </a:r>
              <a:r>
                <a:rPr lang="en-US" sz="1125" dirty="0">
                  <a:latin typeface="Agency FB" panose="020B0503020202020204" pitchFamily="34" charset="0"/>
                </a:rPr>
                <a:t> </a:t>
              </a:r>
              <a:r>
                <a:rPr lang="en-US" sz="1125" dirty="0" err="1">
                  <a:latin typeface="Agency FB" panose="020B0503020202020204" pitchFamily="34" charset="0"/>
                </a:rPr>
                <a:t>dari</a:t>
              </a:r>
              <a:r>
                <a:rPr lang="en-US" sz="1125" dirty="0">
                  <a:latin typeface="Agency FB" panose="020B0503020202020204" pitchFamily="34" charset="0"/>
                </a:rPr>
                <a:t> yang </a:t>
              </a:r>
              <a:r>
                <a:rPr lang="en-US" sz="1125" dirty="0" err="1">
                  <a:latin typeface="Agency FB" panose="020B0503020202020204" pitchFamily="34" charset="0"/>
                </a:rPr>
                <a:t>telah</a:t>
              </a:r>
              <a:r>
                <a:rPr lang="en-US" sz="1125" dirty="0">
                  <a:latin typeface="Agency FB" panose="020B0503020202020204" pitchFamily="34" charset="0"/>
                </a:rPr>
                <a:t> </a:t>
              </a:r>
              <a:r>
                <a:rPr lang="en-US" sz="1125" dirty="0" err="1">
                  <a:latin typeface="Agency FB" panose="020B0503020202020204" pitchFamily="34" charset="0"/>
                </a:rPr>
                <a:t>ditetapkan</a:t>
              </a:r>
              <a:r>
                <a:rPr lang="en-US" sz="1125" dirty="0">
                  <a:latin typeface="Agency FB" panose="020B0503020202020204" pitchFamily="34" charset="0"/>
                </a:rPr>
                <a:t> </a:t>
              </a:r>
              <a:r>
                <a:rPr lang="en-US" sz="1125" dirty="0" err="1">
                  <a:latin typeface="Agency FB" panose="020B0503020202020204" pitchFamily="34" charset="0"/>
                </a:rPr>
                <a:t>sebelumnya</a:t>
              </a:r>
              <a:r>
                <a:rPr lang="en-US" sz="1125" dirty="0">
                  <a:latin typeface="Agency FB" panose="020B0503020202020204" pitchFamily="34" charset="0"/>
                </a:rPr>
                <a:t> </a:t>
              </a:r>
              <a:r>
                <a:rPr lang="en-US" sz="1125" dirty="0" err="1">
                  <a:latin typeface="Agency FB" panose="020B0503020202020204" pitchFamily="34" charset="0"/>
                </a:rPr>
                <a:t>akibat</a:t>
              </a:r>
              <a:r>
                <a:rPr lang="en-US" sz="1125" dirty="0">
                  <a:latin typeface="Agency FB" panose="020B0503020202020204" pitchFamily="34" charset="0"/>
                </a:rPr>
                <a:t> </a:t>
              </a:r>
              <a:r>
                <a:rPr lang="en-US" sz="1125" dirty="0" err="1">
                  <a:latin typeface="Agency FB" panose="020B0503020202020204" pitchFamily="34" charset="0"/>
                </a:rPr>
                <a:t>peristiwa</a:t>
              </a:r>
              <a:r>
                <a:rPr lang="en-US" sz="1125" dirty="0">
                  <a:latin typeface="Agency FB" panose="020B0503020202020204" pitchFamily="34" charset="0"/>
                </a:rPr>
                <a:t> di </a:t>
              </a:r>
              <a:r>
                <a:rPr lang="en-US" sz="1125" dirty="0" err="1">
                  <a:latin typeface="Agency FB" panose="020B0503020202020204" pitchFamily="34" charset="0"/>
                </a:rPr>
                <a:t>luar</a:t>
              </a:r>
              <a:r>
                <a:rPr lang="en-US" sz="1125" dirty="0">
                  <a:latin typeface="Agency FB" panose="020B0503020202020204" pitchFamily="34" charset="0"/>
                </a:rPr>
                <a:t> </a:t>
              </a:r>
              <a:r>
                <a:rPr lang="en-US" sz="1125" dirty="0" err="1">
                  <a:latin typeface="Agency FB" panose="020B0503020202020204" pitchFamily="34" charset="0"/>
                </a:rPr>
                <a:t>kendali</a:t>
              </a:r>
              <a:r>
                <a:rPr lang="en-US" sz="1125" dirty="0">
                  <a:latin typeface="Agency FB" panose="020B0503020202020204" pitchFamily="34" charset="0"/>
                </a:rPr>
                <a:t> PA/KPA.</a:t>
              </a:r>
              <a:endParaRPr lang="en-US" sz="1125" dirty="0">
                <a:latin typeface="Agency FB" panose="020B0503020202020204" pitchFamily="34" charset="0"/>
              </a:endParaRPr>
            </a:p>
            <a:p>
              <a:pPr marL="214630" indent="-214630" algn="just">
                <a:buFont typeface="Wingdings" panose="05000000000000000000" pitchFamily="2" charset="2"/>
                <a:buChar char="q"/>
              </a:pPr>
              <a:r>
                <a:rPr lang="en-US" sz="1125" dirty="0" err="1">
                  <a:latin typeface="Agency FB" panose="020B0503020202020204" pitchFamily="34" charset="0"/>
                </a:rPr>
                <a:t>Pengajuan</a:t>
              </a:r>
              <a:r>
                <a:rPr lang="en-US" sz="1125" dirty="0">
                  <a:latin typeface="Agency FB" panose="020B0503020202020204" pitchFamily="34" charset="0"/>
                </a:rPr>
                <a:t> SPP TU </a:t>
              </a:r>
              <a:r>
                <a:rPr lang="en-US" sz="1125" dirty="0" err="1">
                  <a:latin typeface="Agency FB" panose="020B0503020202020204" pitchFamily="34" charset="0"/>
                </a:rPr>
                <a:t>dilampiri</a:t>
              </a:r>
              <a:r>
                <a:rPr lang="en-US" sz="1125" dirty="0">
                  <a:latin typeface="Agency FB" panose="020B0503020202020204" pitchFamily="34" charset="0"/>
                </a:rPr>
                <a:t> </a:t>
              </a:r>
              <a:r>
                <a:rPr lang="en-US" sz="1125" dirty="0" err="1">
                  <a:latin typeface="Agency FB" panose="020B0503020202020204" pitchFamily="34" charset="0"/>
                </a:rPr>
                <a:t>dengan</a:t>
              </a:r>
              <a:r>
                <a:rPr lang="en-US" sz="1125" dirty="0">
                  <a:latin typeface="Agency FB" panose="020B0503020202020204" pitchFamily="34" charset="0"/>
                </a:rPr>
                <a:t> daftar </a:t>
              </a:r>
              <a:r>
                <a:rPr lang="en-US" sz="1125" dirty="0" err="1">
                  <a:latin typeface="Agency FB" panose="020B0503020202020204" pitchFamily="34" charset="0"/>
                </a:rPr>
                <a:t>rincian</a:t>
              </a:r>
              <a:r>
                <a:rPr lang="en-US" sz="1125" dirty="0">
                  <a:latin typeface="Agency FB" panose="020B0503020202020204" pitchFamily="34" charset="0"/>
                </a:rPr>
                <a:t> </a:t>
              </a:r>
              <a:r>
                <a:rPr lang="en-US" sz="1125" dirty="0" err="1">
                  <a:latin typeface="Agency FB" panose="020B0503020202020204" pitchFamily="34" charset="0"/>
                </a:rPr>
                <a:t>rencana</a:t>
              </a:r>
              <a:r>
                <a:rPr lang="en-US" sz="1125" dirty="0">
                  <a:latin typeface="Agency FB" panose="020B0503020202020204" pitchFamily="34" charset="0"/>
                </a:rPr>
                <a:t> </a:t>
              </a:r>
              <a:r>
                <a:rPr lang="en-US" sz="1125" dirty="0" err="1">
                  <a:latin typeface="Agency FB" panose="020B0503020202020204" pitchFamily="34" charset="0"/>
                </a:rPr>
                <a:t>penggunaan</a:t>
              </a:r>
              <a:r>
                <a:rPr lang="en-US" sz="1125" dirty="0">
                  <a:latin typeface="Agency FB" panose="020B0503020202020204" pitchFamily="34" charset="0"/>
                </a:rPr>
                <a:t> dana.</a:t>
              </a:r>
              <a:endParaRPr lang="id-ID" sz="1125" dirty="0">
                <a:solidFill>
                  <a:prstClr val="black"/>
                </a:solidFill>
                <a:latin typeface="Agency FB" panose="020B0503020202020204" pitchFamily="34" charset="0"/>
                <a:ea typeface="Cambria" panose="02040503050406030204" pitchFamily="18" charset="0"/>
                <a:cs typeface="Arial" panose="020B0604020202020204" pitchFamily="34" charset="0"/>
              </a:endParaRPr>
            </a:p>
          </p:txBody>
        </p:sp>
        <p:grpSp>
          <p:nvGrpSpPr>
            <p:cNvPr id="37" name="Group 36"/>
            <p:cNvGrpSpPr/>
            <p:nvPr/>
          </p:nvGrpSpPr>
          <p:grpSpPr>
            <a:xfrm>
              <a:off x="512890" y="3153925"/>
              <a:ext cx="2739324" cy="726747"/>
              <a:chOff x="1615093" y="1998263"/>
              <a:chExt cx="2739324" cy="726747"/>
            </a:xfrm>
          </p:grpSpPr>
          <p:sp>
            <p:nvSpPr>
              <p:cNvPr id="39" name="Rectangle 38"/>
              <p:cNvSpPr/>
              <p:nvPr/>
            </p:nvSpPr>
            <p:spPr>
              <a:xfrm>
                <a:off x="1615778" y="1998263"/>
                <a:ext cx="2738639" cy="335558"/>
              </a:xfrm>
              <a:prstGeom prst="rect">
                <a:avLst/>
              </a:prstGeom>
              <a:solidFill>
                <a:srgbClr val="F59D38"/>
              </a:solidFill>
              <a:ln w="12700" cap="flat" cmpd="sng" algn="ctr">
                <a:noFill/>
                <a:prstDash val="solid"/>
                <a:miter lim="800000"/>
              </a:ln>
              <a:effectLst/>
            </p:spPr>
            <p:txBody>
              <a:bodyPr lIns="24003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en-US" sz="1200" b="1">
                    <a:solidFill>
                      <a:prstClr val="white"/>
                    </a:solidFill>
                    <a:latin typeface="Agency FB" panose="020B0503020202020204" pitchFamily="34" charset="0"/>
                    <a:ea typeface="Cambria" panose="02040503050406030204" pitchFamily="18" charset="0"/>
                  </a:rPr>
                  <a:t>TAMBAHAN UANG PERSEDIAAN (TU)</a:t>
                </a:r>
                <a:endParaRPr lang="id-ID" sz="1200">
                  <a:solidFill>
                    <a:prstClr val="white"/>
                  </a:solidFill>
                  <a:latin typeface="Agency FB" panose="020B0503020202020204" pitchFamily="34" charset="0"/>
                  <a:ea typeface="Cambria" panose="02040503050406030204" pitchFamily="18" charset="0"/>
                </a:endParaRPr>
              </a:p>
            </p:txBody>
          </p:sp>
          <p:sp>
            <p:nvSpPr>
              <p:cNvPr id="40" name="Right Triangle 39"/>
              <p:cNvSpPr/>
              <p:nvPr/>
            </p:nvSpPr>
            <p:spPr>
              <a:xfrm rot="5400000" flipV="1">
                <a:off x="1620857" y="2328058"/>
                <a:ext cx="391188" cy="402716"/>
              </a:xfrm>
              <a:prstGeom prst="rtTriangle">
                <a:avLst/>
              </a:prstGeom>
              <a:solidFill>
                <a:srgbClr val="874A07"/>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685800">
                  <a:defRPr/>
                </a:pPr>
                <a:endParaRPr lang="en-US" sz="1200" kern="0">
                  <a:solidFill>
                    <a:prstClr val="white"/>
                  </a:solidFill>
                  <a:latin typeface="Agency FB" panose="020B0503020202020204" pitchFamily="34" charset="0"/>
                  <a:ea typeface="Cambria" panose="02040503050406030204" pitchFamily="18" charset="0"/>
                </a:endParaRPr>
              </a:p>
            </p:txBody>
          </p:sp>
        </p:grpSp>
      </p:grpSp>
      <p:grpSp>
        <p:nvGrpSpPr>
          <p:cNvPr id="41" name="Group 40"/>
          <p:cNvGrpSpPr/>
          <p:nvPr/>
        </p:nvGrpSpPr>
        <p:grpSpPr>
          <a:xfrm>
            <a:off x="4757574" y="2328760"/>
            <a:ext cx="3890303" cy="2972448"/>
            <a:chOff x="512890" y="3153925"/>
            <a:chExt cx="2549990" cy="3963264"/>
          </a:xfrm>
        </p:grpSpPr>
        <p:sp>
          <p:nvSpPr>
            <p:cNvPr id="42" name="TextBox 41"/>
            <p:cNvSpPr txBox="1"/>
            <p:nvPr/>
          </p:nvSpPr>
          <p:spPr>
            <a:xfrm>
              <a:off x="959644" y="3546981"/>
              <a:ext cx="2099180" cy="3570208"/>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14630" indent="-214630" algn="just">
                <a:buFont typeface="Wingdings" panose="05000000000000000000" pitchFamily="2" charset="2"/>
                <a:buChar char="q"/>
              </a:pPr>
              <a:r>
                <a:rPr lang="en-US" sz="1200" err="1">
                  <a:latin typeface="Agency FB" panose="020B0503020202020204" pitchFamily="34" charset="0"/>
                </a:rPr>
                <a:t>Penerbitan dan pengajuan dokumen SPP LS dilakukan oleh Bendahara Pengeluaran untuk pembayaran:</a:t>
              </a:r>
              <a:endParaRPr lang="en-US" sz="1200" err="1">
                <a:latin typeface="Agency FB" panose="020B0503020202020204" pitchFamily="34" charset="0"/>
              </a:endParaRPr>
            </a:p>
            <a:p>
              <a:pPr marL="347980" indent="-138430" algn="just">
                <a:buAutoNum type="alphaLcPeriod"/>
              </a:pPr>
              <a:r>
                <a:rPr lang="en-US" sz="1200" err="1">
                  <a:latin typeface="Agency FB" panose="020B0503020202020204" pitchFamily="34" charset="0"/>
                </a:rPr>
                <a:t>gaji dan tunjangan; </a:t>
              </a:r>
              <a:endParaRPr lang="en-US" sz="1200" err="1">
                <a:latin typeface="Agency FB" panose="020B0503020202020204" pitchFamily="34" charset="0"/>
              </a:endParaRPr>
            </a:p>
            <a:p>
              <a:pPr marL="347980" indent="-138430" algn="just">
                <a:buAutoNum type="alphaLcPeriod"/>
              </a:pPr>
              <a:r>
                <a:rPr lang="en-US" sz="1200" err="1">
                  <a:latin typeface="Agency FB" panose="020B0503020202020204" pitchFamily="34" charset="0"/>
                </a:rPr>
                <a:t>kepada pihak ketiga atas pengadaan barang dan jasa; dan</a:t>
              </a:r>
              <a:endParaRPr lang="en-US" sz="1200">
                <a:latin typeface="Agency FB" panose="020B0503020202020204" pitchFamily="34" charset="0"/>
              </a:endParaRPr>
            </a:p>
            <a:p>
              <a:pPr marL="347980" indent="-138430" algn="just">
                <a:buAutoNum type="alphaLcPeriod"/>
              </a:pPr>
              <a:r>
                <a:rPr lang="en-US" sz="1200" err="1">
                  <a:latin typeface="Agency FB" panose="020B0503020202020204" pitchFamily="34" charset="0"/>
                </a:rPr>
                <a:t>kepada pihak ketiga lainnya sesuai dengan ketentuan peraturan perundang-undangan.</a:t>
              </a:r>
              <a:endParaRPr lang="en-US" sz="1200">
                <a:solidFill>
                  <a:prstClr val="black"/>
                </a:solidFill>
                <a:latin typeface="Agency FB" panose="020B0503020202020204" pitchFamily="34" charset="0"/>
                <a:cs typeface="Arial" panose="020B0604020202020204" pitchFamily="34" charset="0"/>
              </a:endParaRPr>
            </a:p>
            <a:p>
              <a:pPr marL="347980" indent="-138430" algn="just">
                <a:buAutoNum type="alphaLcPeriod"/>
              </a:pPr>
              <a:endParaRPr lang="en-US" sz="1200">
                <a:solidFill>
                  <a:prstClr val="black"/>
                </a:solidFill>
                <a:latin typeface="Agency FB" panose="020B0503020202020204" pitchFamily="34" charset="0"/>
                <a:cs typeface="Arial" panose="020B0604020202020204" pitchFamily="34" charset="0"/>
              </a:endParaRPr>
            </a:p>
            <a:p>
              <a:pPr marL="214630" indent="-214630" algn="just">
                <a:buFont typeface="Wingdings" panose="05000000000000000000" pitchFamily="2" charset="2"/>
                <a:buChar char="q"/>
              </a:pPr>
              <a:r>
                <a:rPr lang="en-US" sz="1200" err="1">
                  <a:latin typeface="Agency FB" panose="020B0503020202020204" pitchFamily="34" charset="0"/>
                </a:rPr>
                <a:t>Pengajuan dokumen SPP LS untuk pembayaran pengadaan barang dan jasa oleh Bendahara Pengeluaran/Bendahara Pengeluaran pembantu, dilakukan paling lambat 3 (tiga) hari sejak diterimanya tagihan dari pihak ketiga melalui PPTK.</a:t>
              </a:r>
              <a:endParaRPr lang="en-US" sz="1200" err="1">
                <a:latin typeface="Agency FB" panose="020B0503020202020204" pitchFamily="34" charset="0"/>
              </a:endParaRPr>
            </a:p>
            <a:p>
              <a:pPr marL="214630" indent="-214630" algn="just">
                <a:buFont typeface="Wingdings" panose="05000000000000000000" pitchFamily="2" charset="2"/>
                <a:buChar char="q"/>
              </a:pPr>
              <a:r>
                <a:rPr lang="en-US" sz="1200" err="1">
                  <a:latin typeface="Agency FB" panose="020B0503020202020204" pitchFamily="34" charset="0"/>
                </a:rPr>
                <a:t>Pengajuan SPP LS dilampiri dengan kelengkapan persyaratan yang ditetapkan sesuai dengan ketentuan peraturan perundang-undangan.</a:t>
              </a:r>
              <a:endParaRPr lang="en-US" sz="1200" err="1">
                <a:latin typeface="Agency FB" panose="020B0503020202020204" pitchFamily="34" charset="0"/>
              </a:endParaRPr>
            </a:p>
          </p:txBody>
        </p:sp>
        <p:grpSp>
          <p:nvGrpSpPr>
            <p:cNvPr id="44" name="Group 43"/>
            <p:cNvGrpSpPr/>
            <p:nvPr/>
          </p:nvGrpSpPr>
          <p:grpSpPr>
            <a:xfrm>
              <a:off x="512890" y="3153925"/>
              <a:ext cx="2549990" cy="726747"/>
              <a:chOff x="1615093" y="1998263"/>
              <a:chExt cx="2549990" cy="726747"/>
            </a:xfrm>
          </p:grpSpPr>
          <p:sp>
            <p:nvSpPr>
              <p:cNvPr id="45" name="Rectangle 44"/>
              <p:cNvSpPr/>
              <p:nvPr/>
            </p:nvSpPr>
            <p:spPr>
              <a:xfrm>
                <a:off x="1615778" y="1998263"/>
                <a:ext cx="2549305" cy="335558"/>
              </a:xfrm>
              <a:prstGeom prst="rect">
                <a:avLst/>
              </a:prstGeom>
              <a:solidFill>
                <a:srgbClr val="5EC5EE"/>
              </a:solidFill>
              <a:ln w="12700" cap="flat" cmpd="sng" algn="ctr">
                <a:noFill/>
                <a:prstDash val="solid"/>
                <a:miter lim="800000"/>
              </a:ln>
              <a:effectLst/>
            </p:spPr>
            <p:txBody>
              <a:bodyPr lIns="24003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en-US" sz="1350" b="1" dirty="0">
                    <a:solidFill>
                      <a:prstClr val="white"/>
                    </a:solidFill>
                    <a:latin typeface="Agency FB" panose="020B0503020202020204" pitchFamily="34" charset="0"/>
                    <a:ea typeface="Cambria" panose="02040503050406030204" pitchFamily="18" charset="0"/>
                  </a:rPr>
                  <a:t>LANGSUNG (LS)</a:t>
                </a:r>
                <a:endParaRPr lang="id-ID" sz="1350" dirty="0">
                  <a:solidFill>
                    <a:prstClr val="white"/>
                  </a:solidFill>
                  <a:latin typeface="Agency FB" panose="020B0503020202020204" pitchFamily="34" charset="0"/>
                  <a:ea typeface="Cambria" panose="02040503050406030204" pitchFamily="18" charset="0"/>
                </a:endParaRPr>
              </a:p>
            </p:txBody>
          </p:sp>
          <p:sp>
            <p:nvSpPr>
              <p:cNvPr id="46" name="Right Triangle 45"/>
              <p:cNvSpPr/>
              <p:nvPr/>
            </p:nvSpPr>
            <p:spPr>
              <a:xfrm rot="5400000" flipV="1">
                <a:off x="1620857" y="2328058"/>
                <a:ext cx="391188" cy="402716"/>
              </a:xfrm>
              <a:prstGeom prst="rtTriangle">
                <a:avLst/>
              </a:prstGeom>
              <a:solidFill>
                <a:srgbClr val="0E6284"/>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685800">
                  <a:defRPr/>
                </a:pPr>
                <a:endParaRPr lang="en-US" sz="1350" kern="0">
                  <a:solidFill>
                    <a:prstClr val="white"/>
                  </a:solidFill>
                  <a:latin typeface="Agency FB" panose="020B0503020202020204" pitchFamily="34" charset="0"/>
                  <a:ea typeface="Cambria" panose="02040503050406030204" pitchFamily="18" charset="0"/>
                </a:endParaRPr>
              </a:p>
            </p:txBody>
          </p:sp>
        </p:grpSp>
      </p:grpSp>
      <p:sp>
        <p:nvSpPr>
          <p:cNvPr id="2" name="Rounded Rectangle 1"/>
          <p:cNvSpPr/>
          <p:nvPr/>
        </p:nvSpPr>
        <p:spPr>
          <a:xfrm>
            <a:off x="96925" y="1054057"/>
            <a:ext cx="622636" cy="3995021"/>
          </a:xfrm>
          <a:prstGeom prst="roundRect">
            <a:avLst>
              <a:gd name="adj" fmla="val 5605"/>
            </a:avLst>
          </a:prstGeom>
          <a:solidFill>
            <a:schemeClr val="tx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defPPr>
              <a:defRPr lang="en-US"/>
            </a:defPPr>
            <a:lvl1pPr marL="0" algn="l" defTabSz="914400" rtl="0" eaLnBrk="1" latinLnBrk="0" hangingPunct="1">
              <a:defRPr sz="1800" kern="1200">
                <a:solidFill>
                  <a:srgbClr val="FFFFFF"/>
                </a:solidFill>
                <a:latin typeface="Calibri" panose="020F0502020204030204"/>
                <a:ea typeface="+mn-ea"/>
                <a:cs typeface="+mn-cs"/>
              </a:defRPr>
            </a:lvl1pPr>
            <a:lvl2pPr marL="457200" algn="l" defTabSz="914400" rtl="0" eaLnBrk="1" latinLnBrk="0" hangingPunct="1">
              <a:defRPr sz="1800" kern="1200">
                <a:solidFill>
                  <a:srgbClr val="FFFFFF"/>
                </a:solidFill>
                <a:latin typeface="Calibri" panose="020F0502020204030204"/>
                <a:ea typeface="+mn-ea"/>
                <a:cs typeface="+mn-cs"/>
              </a:defRPr>
            </a:lvl2pPr>
            <a:lvl3pPr marL="914400" algn="l" defTabSz="914400" rtl="0" eaLnBrk="1" latinLnBrk="0" hangingPunct="1">
              <a:defRPr sz="1800" kern="1200">
                <a:solidFill>
                  <a:srgbClr val="FFFFFF"/>
                </a:solidFill>
                <a:latin typeface="Calibri" panose="020F0502020204030204"/>
                <a:ea typeface="+mn-ea"/>
                <a:cs typeface="+mn-cs"/>
              </a:defRPr>
            </a:lvl3pPr>
            <a:lvl4pPr marL="1371600" algn="l" defTabSz="914400" rtl="0" eaLnBrk="1" latinLnBrk="0" hangingPunct="1">
              <a:defRPr sz="1800" kern="1200">
                <a:solidFill>
                  <a:srgbClr val="FFFFFF"/>
                </a:solidFill>
                <a:latin typeface="Calibri" panose="020F0502020204030204"/>
                <a:ea typeface="+mn-ea"/>
                <a:cs typeface="+mn-cs"/>
              </a:defRPr>
            </a:lvl4pPr>
            <a:lvl5pPr marL="1828800" algn="l" defTabSz="914400" rtl="0" eaLnBrk="1" latinLnBrk="0" hangingPunct="1">
              <a:defRPr sz="1800" kern="1200">
                <a:solidFill>
                  <a:srgbClr val="FFFFFF"/>
                </a:solidFill>
                <a:latin typeface="Calibri" panose="020F0502020204030204"/>
                <a:ea typeface="+mn-ea"/>
                <a:cs typeface="+mn-cs"/>
              </a:defRPr>
            </a:lvl5pPr>
            <a:lvl6pPr marL="2286000" algn="l" defTabSz="914400" rtl="0" eaLnBrk="1" latinLnBrk="0" hangingPunct="1">
              <a:defRPr sz="1800" kern="1200">
                <a:solidFill>
                  <a:srgbClr val="FFFFFF"/>
                </a:solidFill>
                <a:latin typeface="Calibri" panose="020F0502020204030204"/>
                <a:ea typeface="+mn-ea"/>
                <a:cs typeface="+mn-cs"/>
              </a:defRPr>
            </a:lvl6pPr>
            <a:lvl7pPr marL="2743200" algn="l" defTabSz="914400" rtl="0" eaLnBrk="1" latinLnBrk="0" hangingPunct="1">
              <a:defRPr sz="1800" kern="1200">
                <a:solidFill>
                  <a:srgbClr val="FFFFFF"/>
                </a:solidFill>
                <a:latin typeface="Calibri" panose="020F0502020204030204"/>
                <a:ea typeface="+mn-ea"/>
                <a:cs typeface="+mn-cs"/>
              </a:defRPr>
            </a:lvl7pPr>
            <a:lvl8pPr marL="3200400" algn="l" defTabSz="914400" rtl="0" eaLnBrk="1" latinLnBrk="0" hangingPunct="1">
              <a:defRPr sz="1800" kern="1200">
                <a:solidFill>
                  <a:srgbClr val="FFFFFF"/>
                </a:solidFill>
                <a:latin typeface="Calibri" panose="020F0502020204030204"/>
                <a:ea typeface="+mn-ea"/>
                <a:cs typeface="+mn-cs"/>
              </a:defRPr>
            </a:lvl8pPr>
            <a:lvl9pPr marL="3657600" algn="l" defTabSz="914400" rtl="0" eaLnBrk="1" latinLnBrk="0" hangingPunct="1">
              <a:defRPr sz="1800" kern="1200">
                <a:solidFill>
                  <a:srgbClr val="FFFFFF"/>
                </a:solidFill>
                <a:latin typeface="Calibri" panose="020F0502020204030204"/>
                <a:ea typeface="+mn-ea"/>
                <a:cs typeface="+mn-cs"/>
              </a:defRPr>
            </a:lvl9pPr>
          </a:lstStyle>
          <a:p>
            <a:pPr algn="ctr"/>
            <a:r>
              <a:rPr lang="en-US" sz="2100" b="1">
                <a:latin typeface="Agency FB" panose="020B0503020202020204" pitchFamily="34" charset="0"/>
              </a:rPr>
              <a:t>SURAT PERMINTAAN PEMBAYARAN (SPP)</a:t>
            </a:r>
            <a:endParaRPr lang="en-US" sz="2100" b="1">
              <a:latin typeface="Agency FB" panose="020B0503020202020204" pitchFamily="34"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ounded Rectangle 2"/>
          <p:cNvSpPr/>
          <p:nvPr/>
        </p:nvSpPr>
        <p:spPr>
          <a:xfrm>
            <a:off x="775150" y="805834"/>
            <a:ext cx="2474739" cy="3487261"/>
          </a:xfrm>
          <a:prstGeom prst="roundRect">
            <a:avLst>
              <a:gd name="adj" fmla="val 5764"/>
            </a:avLst>
          </a:prstGeom>
          <a:noFill/>
          <a:ln>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Calibri" panose="020F0502020204030204"/>
                <a:ea typeface="+mn-ea"/>
                <a:cs typeface="+mn-cs"/>
              </a:defRPr>
            </a:lvl1pPr>
            <a:lvl2pPr marL="457200" algn="l" defTabSz="914400" rtl="0" eaLnBrk="1" latinLnBrk="0" hangingPunct="1">
              <a:defRPr sz="1800" kern="1200">
                <a:solidFill>
                  <a:srgbClr val="FFFFFF"/>
                </a:solidFill>
                <a:latin typeface="Calibri" panose="020F0502020204030204"/>
                <a:ea typeface="+mn-ea"/>
                <a:cs typeface="+mn-cs"/>
              </a:defRPr>
            </a:lvl2pPr>
            <a:lvl3pPr marL="914400" algn="l" defTabSz="914400" rtl="0" eaLnBrk="1" latinLnBrk="0" hangingPunct="1">
              <a:defRPr sz="1800" kern="1200">
                <a:solidFill>
                  <a:srgbClr val="FFFFFF"/>
                </a:solidFill>
                <a:latin typeface="Calibri" panose="020F0502020204030204"/>
                <a:ea typeface="+mn-ea"/>
                <a:cs typeface="+mn-cs"/>
              </a:defRPr>
            </a:lvl3pPr>
            <a:lvl4pPr marL="1371600" algn="l" defTabSz="914400" rtl="0" eaLnBrk="1" latinLnBrk="0" hangingPunct="1">
              <a:defRPr sz="1800" kern="1200">
                <a:solidFill>
                  <a:srgbClr val="FFFFFF"/>
                </a:solidFill>
                <a:latin typeface="Calibri" panose="020F0502020204030204"/>
                <a:ea typeface="+mn-ea"/>
                <a:cs typeface="+mn-cs"/>
              </a:defRPr>
            </a:lvl4pPr>
            <a:lvl5pPr marL="1828800" algn="l" defTabSz="914400" rtl="0" eaLnBrk="1" latinLnBrk="0" hangingPunct="1">
              <a:defRPr sz="1800" kern="1200">
                <a:solidFill>
                  <a:srgbClr val="FFFFFF"/>
                </a:solidFill>
                <a:latin typeface="Calibri" panose="020F0502020204030204"/>
                <a:ea typeface="+mn-ea"/>
                <a:cs typeface="+mn-cs"/>
              </a:defRPr>
            </a:lvl5pPr>
            <a:lvl6pPr marL="2286000" algn="l" defTabSz="914400" rtl="0" eaLnBrk="1" latinLnBrk="0" hangingPunct="1">
              <a:defRPr sz="1800" kern="1200">
                <a:solidFill>
                  <a:srgbClr val="FFFFFF"/>
                </a:solidFill>
                <a:latin typeface="Calibri" panose="020F0502020204030204"/>
                <a:ea typeface="+mn-ea"/>
                <a:cs typeface="+mn-cs"/>
              </a:defRPr>
            </a:lvl6pPr>
            <a:lvl7pPr marL="2743200" algn="l" defTabSz="914400" rtl="0" eaLnBrk="1" latinLnBrk="0" hangingPunct="1">
              <a:defRPr sz="1800" kern="1200">
                <a:solidFill>
                  <a:srgbClr val="FFFFFF"/>
                </a:solidFill>
                <a:latin typeface="Calibri" panose="020F0502020204030204"/>
                <a:ea typeface="+mn-ea"/>
                <a:cs typeface="+mn-cs"/>
              </a:defRPr>
            </a:lvl7pPr>
            <a:lvl8pPr marL="3200400" algn="l" defTabSz="914400" rtl="0" eaLnBrk="1" latinLnBrk="0" hangingPunct="1">
              <a:defRPr sz="1800" kern="1200">
                <a:solidFill>
                  <a:srgbClr val="FFFFFF"/>
                </a:solidFill>
                <a:latin typeface="Calibri" panose="020F0502020204030204"/>
                <a:ea typeface="+mn-ea"/>
                <a:cs typeface="+mn-cs"/>
              </a:defRPr>
            </a:lvl8pPr>
            <a:lvl9pPr marL="3657600" algn="l" defTabSz="914400" rtl="0" eaLnBrk="1" latinLnBrk="0" hangingPunct="1">
              <a:defRPr sz="1800" kern="1200">
                <a:solidFill>
                  <a:srgbClr val="FFFFFF"/>
                </a:solidFill>
                <a:latin typeface="Calibri" panose="020F0502020204030204"/>
                <a:ea typeface="+mn-ea"/>
                <a:cs typeface="+mn-cs"/>
              </a:defRPr>
            </a:lvl9pPr>
          </a:lstStyle>
          <a:p>
            <a:pPr algn="ctr"/>
            <a:endParaRPr lang="en-US" sz="1350"/>
          </a:p>
        </p:txBody>
      </p:sp>
      <p:sp>
        <p:nvSpPr>
          <p:cNvPr id="16" name="Title 15"/>
          <p:cNvSpPr>
            <a:spLocks noGrp="1"/>
          </p:cNvSpPr>
          <p:nvPr>
            <p:ph type="title"/>
          </p:nvPr>
        </p:nvSpPr>
        <p:spPr>
          <a:xfrm>
            <a:off x="390747" y="157165"/>
            <a:ext cx="8381114" cy="535531"/>
          </a:xfrm>
          <a:prstGeom prst="rect">
            <a:avLst/>
          </a:prstGeom>
          <a:solidFill>
            <a:schemeClr val="accent6">
              <a:lumMod val="20000"/>
              <a:lumOff val="80000"/>
            </a:schemeClr>
          </a:solidFill>
          <a:ln>
            <a:solidFill>
              <a:schemeClr val="tx1"/>
            </a:solidFill>
          </a:ln>
        </p:spPr>
        <p:txBody>
          <a:bodyPr wrap="square">
            <a:spAutoFit/>
          </a:bodyPr>
          <a:lstStyle/>
          <a:p>
            <a:pPr algn="ctr"/>
            <a:r>
              <a:rPr lang="en-US" sz="3200" b="1" dirty="0">
                <a:latin typeface="Agency FB" panose="020B0503020202020204" pitchFamily="34" charset="0"/>
              </a:rPr>
              <a:t>PELAKSANAAN &amp; PENATAUSAHAAN BELANJA</a:t>
            </a:r>
            <a:endParaRPr lang="en-US" sz="3200" b="1" dirty="0">
              <a:latin typeface="Agency FB" panose="020B0503020202020204" pitchFamily="34" charset="0"/>
            </a:endParaRPr>
          </a:p>
        </p:txBody>
      </p:sp>
      <p:grpSp>
        <p:nvGrpSpPr>
          <p:cNvPr id="38" name="Group 37"/>
          <p:cNvGrpSpPr/>
          <p:nvPr/>
        </p:nvGrpSpPr>
        <p:grpSpPr>
          <a:xfrm>
            <a:off x="903510" y="973417"/>
            <a:ext cx="2218616" cy="545060"/>
            <a:chOff x="1199424" y="1998263"/>
            <a:chExt cx="2958154" cy="726747"/>
          </a:xfrm>
        </p:grpSpPr>
        <p:sp>
          <p:nvSpPr>
            <p:cNvPr id="47" name="Rectangle 46"/>
            <p:cNvSpPr/>
            <p:nvPr/>
          </p:nvSpPr>
          <p:spPr>
            <a:xfrm>
              <a:off x="1200109" y="1998263"/>
              <a:ext cx="2957469" cy="335558"/>
            </a:xfrm>
            <a:prstGeom prst="rect">
              <a:avLst/>
            </a:prstGeom>
            <a:solidFill>
              <a:srgbClr val="8F8F8F"/>
            </a:solidFill>
            <a:ln w="12700" cap="flat" cmpd="sng" algn="ctr">
              <a:noFill/>
              <a:prstDash val="solid"/>
              <a:miter lim="800000"/>
            </a:ln>
            <a:effectLst/>
          </p:spPr>
          <p:txBody>
            <a:bodyPr lIns="24003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en-US" sz="1500" b="1">
                  <a:solidFill>
                    <a:prstClr val="white"/>
                  </a:solidFill>
                  <a:latin typeface="Agency FB" panose="020B0503020202020204" pitchFamily="34" charset="0"/>
                  <a:ea typeface="Cambria" panose="02040503050406030204" pitchFamily="18" charset="0"/>
                </a:rPr>
                <a:t>SPP-UP</a:t>
              </a:r>
              <a:endParaRPr lang="id-ID" sz="1500" b="1">
                <a:solidFill>
                  <a:prstClr val="white"/>
                </a:solidFill>
                <a:latin typeface="Agency FB" panose="020B0503020202020204" pitchFamily="34" charset="0"/>
                <a:ea typeface="Cambria" panose="02040503050406030204" pitchFamily="18" charset="0"/>
              </a:endParaRPr>
            </a:p>
          </p:txBody>
        </p:sp>
        <p:sp>
          <p:nvSpPr>
            <p:cNvPr id="48" name="Right Triangle 47"/>
            <p:cNvSpPr/>
            <p:nvPr/>
          </p:nvSpPr>
          <p:spPr>
            <a:xfrm rot="5400000" flipV="1">
              <a:off x="1205188" y="2328058"/>
              <a:ext cx="391188" cy="402716"/>
            </a:xfrm>
            <a:prstGeom prst="rtTriangle">
              <a:avLst/>
            </a:prstGeom>
            <a:solidFill>
              <a:srgbClr val="4F4F4F"/>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500" b="1" kern="0">
                <a:solidFill>
                  <a:prstClr val="white"/>
                </a:solidFill>
                <a:latin typeface="Agency FB" panose="020B0503020202020204" pitchFamily="34" charset="0"/>
                <a:ea typeface="Cambria" panose="02040503050406030204" pitchFamily="18" charset="0"/>
              </a:endParaRPr>
            </a:p>
          </p:txBody>
        </p:sp>
      </p:grpSp>
      <p:grpSp>
        <p:nvGrpSpPr>
          <p:cNvPr id="51" name="Group 50"/>
          <p:cNvGrpSpPr/>
          <p:nvPr/>
        </p:nvGrpSpPr>
        <p:grpSpPr>
          <a:xfrm>
            <a:off x="903509" y="2286565"/>
            <a:ext cx="2218616" cy="545060"/>
            <a:chOff x="1615093" y="1998263"/>
            <a:chExt cx="2739324" cy="726747"/>
          </a:xfrm>
        </p:grpSpPr>
        <p:sp>
          <p:nvSpPr>
            <p:cNvPr id="52" name="Rectangle 51"/>
            <p:cNvSpPr/>
            <p:nvPr/>
          </p:nvSpPr>
          <p:spPr>
            <a:xfrm>
              <a:off x="1615778" y="1998263"/>
              <a:ext cx="2738639" cy="335558"/>
            </a:xfrm>
            <a:prstGeom prst="rect">
              <a:avLst/>
            </a:prstGeom>
            <a:solidFill>
              <a:srgbClr val="F59D38"/>
            </a:solidFill>
            <a:ln w="12700" cap="flat" cmpd="sng" algn="ctr">
              <a:noFill/>
              <a:prstDash val="solid"/>
              <a:miter lim="800000"/>
            </a:ln>
            <a:effectLst/>
          </p:spPr>
          <p:txBody>
            <a:bodyPr lIns="24003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en-US" sz="1500" b="1">
                  <a:solidFill>
                    <a:prstClr val="white"/>
                  </a:solidFill>
                  <a:latin typeface="Agency FB" panose="020B0503020202020204" pitchFamily="34" charset="0"/>
                  <a:ea typeface="Cambria" panose="02040503050406030204" pitchFamily="18" charset="0"/>
                </a:rPr>
                <a:t>SPP-TU</a:t>
              </a:r>
              <a:endParaRPr lang="id-ID" sz="1500" b="1">
                <a:solidFill>
                  <a:prstClr val="white"/>
                </a:solidFill>
                <a:latin typeface="Agency FB" panose="020B0503020202020204" pitchFamily="34" charset="0"/>
                <a:ea typeface="Cambria" panose="02040503050406030204" pitchFamily="18" charset="0"/>
              </a:endParaRPr>
            </a:p>
          </p:txBody>
        </p:sp>
        <p:sp>
          <p:nvSpPr>
            <p:cNvPr id="53" name="Right Triangle 52"/>
            <p:cNvSpPr/>
            <p:nvPr/>
          </p:nvSpPr>
          <p:spPr>
            <a:xfrm rot="5400000" flipV="1">
              <a:off x="1620857" y="2328058"/>
              <a:ext cx="391188" cy="402716"/>
            </a:xfrm>
            <a:prstGeom prst="rtTriangle">
              <a:avLst/>
            </a:prstGeom>
            <a:solidFill>
              <a:srgbClr val="874A07"/>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500" b="1" kern="0">
                <a:solidFill>
                  <a:prstClr val="white"/>
                </a:solidFill>
                <a:latin typeface="Agency FB" panose="020B0503020202020204" pitchFamily="34" charset="0"/>
                <a:ea typeface="Cambria" panose="02040503050406030204" pitchFamily="18" charset="0"/>
              </a:endParaRPr>
            </a:p>
          </p:txBody>
        </p:sp>
      </p:grpSp>
      <p:grpSp>
        <p:nvGrpSpPr>
          <p:cNvPr id="56" name="Group 55"/>
          <p:cNvGrpSpPr/>
          <p:nvPr/>
        </p:nvGrpSpPr>
        <p:grpSpPr>
          <a:xfrm>
            <a:off x="903510" y="1587796"/>
            <a:ext cx="2218616" cy="545060"/>
            <a:chOff x="1615093" y="1998263"/>
            <a:chExt cx="2549990" cy="726747"/>
          </a:xfrm>
        </p:grpSpPr>
        <p:sp>
          <p:nvSpPr>
            <p:cNvPr id="57" name="Rectangle 56"/>
            <p:cNvSpPr/>
            <p:nvPr/>
          </p:nvSpPr>
          <p:spPr>
            <a:xfrm>
              <a:off x="1615778" y="1998263"/>
              <a:ext cx="2549305" cy="335558"/>
            </a:xfrm>
            <a:prstGeom prst="rect">
              <a:avLst/>
            </a:prstGeom>
            <a:solidFill>
              <a:srgbClr val="5EC5EE"/>
            </a:solidFill>
            <a:ln w="12700" cap="flat" cmpd="sng" algn="ctr">
              <a:noFill/>
              <a:prstDash val="solid"/>
              <a:miter lim="800000"/>
            </a:ln>
            <a:effectLst/>
          </p:spPr>
          <p:txBody>
            <a:bodyPr lIns="24003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en-US" sz="1500" b="1">
                  <a:solidFill>
                    <a:prstClr val="white"/>
                  </a:solidFill>
                  <a:latin typeface="Agency FB" panose="020B0503020202020204" pitchFamily="34" charset="0"/>
                  <a:ea typeface="Cambria" panose="02040503050406030204" pitchFamily="18" charset="0"/>
                </a:rPr>
                <a:t>SPP-GU</a:t>
              </a:r>
              <a:endParaRPr lang="id-ID" sz="1500" b="1">
                <a:solidFill>
                  <a:prstClr val="white"/>
                </a:solidFill>
                <a:latin typeface="Agency FB" panose="020B0503020202020204" pitchFamily="34" charset="0"/>
                <a:ea typeface="Cambria" panose="02040503050406030204" pitchFamily="18" charset="0"/>
              </a:endParaRPr>
            </a:p>
          </p:txBody>
        </p:sp>
        <p:sp>
          <p:nvSpPr>
            <p:cNvPr id="58" name="Right Triangle 57"/>
            <p:cNvSpPr/>
            <p:nvPr/>
          </p:nvSpPr>
          <p:spPr>
            <a:xfrm rot="5400000" flipV="1">
              <a:off x="1620857" y="2328058"/>
              <a:ext cx="391188" cy="402716"/>
            </a:xfrm>
            <a:prstGeom prst="rtTriangle">
              <a:avLst/>
            </a:prstGeom>
            <a:solidFill>
              <a:srgbClr val="0E6284"/>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500" b="1" kern="0">
                <a:solidFill>
                  <a:prstClr val="white"/>
                </a:solidFill>
                <a:latin typeface="Agency FB" panose="020B0503020202020204" pitchFamily="34" charset="0"/>
                <a:ea typeface="Cambria" panose="02040503050406030204" pitchFamily="18" charset="0"/>
              </a:endParaRPr>
            </a:p>
          </p:txBody>
        </p:sp>
      </p:grpSp>
      <p:grpSp>
        <p:nvGrpSpPr>
          <p:cNvPr id="61" name="Group 60"/>
          <p:cNvGrpSpPr/>
          <p:nvPr/>
        </p:nvGrpSpPr>
        <p:grpSpPr>
          <a:xfrm>
            <a:off x="904105" y="3247198"/>
            <a:ext cx="2218020" cy="545060"/>
            <a:chOff x="1615092" y="1998264"/>
            <a:chExt cx="2549305" cy="726746"/>
          </a:xfrm>
        </p:grpSpPr>
        <p:sp>
          <p:nvSpPr>
            <p:cNvPr id="62" name="Rectangle 61"/>
            <p:cNvSpPr/>
            <p:nvPr/>
          </p:nvSpPr>
          <p:spPr>
            <a:xfrm>
              <a:off x="1615092" y="1998264"/>
              <a:ext cx="2549305" cy="335558"/>
            </a:xfrm>
            <a:prstGeom prst="rect">
              <a:avLst/>
            </a:prstGeom>
            <a:solidFill>
              <a:srgbClr val="C00000"/>
            </a:solidFill>
            <a:ln w="12700" cap="flat" cmpd="sng" algn="ctr">
              <a:noFill/>
              <a:prstDash val="solid"/>
              <a:miter lim="800000"/>
            </a:ln>
            <a:effectLst/>
          </p:spPr>
          <p:txBody>
            <a:bodyPr lIns="24003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en-US" sz="1500" b="1">
                  <a:solidFill>
                    <a:prstClr val="white"/>
                  </a:solidFill>
                  <a:latin typeface="Agency FB" panose="020B0503020202020204" pitchFamily="34" charset="0"/>
                  <a:ea typeface="Cambria" panose="02040503050406030204" pitchFamily="18" charset="0"/>
                </a:rPr>
                <a:t>SPP-LS</a:t>
              </a:r>
              <a:endParaRPr lang="id-ID" sz="1500" b="1">
                <a:solidFill>
                  <a:prstClr val="white"/>
                </a:solidFill>
                <a:latin typeface="Agency FB" panose="020B0503020202020204" pitchFamily="34" charset="0"/>
                <a:ea typeface="Cambria" panose="02040503050406030204" pitchFamily="18" charset="0"/>
              </a:endParaRPr>
            </a:p>
          </p:txBody>
        </p:sp>
        <p:sp>
          <p:nvSpPr>
            <p:cNvPr id="63" name="Right Triangle 62"/>
            <p:cNvSpPr/>
            <p:nvPr/>
          </p:nvSpPr>
          <p:spPr>
            <a:xfrm rot="5400000" flipV="1">
              <a:off x="1620857" y="2328058"/>
              <a:ext cx="391188" cy="402716"/>
            </a:xfrm>
            <a:prstGeom prst="rtTriangle">
              <a:avLst/>
            </a:prstGeom>
            <a:solidFill>
              <a:srgbClr val="760000"/>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500" b="1" kern="0">
                <a:solidFill>
                  <a:prstClr val="white"/>
                </a:solidFill>
                <a:latin typeface="Agency FB" panose="020B0503020202020204" pitchFamily="34" charset="0"/>
                <a:ea typeface="Cambria" panose="02040503050406030204" pitchFamily="18" charset="0"/>
              </a:endParaRPr>
            </a:p>
          </p:txBody>
        </p:sp>
      </p:grpSp>
      <p:grpSp>
        <p:nvGrpSpPr>
          <p:cNvPr id="64" name="Group 63"/>
          <p:cNvGrpSpPr/>
          <p:nvPr/>
        </p:nvGrpSpPr>
        <p:grpSpPr>
          <a:xfrm>
            <a:off x="3794558" y="973417"/>
            <a:ext cx="2218616" cy="545060"/>
            <a:chOff x="1199424" y="1998263"/>
            <a:chExt cx="2958154" cy="726747"/>
          </a:xfrm>
        </p:grpSpPr>
        <p:sp>
          <p:nvSpPr>
            <p:cNvPr id="65" name="Rectangle 64"/>
            <p:cNvSpPr/>
            <p:nvPr/>
          </p:nvSpPr>
          <p:spPr>
            <a:xfrm>
              <a:off x="1200109" y="1998263"/>
              <a:ext cx="2957469" cy="335558"/>
            </a:xfrm>
            <a:prstGeom prst="rect">
              <a:avLst/>
            </a:prstGeom>
            <a:solidFill>
              <a:srgbClr val="8F8F8F"/>
            </a:solidFill>
            <a:ln w="12700" cap="flat" cmpd="sng" algn="ctr">
              <a:noFill/>
              <a:prstDash val="solid"/>
              <a:miter lim="800000"/>
            </a:ln>
            <a:effectLst/>
          </p:spPr>
          <p:txBody>
            <a:bodyPr lIns="24003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en-US" sz="1500" b="1">
                  <a:solidFill>
                    <a:prstClr val="white"/>
                  </a:solidFill>
                  <a:latin typeface="Agency FB" panose="020B0503020202020204" pitchFamily="34" charset="0"/>
                  <a:ea typeface="Cambria" panose="02040503050406030204" pitchFamily="18" charset="0"/>
                </a:rPr>
                <a:t>SPM-UP</a:t>
              </a:r>
              <a:endParaRPr lang="id-ID" sz="1500" b="1">
                <a:solidFill>
                  <a:prstClr val="white"/>
                </a:solidFill>
                <a:latin typeface="Agency FB" panose="020B0503020202020204" pitchFamily="34" charset="0"/>
                <a:ea typeface="Cambria" panose="02040503050406030204" pitchFamily="18" charset="0"/>
              </a:endParaRPr>
            </a:p>
          </p:txBody>
        </p:sp>
        <p:sp>
          <p:nvSpPr>
            <p:cNvPr id="66" name="Right Triangle 65"/>
            <p:cNvSpPr/>
            <p:nvPr/>
          </p:nvSpPr>
          <p:spPr>
            <a:xfrm rot="5400000" flipV="1">
              <a:off x="1205188" y="2328058"/>
              <a:ext cx="391188" cy="402716"/>
            </a:xfrm>
            <a:prstGeom prst="rtTriangle">
              <a:avLst/>
            </a:prstGeom>
            <a:solidFill>
              <a:srgbClr val="4F4F4F"/>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500" b="1" kern="0">
                <a:solidFill>
                  <a:prstClr val="white"/>
                </a:solidFill>
                <a:latin typeface="Agency FB" panose="020B0503020202020204" pitchFamily="34" charset="0"/>
                <a:ea typeface="Cambria" panose="02040503050406030204" pitchFamily="18" charset="0"/>
              </a:endParaRPr>
            </a:p>
          </p:txBody>
        </p:sp>
      </p:grpSp>
      <p:grpSp>
        <p:nvGrpSpPr>
          <p:cNvPr id="67" name="Group 66"/>
          <p:cNvGrpSpPr/>
          <p:nvPr/>
        </p:nvGrpSpPr>
        <p:grpSpPr>
          <a:xfrm>
            <a:off x="3794815" y="1628800"/>
            <a:ext cx="2218616" cy="545060"/>
            <a:chOff x="1615093" y="1998263"/>
            <a:chExt cx="2549990" cy="726747"/>
          </a:xfrm>
        </p:grpSpPr>
        <p:sp>
          <p:nvSpPr>
            <p:cNvPr id="68" name="Rectangle 67"/>
            <p:cNvSpPr/>
            <p:nvPr/>
          </p:nvSpPr>
          <p:spPr>
            <a:xfrm>
              <a:off x="1615778" y="1998263"/>
              <a:ext cx="2549305" cy="335558"/>
            </a:xfrm>
            <a:prstGeom prst="rect">
              <a:avLst/>
            </a:prstGeom>
            <a:solidFill>
              <a:srgbClr val="5EC5EE"/>
            </a:solidFill>
            <a:ln w="12700" cap="flat" cmpd="sng" algn="ctr">
              <a:noFill/>
              <a:prstDash val="solid"/>
              <a:miter lim="800000"/>
            </a:ln>
            <a:effectLst/>
          </p:spPr>
          <p:txBody>
            <a:bodyPr lIns="24003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en-US" sz="1500" b="1">
                  <a:solidFill>
                    <a:prstClr val="white"/>
                  </a:solidFill>
                  <a:latin typeface="Agency FB" panose="020B0503020202020204" pitchFamily="34" charset="0"/>
                  <a:ea typeface="Cambria" panose="02040503050406030204" pitchFamily="18" charset="0"/>
                </a:rPr>
                <a:t>SPM-GU</a:t>
              </a:r>
              <a:endParaRPr lang="id-ID" sz="1500" b="1">
                <a:solidFill>
                  <a:prstClr val="white"/>
                </a:solidFill>
                <a:latin typeface="Agency FB" panose="020B0503020202020204" pitchFamily="34" charset="0"/>
                <a:ea typeface="Cambria" panose="02040503050406030204" pitchFamily="18" charset="0"/>
              </a:endParaRPr>
            </a:p>
          </p:txBody>
        </p:sp>
        <p:sp>
          <p:nvSpPr>
            <p:cNvPr id="69" name="Right Triangle 68"/>
            <p:cNvSpPr/>
            <p:nvPr/>
          </p:nvSpPr>
          <p:spPr>
            <a:xfrm rot="5400000" flipV="1">
              <a:off x="1620857" y="2328058"/>
              <a:ext cx="391188" cy="402716"/>
            </a:xfrm>
            <a:prstGeom prst="rtTriangle">
              <a:avLst/>
            </a:prstGeom>
            <a:solidFill>
              <a:srgbClr val="0E6284"/>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500" b="1" kern="0">
                <a:solidFill>
                  <a:prstClr val="white"/>
                </a:solidFill>
                <a:latin typeface="Agency FB" panose="020B0503020202020204" pitchFamily="34" charset="0"/>
                <a:ea typeface="Cambria" panose="02040503050406030204" pitchFamily="18" charset="0"/>
              </a:endParaRPr>
            </a:p>
          </p:txBody>
        </p:sp>
      </p:grpSp>
      <p:grpSp>
        <p:nvGrpSpPr>
          <p:cNvPr id="70" name="Group 69"/>
          <p:cNvGrpSpPr/>
          <p:nvPr/>
        </p:nvGrpSpPr>
        <p:grpSpPr>
          <a:xfrm>
            <a:off x="3794815" y="2266205"/>
            <a:ext cx="2218616" cy="545060"/>
            <a:chOff x="1615093" y="1998263"/>
            <a:chExt cx="2739324" cy="726747"/>
          </a:xfrm>
        </p:grpSpPr>
        <p:sp>
          <p:nvSpPr>
            <p:cNvPr id="71" name="Rectangle 70"/>
            <p:cNvSpPr/>
            <p:nvPr/>
          </p:nvSpPr>
          <p:spPr>
            <a:xfrm>
              <a:off x="1615778" y="1998263"/>
              <a:ext cx="2738639" cy="335558"/>
            </a:xfrm>
            <a:prstGeom prst="rect">
              <a:avLst/>
            </a:prstGeom>
            <a:solidFill>
              <a:srgbClr val="F59D38"/>
            </a:solidFill>
            <a:ln w="12700" cap="flat" cmpd="sng" algn="ctr">
              <a:noFill/>
              <a:prstDash val="solid"/>
              <a:miter lim="800000"/>
            </a:ln>
            <a:effectLst/>
          </p:spPr>
          <p:txBody>
            <a:bodyPr lIns="24003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en-US" sz="1500" b="1">
                  <a:solidFill>
                    <a:prstClr val="white"/>
                  </a:solidFill>
                  <a:latin typeface="Agency FB" panose="020B0503020202020204" pitchFamily="34" charset="0"/>
                  <a:ea typeface="Cambria" panose="02040503050406030204" pitchFamily="18" charset="0"/>
                </a:rPr>
                <a:t>SPM-TU</a:t>
              </a:r>
              <a:endParaRPr lang="id-ID" sz="1500" b="1">
                <a:solidFill>
                  <a:prstClr val="white"/>
                </a:solidFill>
                <a:latin typeface="Agency FB" panose="020B0503020202020204" pitchFamily="34" charset="0"/>
                <a:ea typeface="Cambria" panose="02040503050406030204" pitchFamily="18" charset="0"/>
              </a:endParaRPr>
            </a:p>
          </p:txBody>
        </p:sp>
        <p:sp>
          <p:nvSpPr>
            <p:cNvPr id="72" name="Right Triangle 71"/>
            <p:cNvSpPr/>
            <p:nvPr/>
          </p:nvSpPr>
          <p:spPr>
            <a:xfrm rot="5400000" flipV="1">
              <a:off x="1620857" y="2328058"/>
              <a:ext cx="391188" cy="402716"/>
            </a:xfrm>
            <a:prstGeom prst="rtTriangle">
              <a:avLst/>
            </a:prstGeom>
            <a:solidFill>
              <a:srgbClr val="874A07"/>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500" b="1" kern="0">
                <a:solidFill>
                  <a:prstClr val="white"/>
                </a:solidFill>
                <a:latin typeface="Agency FB" panose="020B0503020202020204" pitchFamily="34" charset="0"/>
                <a:ea typeface="Cambria" panose="02040503050406030204" pitchFamily="18" charset="0"/>
              </a:endParaRPr>
            </a:p>
          </p:txBody>
        </p:sp>
      </p:grpSp>
      <p:sp>
        <p:nvSpPr>
          <p:cNvPr id="73" name="Rounded Rectangle 72"/>
          <p:cNvSpPr/>
          <p:nvPr/>
        </p:nvSpPr>
        <p:spPr>
          <a:xfrm>
            <a:off x="3666753" y="805833"/>
            <a:ext cx="2474739" cy="2308163"/>
          </a:xfrm>
          <a:prstGeom prst="roundRect">
            <a:avLst>
              <a:gd name="adj" fmla="val 5764"/>
            </a:avLst>
          </a:prstGeom>
          <a:noFill/>
          <a:ln>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Calibri" panose="020F0502020204030204"/>
                <a:ea typeface="+mn-ea"/>
                <a:cs typeface="+mn-cs"/>
              </a:defRPr>
            </a:lvl1pPr>
            <a:lvl2pPr marL="457200" algn="l" defTabSz="914400" rtl="0" eaLnBrk="1" latinLnBrk="0" hangingPunct="1">
              <a:defRPr sz="1800" kern="1200">
                <a:solidFill>
                  <a:srgbClr val="FFFFFF"/>
                </a:solidFill>
                <a:latin typeface="Calibri" panose="020F0502020204030204"/>
                <a:ea typeface="+mn-ea"/>
                <a:cs typeface="+mn-cs"/>
              </a:defRPr>
            </a:lvl2pPr>
            <a:lvl3pPr marL="914400" algn="l" defTabSz="914400" rtl="0" eaLnBrk="1" latinLnBrk="0" hangingPunct="1">
              <a:defRPr sz="1800" kern="1200">
                <a:solidFill>
                  <a:srgbClr val="FFFFFF"/>
                </a:solidFill>
                <a:latin typeface="Calibri" panose="020F0502020204030204"/>
                <a:ea typeface="+mn-ea"/>
                <a:cs typeface="+mn-cs"/>
              </a:defRPr>
            </a:lvl3pPr>
            <a:lvl4pPr marL="1371600" algn="l" defTabSz="914400" rtl="0" eaLnBrk="1" latinLnBrk="0" hangingPunct="1">
              <a:defRPr sz="1800" kern="1200">
                <a:solidFill>
                  <a:srgbClr val="FFFFFF"/>
                </a:solidFill>
                <a:latin typeface="Calibri" panose="020F0502020204030204"/>
                <a:ea typeface="+mn-ea"/>
                <a:cs typeface="+mn-cs"/>
              </a:defRPr>
            </a:lvl4pPr>
            <a:lvl5pPr marL="1828800" algn="l" defTabSz="914400" rtl="0" eaLnBrk="1" latinLnBrk="0" hangingPunct="1">
              <a:defRPr sz="1800" kern="1200">
                <a:solidFill>
                  <a:srgbClr val="FFFFFF"/>
                </a:solidFill>
                <a:latin typeface="Calibri" panose="020F0502020204030204"/>
                <a:ea typeface="+mn-ea"/>
                <a:cs typeface="+mn-cs"/>
              </a:defRPr>
            </a:lvl5pPr>
            <a:lvl6pPr marL="2286000" algn="l" defTabSz="914400" rtl="0" eaLnBrk="1" latinLnBrk="0" hangingPunct="1">
              <a:defRPr sz="1800" kern="1200">
                <a:solidFill>
                  <a:srgbClr val="FFFFFF"/>
                </a:solidFill>
                <a:latin typeface="Calibri" panose="020F0502020204030204"/>
                <a:ea typeface="+mn-ea"/>
                <a:cs typeface="+mn-cs"/>
              </a:defRPr>
            </a:lvl6pPr>
            <a:lvl7pPr marL="2743200" algn="l" defTabSz="914400" rtl="0" eaLnBrk="1" latinLnBrk="0" hangingPunct="1">
              <a:defRPr sz="1800" kern="1200">
                <a:solidFill>
                  <a:srgbClr val="FFFFFF"/>
                </a:solidFill>
                <a:latin typeface="Calibri" panose="020F0502020204030204"/>
                <a:ea typeface="+mn-ea"/>
                <a:cs typeface="+mn-cs"/>
              </a:defRPr>
            </a:lvl7pPr>
            <a:lvl8pPr marL="3200400" algn="l" defTabSz="914400" rtl="0" eaLnBrk="1" latinLnBrk="0" hangingPunct="1">
              <a:defRPr sz="1800" kern="1200">
                <a:solidFill>
                  <a:srgbClr val="FFFFFF"/>
                </a:solidFill>
                <a:latin typeface="Calibri" panose="020F0502020204030204"/>
                <a:ea typeface="+mn-ea"/>
                <a:cs typeface="+mn-cs"/>
              </a:defRPr>
            </a:lvl8pPr>
            <a:lvl9pPr marL="3657600" algn="l" defTabSz="914400" rtl="0" eaLnBrk="1" latinLnBrk="0" hangingPunct="1">
              <a:defRPr sz="1800" kern="1200">
                <a:solidFill>
                  <a:srgbClr val="FFFFFF"/>
                </a:solidFill>
                <a:latin typeface="Calibri" panose="020F0502020204030204"/>
                <a:ea typeface="+mn-ea"/>
                <a:cs typeface="+mn-cs"/>
              </a:defRPr>
            </a:lvl9pPr>
          </a:lstStyle>
          <a:p>
            <a:pPr algn="ctr"/>
            <a:endParaRPr lang="en-US" sz="1350"/>
          </a:p>
        </p:txBody>
      </p:sp>
      <p:grpSp>
        <p:nvGrpSpPr>
          <p:cNvPr id="74" name="Group 73"/>
          <p:cNvGrpSpPr/>
          <p:nvPr/>
        </p:nvGrpSpPr>
        <p:grpSpPr>
          <a:xfrm>
            <a:off x="6558357" y="1602825"/>
            <a:ext cx="2474441" cy="545061"/>
            <a:chOff x="1615094" y="1998263"/>
            <a:chExt cx="2549989" cy="726748"/>
          </a:xfrm>
        </p:grpSpPr>
        <p:sp>
          <p:nvSpPr>
            <p:cNvPr id="75" name="Rectangle 74"/>
            <p:cNvSpPr/>
            <p:nvPr/>
          </p:nvSpPr>
          <p:spPr>
            <a:xfrm>
              <a:off x="1615778" y="1998263"/>
              <a:ext cx="2549305" cy="335558"/>
            </a:xfrm>
            <a:prstGeom prst="rect">
              <a:avLst/>
            </a:prstGeom>
            <a:solidFill>
              <a:srgbClr val="00B050"/>
            </a:solidFill>
            <a:ln w="12700" cap="flat" cmpd="sng" algn="ctr">
              <a:noFill/>
              <a:prstDash val="solid"/>
              <a:miter lim="800000"/>
            </a:ln>
            <a:effectLst/>
          </p:spPr>
          <p:txBody>
            <a:bodyPr lIns="24003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en-US" sz="1500" b="1" dirty="0">
                  <a:solidFill>
                    <a:prstClr val="white"/>
                  </a:solidFill>
                  <a:latin typeface="Agency FB" panose="020B0503020202020204" pitchFamily="34" charset="0"/>
                  <a:ea typeface="Cambria" panose="02040503050406030204" pitchFamily="18" charset="0"/>
                </a:rPr>
                <a:t>SP2D UP/GU/TU/LS</a:t>
              </a:r>
              <a:endParaRPr lang="id-ID" sz="1500" b="1" dirty="0">
                <a:solidFill>
                  <a:prstClr val="white"/>
                </a:solidFill>
                <a:latin typeface="Agency FB" panose="020B0503020202020204" pitchFamily="34" charset="0"/>
                <a:ea typeface="Cambria" panose="02040503050406030204" pitchFamily="18" charset="0"/>
              </a:endParaRPr>
            </a:p>
          </p:txBody>
        </p:sp>
        <p:sp>
          <p:nvSpPr>
            <p:cNvPr id="76" name="Right Triangle 75"/>
            <p:cNvSpPr/>
            <p:nvPr/>
          </p:nvSpPr>
          <p:spPr>
            <a:xfrm rot="5400000" flipV="1">
              <a:off x="1620858" y="2328059"/>
              <a:ext cx="391188" cy="402716"/>
            </a:xfrm>
            <a:prstGeom prst="rtTriangle">
              <a:avLst/>
            </a:prstGeom>
            <a:solidFill>
              <a:schemeClr val="accent6">
                <a:lumMod val="50000"/>
              </a:schemeClr>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500" b="1" kern="0">
                <a:solidFill>
                  <a:prstClr val="white"/>
                </a:solidFill>
                <a:latin typeface="Agency FB" panose="020B0503020202020204" pitchFamily="34" charset="0"/>
                <a:ea typeface="Cambria" panose="02040503050406030204" pitchFamily="18" charset="0"/>
              </a:endParaRPr>
            </a:p>
          </p:txBody>
        </p:sp>
      </p:grpSp>
      <p:cxnSp>
        <p:nvCxnSpPr>
          <p:cNvPr id="15" name="Straight Arrow Connector 14"/>
          <p:cNvCxnSpPr/>
          <p:nvPr/>
        </p:nvCxnSpPr>
        <p:spPr>
          <a:xfrm>
            <a:off x="3249889" y="1099251"/>
            <a:ext cx="416864" cy="0"/>
          </a:xfrm>
          <a:prstGeom prst="straightConnector1">
            <a:avLst/>
          </a:prstGeom>
          <a:ln w="28575">
            <a:headEnd type="none" w="med" len="med"/>
            <a:tailEnd type="arrow" w="med" len="med"/>
          </a:ln>
        </p:spPr>
        <p:style>
          <a:lnRef idx="3">
            <a:schemeClr val="dk1"/>
          </a:lnRef>
          <a:fillRef idx="0">
            <a:schemeClr val="dk1"/>
          </a:fillRef>
          <a:effectRef idx="2">
            <a:schemeClr val="dk1"/>
          </a:effectRef>
          <a:fontRef idx="minor">
            <a:schemeClr val="tx1"/>
          </a:fontRef>
        </p:style>
      </p:cxnSp>
      <p:cxnSp>
        <p:nvCxnSpPr>
          <p:cNvPr id="18" name="Straight Arrow Connector 17"/>
          <p:cNvCxnSpPr/>
          <p:nvPr/>
        </p:nvCxnSpPr>
        <p:spPr>
          <a:xfrm>
            <a:off x="3249889" y="1686521"/>
            <a:ext cx="416864" cy="0"/>
          </a:xfrm>
          <a:prstGeom prst="straightConnector1">
            <a:avLst/>
          </a:prstGeom>
          <a:ln w="28575">
            <a:headEnd type="none" w="med" len="med"/>
            <a:tailEnd type="arrow" w="med" len="med"/>
          </a:ln>
        </p:spPr>
        <p:style>
          <a:lnRef idx="3">
            <a:schemeClr val="dk1"/>
          </a:lnRef>
          <a:fillRef idx="0">
            <a:schemeClr val="dk1"/>
          </a:fillRef>
          <a:effectRef idx="2">
            <a:schemeClr val="dk1"/>
          </a:effectRef>
          <a:fontRef idx="minor">
            <a:schemeClr val="tx1"/>
          </a:fontRef>
        </p:style>
      </p:cxnSp>
      <p:cxnSp>
        <p:nvCxnSpPr>
          <p:cNvPr id="28" name="Straight Arrow Connector 27"/>
          <p:cNvCxnSpPr/>
          <p:nvPr/>
        </p:nvCxnSpPr>
        <p:spPr>
          <a:xfrm>
            <a:off x="3249889" y="2329117"/>
            <a:ext cx="416864" cy="0"/>
          </a:xfrm>
          <a:prstGeom prst="straightConnector1">
            <a:avLst/>
          </a:prstGeom>
          <a:ln w="28575">
            <a:headEnd type="none" w="med" len="med"/>
            <a:tailEnd type="arrow" w="med" len="med"/>
          </a:ln>
        </p:spPr>
        <p:style>
          <a:lnRef idx="3">
            <a:schemeClr val="dk1"/>
          </a:lnRef>
          <a:fillRef idx="0">
            <a:schemeClr val="dk1"/>
          </a:fillRef>
          <a:effectRef idx="2">
            <a:schemeClr val="dk1"/>
          </a:effectRef>
          <a:fontRef idx="minor">
            <a:schemeClr val="tx1"/>
          </a:fontRef>
        </p:style>
      </p:cxnSp>
      <p:cxnSp>
        <p:nvCxnSpPr>
          <p:cNvPr id="34" name="Straight Arrow Connector 33"/>
          <p:cNvCxnSpPr/>
          <p:nvPr/>
        </p:nvCxnSpPr>
        <p:spPr>
          <a:xfrm>
            <a:off x="6141493" y="1099252"/>
            <a:ext cx="416864" cy="461435"/>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a:endCxn id="75" idx="1"/>
          </p:cNvCxnSpPr>
          <p:nvPr/>
        </p:nvCxnSpPr>
        <p:spPr>
          <a:xfrm>
            <a:off x="6141492" y="1725699"/>
            <a:ext cx="417529" cy="296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flipV="1">
            <a:off x="6141194" y="1812355"/>
            <a:ext cx="417162" cy="516762"/>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1" name="Rectangle 80"/>
          <p:cNvSpPr/>
          <p:nvPr/>
        </p:nvSpPr>
        <p:spPr>
          <a:xfrm>
            <a:off x="4144943" y="3521040"/>
            <a:ext cx="1867636" cy="1708160"/>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050" dirty="0">
                <a:latin typeface="Agency FB" panose="020B0503020202020204" pitchFamily="34" charset="0"/>
              </a:rPr>
              <a:t>PPK SKPD/PPK Unit SKPD </a:t>
            </a:r>
            <a:r>
              <a:rPr lang="en-US" sz="1050" dirty="0" err="1">
                <a:latin typeface="Agency FB" panose="020B0503020202020204" pitchFamily="34" charset="0"/>
              </a:rPr>
              <a:t>melakukan</a:t>
            </a:r>
            <a:r>
              <a:rPr lang="en-US" sz="1050" dirty="0">
                <a:latin typeface="Agency FB" panose="020B0503020202020204" pitchFamily="34" charset="0"/>
              </a:rPr>
              <a:t> </a:t>
            </a:r>
            <a:r>
              <a:rPr lang="en-US" sz="1050" dirty="0" err="1">
                <a:latin typeface="Agency FB" panose="020B0503020202020204" pitchFamily="34" charset="0"/>
              </a:rPr>
              <a:t>verifikasi</a:t>
            </a:r>
            <a:r>
              <a:rPr lang="en-US" sz="1050" dirty="0">
                <a:latin typeface="Agency FB" panose="020B0503020202020204" pitchFamily="34" charset="0"/>
              </a:rPr>
              <a:t> </a:t>
            </a:r>
            <a:r>
              <a:rPr lang="en-US" sz="1050" dirty="0" err="1">
                <a:latin typeface="Agency FB" panose="020B0503020202020204" pitchFamily="34" charset="0"/>
              </a:rPr>
              <a:t>atas</a:t>
            </a:r>
            <a:r>
              <a:rPr lang="en-US" sz="1050" dirty="0">
                <a:latin typeface="Agency FB" panose="020B0503020202020204" pitchFamily="34" charset="0"/>
              </a:rPr>
              <a:t>:</a:t>
            </a:r>
            <a:endParaRPr lang="en-US" sz="1050" dirty="0">
              <a:latin typeface="Agency FB" panose="020B0503020202020204" pitchFamily="34" charset="0"/>
            </a:endParaRPr>
          </a:p>
          <a:p>
            <a:pPr marL="129540" indent="-129540" algn="just">
              <a:buFont typeface="+mj-lt"/>
              <a:buAutoNum type="alphaLcPeriod"/>
            </a:pPr>
            <a:r>
              <a:rPr lang="en-US" sz="1050" dirty="0" err="1">
                <a:latin typeface="Agency FB" panose="020B0503020202020204" pitchFamily="34" charset="0"/>
              </a:rPr>
              <a:t>kebenaran</a:t>
            </a:r>
            <a:r>
              <a:rPr lang="en-US" sz="1050" dirty="0">
                <a:latin typeface="Agency FB" panose="020B0503020202020204" pitchFamily="34" charset="0"/>
              </a:rPr>
              <a:t> material </a:t>
            </a:r>
            <a:r>
              <a:rPr lang="en-US" sz="1050" dirty="0" err="1">
                <a:latin typeface="Agency FB" panose="020B0503020202020204" pitchFamily="34" charset="0"/>
              </a:rPr>
              <a:t>surat</a:t>
            </a:r>
            <a:r>
              <a:rPr lang="en-US" sz="1050" dirty="0">
                <a:latin typeface="Agency FB" panose="020B0503020202020204" pitchFamily="34" charset="0"/>
              </a:rPr>
              <a:t> </a:t>
            </a:r>
            <a:r>
              <a:rPr lang="en-US" sz="1050" dirty="0" err="1">
                <a:latin typeface="Agency FB" panose="020B0503020202020204" pitchFamily="34" charset="0"/>
              </a:rPr>
              <a:t>bukti</a:t>
            </a:r>
            <a:r>
              <a:rPr lang="en-US" sz="1050" dirty="0">
                <a:latin typeface="Agency FB" panose="020B0503020202020204" pitchFamily="34" charset="0"/>
              </a:rPr>
              <a:t> </a:t>
            </a:r>
            <a:r>
              <a:rPr lang="en-US" sz="1050" dirty="0" err="1">
                <a:latin typeface="Agency FB" panose="020B0503020202020204" pitchFamily="34" charset="0"/>
              </a:rPr>
              <a:t>mengenai</a:t>
            </a:r>
            <a:r>
              <a:rPr lang="en-US" sz="1050" dirty="0">
                <a:latin typeface="Agency FB" panose="020B0503020202020204" pitchFamily="34" charset="0"/>
              </a:rPr>
              <a:t> </a:t>
            </a:r>
            <a:r>
              <a:rPr lang="en-US" sz="1050" dirty="0" err="1">
                <a:latin typeface="Agency FB" panose="020B0503020202020204" pitchFamily="34" charset="0"/>
              </a:rPr>
              <a:t>hak</a:t>
            </a:r>
            <a:r>
              <a:rPr lang="en-US" sz="1050" dirty="0">
                <a:latin typeface="Agency FB" panose="020B0503020202020204" pitchFamily="34" charset="0"/>
              </a:rPr>
              <a:t> </a:t>
            </a:r>
            <a:r>
              <a:rPr lang="en-US" sz="1050" dirty="0" err="1">
                <a:latin typeface="Agency FB" panose="020B0503020202020204" pitchFamily="34" charset="0"/>
              </a:rPr>
              <a:t>pihak</a:t>
            </a:r>
            <a:r>
              <a:rPr lang="en-US" sz="1050" dirty="0">
                <a:latin typeface="Agency FB" panose="020B0503020202020204" pitchFamily="34" charset="0"/>
              </a:rPr>
              <a:t> </a:t>
            </a:r>
            <a:r>
              <a:rPr lang="en-US" sz="1050" dirty="0" err="1">
                <a:latin typeface="Agency FB" panose="020B0503020202020204" pitchFamily="34" charset="0"/>
              </a:rPr>
              <a:t>penagih</a:t>
            </a:r>
            <a:r>
              <a:rPr lang="en-US" sz="1050" dirty="0">
                <a:latin typeface="Agency FB" panose="020B0503020202020204" pitchFamily="34" charset="0"/>
              </a:rPr>
              <a:t>;</a:t>
            </a:r>
            <a:endParaRPr lang="en-US" sz="1050" dirty="0">
              <a:latin typeface="Agency FB" panose="020B0503020202020204" pitchFamily="34" charset="0"/>
            </a:endParaRPr>
          </a:p>
          <a:p>
            <a:pPr marL="129540" indent="-129540" algn="just">
              <a:buFont typeface="+mj-lt"/>
              <a:buAutoNum type="alphaLcPeriod"/>
            </a:pPr>
            <a:r>
              <a:rPr lang="nn-NO" sz="1050" dirty="0" err="1">
                <a:latin typeface="Agency FB" panose="020B0503020202020204" pitchFamily="34" charset="0"/>
              </a:rPr>
              <a:t>kelengkapan</a:t>
            </a:r>
            <a:r>
              <a:rPr lang="nn-NO" sz="1050" dirty="0">
                <a:latin typeface="Agency FB" panose="020B0503020202020204" pitchFamily="34" charset="0"/>
              </a:rPr>
              <a:t> </a:t>
            </a:r>
            <a:r>
              <a:rPr lang="nn-NO" sz="1050" dirty="0" err="1">
                <a:latin typeface="Agency FB" panose="020B0503020202020204" pitchFamily="34" charset="0"/>
              </a:rPr>
              <a:t>dokumen</a:t>
            </a:r>
            <a:r>
              <a:rPr lang="nn-NO" sz="1050" dirty="0">
                <a:latin typeface="Agency FB" panose="020B0503020202020204" pitchFamily="34" charset="0"/>
              </a:rPr>
              <a:t> </a:t>
            </a:r>
            <a:r>
              <a:rPr lang="nn-NO" sz="1050" dirty="0" err="1">
                <a:latin typeface="Agency FB" panose="020B0503020202020204" pitchFamily="34" charset="0"/>
              </a:rPr>
              <a:t>yang</a:t>
            </a:r>
            <a:r>
              <a:rPr lang="nn-NO" sz="1050" dirty="0">
                <a:latin typeface="Agency FB" panose="020B0503020202020204" pitchFamily="34" charset="0"/>
              </a:rPr>
              <a:t> </a:t>
            </a:r>
            <a:r>
              <a:rPr lang="nn-NO" sz="1050" dirty="0" err="1">
                <a:latin typeface="Agency FB" panose="020B0503020202020204" pitchFamily="34" charset="0"/>
              </a:rPr>
              <a:t>menjadi</a:t>
            </a:r>
            <a:r>
              <a:rPr lang="nn-NO" sz="1050" dirty="0">
                <a:latin typeface="Agency FB" panose="020B0503020202020204" pitchFamily="34" charset="0"/>
              </a:rPr>
              <a:t> </a:t>
            </a:r>
            <a:r>
              <a:rPr lang="nn-NO" sz="1050" dirty="0" err="1">
                <a:latin typeface="Agency FB" panose="020B0503020202020204" pitchFamily="34" charset="0"/>
              </a:rPr>
              <a:t>persyaratan</a:t>
            </a:r>
            <a:r>
              <a:rPr lang="nn-NO" sz="1050" dirty="0">
                <a:latin typeface="Agency FB" panose="020B0503020202020204" pitchFamily="34" charset="0"/>
              </a:rPr>
              <a:t>/</a:t>
            </a:r>
            <a:r>
              <a:rPr lang="en-US" sz="1050" dirty="0" err="1">
                <a:latin typeface="Agency FB" panose="020B0503020202020204" pitchFamily="34" charset="0"/>
              </a:rPr>
              <a:t>sehubungan</a:t>
            </a:r>
            <a:r>
              <a:rPr lang="en-US" sz="1050" dirty="0">
                <a:latin typeface="Agency FB" panose="020B0503020202020204" pitchFamily="34" charset="0"/>
              </a:rPr>
              <a:t> </a:t>
            </a:r>
            <a:r>
              <a:rPr lang="en-US" sz="1050" dirty="0" err="1">
                <a:latin typeface="Agency FB" panose="020B0503020202020204" pitchFamily="34" charset="0"/>
              </a:rPr>
              <a:t>dengan</a:t>
            </a:r>
            <a:r>
              <a:rPr lang="en-US" sz="1050" dirty="0">
                <a:latin typeface="Agency FB" panose="020B0503020202020204" pitchFamily="34" charset="0"/>
              </a:rPr>
              <a:t> </a:t>
            </a:r>
            <a:r>
              <a:rPr lang="en-US" sz="1050" dirty="0" err="1">
                <a:latin typeface="Agency FB" panose="020B0503020202020204" pitchFamily="34" charset="0"/>
              </a:rPr>
              <a:t>ikatan</a:t>
            </a:r>
            <a:r>
              <a:rPr lang="en-US" sz="1050" dirty="0">
                <a:latin typeface="Agency FB" panose="020B0503020202020204" pitchFamily="34" charset="0"/>
              </a:rPr>
              <a:t>/</a:t>
            </a:r>
            <a:r>
              <a:rPr lang="en-US" sz="1050" dirty="0" err="1">
                <a:latin typeface="Agency FB" panose="020B0503020202020204" pitchFamily="34" charset="0"/>
              </a:rPr>
              <a:t>perjanjian</a:t>
            </a:r>
            <a:r>
              <a:rPr lang="en-US" sz="1050" dirty="0">
                <a:latin typeface="Agency FB" panose="020B0503020202020204" pitchFamily="34" charset="0"/>
              </a:rPr>
              <a:t> </a:t>
            </a:r>
            <a:r>
              <a:rPr lang="en-US" sz="1050" dirty="0" err="1">
                <a:latin typeface="Agency FB" panose="020B0503020202020204" pitchFamily="34" charset="0"/>
              </a:rPr>
              <a:t>pengadaan</a:t>
            </a:r>
            <a:r>
              <a:rPr lang="en-US" sz="1050" dirty="0">
                <a:latin typeface="Agency FB" panose="020B0503020202020204" pitchFamily="34" charset="0"/>
              </a:rPr>
              <a:t> </a:t>
            </a:r>
            <a:r>
              <a:rPr lang="en-US" sz="1050" dirty="0" err="1">
                <a:latin typeface="Agency FB" panose="020B0503020202020204" pitchFamily="34" charset="0"/>
              </a:rPr>
              <a:t>Barang</a:t>
            </a:r>
            <a:r>
              <a:rPr lang="en-US" sz="1050" dirty="0">
                <a:latin typeface="Agency FB" panose="020B0503020202020204" pitchFamily="34" charset="0"/>
              </a:rPr>
              <a:t>/</a:t>
            </a:r>
            <a:r>
              <a:rPr lang="en-US" sz="1050" dirty="0" err="1">
                <a:latin typeface="Agency FB" panose="020B0503020202020204" pitchFamily="34" charset="0"/>
              </a:rPr>
              <a:t>jasa</a:t>
            </a:r>
            <a:r>
              <a:rPr lang="en-US" sz="1050" dirty="0">
                <a:latin typeface="Agency FB" panose="020B0503020202020204" pitchFamily="34" charset="0"/>
              </a:rPr>
              <a:t>; </a:t>
            </a:r>
            <a:r>
              <a:rPr lang="en-US" sz="1050" dirty="0" err="1">
                <a:latin typeface="Agency FB" panose="020B0503020202020204" pitchFamily="34" charset="0"/>
              </a:rPr>
              <a:t>dan</a:t>
            </a:r>
            <a:endParaRPr lang="en-US" sz="1050" dirty="0">
              <a:latin typeface="Agency FB" panose="020B0503020202020204" pitchFamily="34" charset="0"/>
            </a:endParaRPr>
          </a:p>
          <a:p>
            <a:pPr marL="129540" indent="-129540" algn="just">
              <a:buFont typeface="+mj-lt"/>
              <a:buAutoNum type="alphaLcPeriod"/>
            </a:pPr>
            <a:r>
              <a:rPr lang="en-US" sz="1050" dirty="0" err="1">
                <a:latin typeface="Agency FB" panose="020B0503020202020204" pitchFamily="34" charset="0"/>
              </a:rPr>
              <a:t>ketersediaan</a:t>
            </a:r>
            <a:r>
              <a:rPr lang="en-US" sz="1050" dirty="0">
                <a:latin typeface="Agency FB" panose="020B0503020202020204" pitchFamily="34" charset="0"/>
              </a:rPr>
              <a:t> dana yang </a:t>
            </a:r>
            <a:r>
              <a:rPr lang="en-US" sz="1050" dirty="0" err="1">
                <a:latin typeface="Agency FB" panose="020B0503020202020204" pitchFamily="34" charset="0"/>
              </a:rPr>
              <a:t>bersangkutan</a:t>
            </a:r>
            <a:r>
              <a:rPr lang="en-US" sz="1050" dirty="0">
                <a:latin typeface="Agency FB" panose="020B0503020202020204" pitchFamily="34" charset="0"/>
              </a:rPr>
              <a:t>.</a:t>
            </a:r>
            <a:endParaRPr lang="en-US" sz="1050" dirty="0">
              <a:latin typeface="Agency FB" panose="020B0503020202020204" pitchFamily="34" charset="0"/>
            </a:endParaRPr>
          </a:p>
        </p:txBody>
      </p:sp>
      <p:grpSp>
        <p:nvGrpSpPr>
          <p:cNvPr id="82" name="Group 81"/>
          <p:cNvGrpSpPr/>
          <p:nvPr/>
        </p:nvGrpSpPr>
        <p:grpSpPr>
          <a:xfrm>
            <a:off x="3794558" y="3269371"/>
            <a:ext cx="2218020" cy="545060"/>
            <a:chOff x="1615092" y="1998264"/>
            <a:chExt cx="2549305" cy="726746"/>
          </a:xfrm>
        </p:grpSpPr>
        <p:sp>
          <p:nvSpPr>
            <p:cNvPr id="83" name="Rectangle 82"/>
            <p:cNvSpPr/>
            <p:nvPr/>
          </p:nvSpPr>
          <p:spPr>
            <a:xfrm>
              <a:off x="1615092" y="1998264"/>
              <a:ext cx="2549305" cy="335558"/>
            </a:xfrm>
            <a:prstGeom prst="rect">
              <a:avLst/>
            </a:prstGeom>
            <a:solidFill>
              <a:srgbClr val="C00000"/>
            </a:solidFill>
            <a:ln w="12700" cap="flat" cmpd="sng" algn="ctr">
              <a:noFill/>
              <a:prstDash val="solid"/>
              <a:miter lim="800000"/>
            </a:ln>
            <a:effectLst/>
          </p:spPr>
          <p:txBody>
            <a:bodyPr lIns="24003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en-US" sz="1500" b="1">
                  <a:solidFill>
                    <a:prstClr val="white"/>
                  </a:solidFill>
                  <a:latin typeface="Agency FB" panose="020B0503020202020204" pitchFamily="34" charset="0"/>
                  <a:ea typeface="Cambria" panose="02040503050406030204" pitchFamily="18" charset="0"/>
                </a:rPr>
                <a:t>SPM-LS</a:t>
              </a:r>
              <a:endParaRPr lang="id-ID" sz="1500" b="1">
                <a:solidFill>
                  <a:prstClr val="white"/>
                </a:solidFill>
                <a:latin typeface="Agency FB" panose="020B0503020202020204" pitchFamily="34" charset="0"/>
                <a:ea typeface="Cambria" panose="02040503050406030204" pitchFamily="18" charset="0"/>
              </a:endParaRPr>
            </a:p>
          </p:txBody>
        </p:sp>
        <p:sp>
          <p:nvSpPr>
            <p:cNvPr id="84" name="Right Triangle 83"/>
            <p:cNvSpPr/>
            <p:nvPr/>
          </p:nvSpPr>
          <p:spPr>
            <a:xfrm rot="5400000" flipV="1">
              <a:off x="1620857" y="2328058"/>
              <a:ext cx="391188" cy="402716"/>
            </a:xfrm>
            <a:prstGeom prst="rtTriangle">
              <a:avLst/>
            </a:prstGeom>
            <a:solidFill>
              <a:srgbClr val="760000"/>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500" b="1" kern="0">
                <a:solidFill>
                  <a:prstClr val="white"/>
                </a:solidFill>
                <a:latin typeface="Agency FB" panose="020B0503020202020204" pitchFamily="34" charset="0"/>
                <a:ea typeface="Cambria" panose="02040503050406030204" pitchFamily="18" charset="0"/>
              </a:endParaRPr>
            </a:p>
          </p:txBody>
        </p:sp>
      </p:grpSp>
      <p:cxnSp>
        <p:nvCxnSpPr>
          <p:cNvPr id="85" name="Straight Arrow Connector 84"/>
          <p:cNvCxnSpPr>
            <a:stCxn id="62" idx="3"/>
            <a:endCxn id="83" idx="1"/>
          </p:cNvCxnSpPr>
          <p:nvPr/>
        </p:nvCxnSpPr>
        <p:spPr>
          <a:xfrm>
            <a:off x="3122125" y="3373033"/>
            <a:ext cx="672433" cy="22173"/>
          </a:xfrm>
          <a:prstGeom prst="straightConnector1">
            <a:avLst/>
          </a:prstGeom>
          <a:ln w="28575">
            <a:headEnd type="none" w="med" len="med"/>
            <a:tailEnd type="arrow" w="med" len="med"/>
          </a:ln>
        </p:spPr>
        <p:style>
          <a:lnRef idx="3">
            <a:schemeClr val="dk1"/>
          </a:lnRef>
          <a:fillRef idx="0">
            <a:schemeClr val="dk1"/>
          </a:fillRef>
          <a:effectRef idx="2">
            <a:schemeClr val="dk1"/>
          </a:effectRef>
          <a:fontRef idx="minor">
            <a:schemeClr val="tx1"/>
          </a:fontRef>
        </p:style>
      </p:cxnSp>
      <p:sp>
        <p:nvSpPr>
          <p:cNvPr id="88" name="Rectangle 87"/>
          <p:cNvSpPr/>
          <p:nvPr/>
        </p:nvSpPr>
        <p:spPr>
          <a:xfrm>
            <a:off x="1205547" y="1196752"/>
            <a:ext cx="1867636" cy="253916"/>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050" dirty="0" err="1">
                <a:latin typeface="Agency FB" panose="020B0503020202020204" pitchFamily="34" charset="0"/>
              </a:rPr>
              <a:t>Diterbitkan</a:t>
            </a:r>
            <a:r>
              <a:rPr lang="en-US" sz="1050" dirty="0">
                <a:latin typeface="Agency FB" panose="020B0503020202020204" pitchFamily="34" charset="0"/>
              </a:rPr>
              <a:t> </a:t>
            </a:r>
            <a:r>
              <a:rPr lang="en-US" sz="1050" dirty="0" err="1">
                <a:latin typeface="Agency FB" panose="020B0503020202020204" pitchFamily="34" charset="0"/>
              </a:rPr>
              <a:t>Bendahara</a:t>
            </a:r>
            <a:r>
              <a:rPr lang="en-US" sz="1050" dirty="0">
                <a:latin typeface="Agency FB" panose="020B0503020202020204" pitchFamily="34" charset="0"/>
              </a:rPr>
              <a:t> </a:t>
            </a:r>
            <a:r>
              <a:rPr lang="en-US" sz="1050" dirty="0" err="1">
                <a:latin typeface="Agency FB" panose="020B0503020202020204" pitchFamily="34" charset="0"/>
              </a:rPr>
              <a:t>Pengeluaran</a:t>
            </a:r>
            <a:endParaRPr lang="en-US" sz="1050" dirty="0">
              <a:latin typeface="Agency FB" panose="020B0503020202020204" pitchFamily="34" charset="0"/>
            </a:endParaRPr>
          </a:p>
        </p:txBody>
      </p:sp>
      <p:sp>
        <p:nvSpPr>
          <p:cNvPr id="89" name="Rectangle 88"/>
          <p:cNvSpPr/>
          <p:nvPr/>
        </p:nvSpPr>
        <p:spPr>
          <a:xfrm>
            <a:off x="1247640" y="1806932"/>
            <a:ext cx="1867636" cy="253916"/>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050" dirty="0" err="1">
                <a:latin typeface="Agency FB" panose="020B0503020202020204" pitchFamily="34" charset="0"/>
              </a:rPr>
              <a:t>Diterbitkan</a:t>
            </a:r>
            <a:r>
              <a:rPr lang="en-US" sz="1050" dirty="0">
                <a:latin typeface="Agency FB" panose="020B0503020202020204" pitchFamily="34" charset="0"/>
              </a:rPr>
              <a:t> </a:t>
            </a:r>
            <a:r>
              <a:rPr lang="en-US" sz="1050" dirty="0" err="1">
                <a:latin typeface="Agency FB" panose="020B0503020202020204" pitchFamily="34" charset="0"/>
              </a:rPr>
              <a:t>Bendahara</a:t>
            </a:r>
            <a:r>
              <a:rPr lang="en-US" sz="1050" dirty="0">
                <a:latin typeface="Agency FB" panose="020B0503020202020204" pitchFamily="34" charset="0"/>
              </a:rPr>
              <a:t> </a:t>
            </a:r>
            <a:r>
              <a:rPr lang="en-US" sz="1050" dirty="0" err="1">
                <a:latin typeface="Agency FB" panose="020B0503020202020204" pitchFamily="34" charset="0"/>
              </a:rPr>
              <a:t>Pengeluaran</a:t>
            </a:r>
            <a:endParaRPr lang="en-US" sz="1050" dirty="0">
              <a:latin typeface="Agency FB" panose="020B0503020202020204" pitchFamily="34" charset="0"/>
            </a:endParaRPr>
          </a:p>
        </p:txBody>
      </p:sp>
      <p:sp>
        <p:nvSpPr>
          <p:cNvPr id="90" name="Rectangle 89"/>
          <p:cNvSpPr/>
          <p:nvPr/>
        </p:nvSpPr>
        <p:spPr>
          <a:xfrm>
            <a:off x="1217583" y="2509446"/>
            <a:ext cx="1867636" cy="41549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050" dirty="0" err="1">
                <a:latin typeface="Agency FB" panose="020B0503020202020204" pitchFamily="34" charset="0"/>
              </a:rPr>
              <a:t>Diterbitkan</a:t>
            </a:r>
            <a:r>
              <a:rPr lang="en-US" sz="1050" dirty="0">
                <a:latin typeface="Agency FB" panose="020B0503020202020204" pitchFamily="34" charset="0"/>
              </a:rPr>
              <a:t> </a:t>
            </a:r>
            <a:r>
              <a:rPr lang="en-US" sz="1050" dirty="0" err="1">
                <a:latin typeface="Agency FB" panose="020B0503020202020204" pitchFamily="34" charset="0"/>
              </a:rPr>
              <a:t>Bendahara</a:t>
            </a:r>
            <a:r>
              <a:rPr lang="en-US" sz="1050" dirty="0">
                <a:latin typeface="Agency FB" panose="020B0503020202020204" pitchFamily="34" charset="0"/>
              </a:rPr>
              <a:t> </a:t>
            </a:r>
            <a:r>
              <a:rPr lang="en-US" sz="1050" dirty="0" err="1">
                <a:latin typeface="Agency FB" panose="020B0503020202020204" pitchFamily="34" charset="0"/>
              </a:rPr>
              <a:t>Pengeluaran</a:t>
            </a:r>
            <a:r>
              <a:rPr lang="en-US" sz="1050" dirty="0">
                <a:latin typeface="Agency FB" panose="020B0503020202020204" pitchFamily="34" charset="0"/>
              </a:rPr>
              <a:t> </a:t>
            </a:r>
            <a:r>
              <a:rPr lang="en-US" sz="1050" dirty="0" err="1">
                <a:latin typeface="Agency FB" panose="020B0503020202020204" pitchFamily="34" charset="0"/>
              </a:rPr>
              <a:t>dan</a:t>
            </a:r>
            <a:r>
              <a:rPr lang="en-US" sz="1050" dirty="0">
                <a:latin typeface="Agency FB" panose="020B0503020202020204" pitchFamily="34" charset="0"/>
              </a:rPr>
              <a:t> </a:t>
            </a:r>
            <a:r>
              <a:rPr lang="en-US" sz="1050" dirty="0" err="1">
                <a:latin typeface="Agency FB" panose="020B0503020202020204" pitchFamily="34" charset="0"/>
              </a:rPr>
              <a:t>atau</a:t>
            </a:r>
            <a:r>
              <a:rPr lang="en-US" sz="1050" dirty="0">
                <a:latin typeface="Agency FB" panose="020B0503020202020204" pitchFamily="34" charset="0"/>
              </a:rPr>
              <a:t> </a:t>
            </a:r>
            <a:r>
              <a:rPr lang="en-US" sz="1050" dirty="0" err="1">
                <a:latin typeface="Agency FB" panose="020B0503020202020204" pitchFamily="34" charset="0"/>
              </a:rPr>
              <a:t>Bendahara</a:t>
            </a:r>
            <a:r>
              <a:rPr lang="en-US" sz="1050" dirty="0">
                <a:latin typeface="Agency FB" panose="020B0503020202020204" pitchFamily="34" charset="0"/>
              </a:rPr>
              <a:t> </a:t>
            </a:r>
            <a:r>
              <a:rPr lang="en-US" sz="1050" dirty="0" err="1">
                <a:latin typeface="Agency FB" panose="020B0503020202020204" pitchFamily="34" charset="0"/>
              </a:rPr>
              <a:t>Pengeluaran</a:t>
            </a:r>
            <a:r>
              <a:rPr lang="en-US" sz="1050" dirty="0">
                <a:latin typeface="Agency FB" panose="020B0503020202020204" pitchFamily="34" charset="0"/>
              </a:rPr>
              <a:t> </a:t>
            </a:r>
            <a:r>
              <a:rPr lang="en-US" sz="1050" dirty="0" err="1">
                <a:latin typeface="Agency FB" panose="020B0503020202020204" pitchFamily="34" charset="0"/>
              </a:rPr>
              <a:t>Pembantu</a:t>
            </a:r>
            <a:endParaRPr lang="en-US" sz="1050" dirty="0">
              <a:latin typeface="Agency FB" panose="020B0503020202020204" pitchFamily="34" charset="0"/>
            </a:endParaRPr>
          </a:p>
        </p:txBody>
      </p:sp>
      <p:sp>
        <p:nvSpPr>
          <p:cNvPr id="91" name="Rectangle 90"/>
          <p:cNvSpPr/>
          <p:nvPr/>
        </p:nvSpPr>
        <p:spPr>
          <a:xfrm>
            <a:off x="1273538" y="3517558"/>
            <a:ext cx="1867636" cy="41549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050" dirty="0" err="1">
                <a:latin typeface="Agency FB" panose="020B0503020202020204" pitchFamily="34" charset="0"/>
              </a:rPr>
              <a:t>Diterbitkan</a:t>
            </a:r>
            <a:r>
              <a:rPr lang="en-US" sz="1050" dirty="0">
                <a:latin typeface="Agency FB" panose="020B0503020202020204" pitchFamily="34" charset="0"/>
              </a:rPr>
              <a:t> </a:t>
            </a:r>
            <a:r>
              <a:rPr lang="en-US" sz="1050" dirty="0" err="1">
                <a:latin typeface="Agency FB" panose="020B0503020202020204" pitchFamily="34" charset="0"/>
              </a:rPr>
              <a:t>Bendahara</a:t>
            </a:r>
            <a:r>
              <a:rPr lang="en-US" sz="1050" dirty="0">
                <a:latin typeface="Agency FB" panose="020B0503020202020204" pitchFamily="34" charset="0"/>
              </a:rPr>
              <a:t> </a:t>
            </a:r>
            <a:r>
              <a:rPr lang="en-US" sz="1050" dirty="0" err="1">
                <a:latin typeface="Agency FB" panose="020B0503020202020204" pitchFamily="34" charset="0"/>
              </a:rPr>
              <a:t>Pengeluaran</a:t>
            </a:r>
            <a:r>
              <a:rPr lang="en-US" sz="1050" dirty="0">
                <a:latin typeface="Agency FB" panose="020B0503020202020204" pitchFamily="34" charset="0"/>
              </a:rPr>
              <a:t> </a:t>
            </a:r>
            <a:r>
              <a:rPr lang="en-US" sz="1050" dirty="0" err="1">
                <a:latin typeface="Agency FB" panose="020B0503020202020204" pitchFamily="34" charset="0"/>
              </a:rPr>
              <a:t>dan</a:t>
            </a:r>
            <a:r>
              <a:rPr lang="en-US" sz="1050" dirty="0">
                <a:latin typeface="Agency FB" panose="020B0503020202020204" pitchFamily="34" charset="0"/>
              </a:rPr>
              <a:t> </a:t>
            </a:r>
            <a:r>
              <a:rPr lang="en-US" sz="1050" dirty="0" err="1">
                <a:latin typeface="Agency FB" panose="020B0503020202020204" pitchFamily="34" charset="0"/>
              </a:rPr>
              <a:t>atau</a:t>
            </a:r>
            <a:r>
              <a:rPr lang="en-US" sz="1050" dirty="0">
                <a:latin typeface="Agency FB" panose="020B0503020202020204" pitchFamily="34" charset="0"/>
              </a:rPr>
              <a:t> </a:t>
            </a:r>
            <a:r>
              <a:rPr lang="en-US" sz="1050" dirty="0" err="1">
                <a:latin typeface="Agency FB" panose="020B0503020202020204" pitchFamily="34" charset="0"/>
              </a:rPr>
              <a:t>Bendahara</a:t>
            </a:r>
            <a:r>
              <a:rPr lang="en-US" sz="1050" dirty="0">
                <a:latin typeface="Agency FB" panose="020B0503020202020204" pitchFamily="34" charset="0"/>
              </a:rPr>
              <a:t> </a:t>
            </a:r>
            <a:r>
              <a:rPr lang="en-US" sz="1050" dirty="0" err="1">
                <a:latin typeface="Agency FB" panose="020B0503020202020204" pitchFamily="34" charset="0"/>
              </a:rPr>
              <a:t>Pengeluaran</a:t>
            </a:r>
            <a:r>
              <a:rPr lang="en-US" sz="1050" dirty="0">
                <a:latin typeface="Agency FB" panose="020B0503020202020204" pitchFamily="34" charset="0"/>
              </a:rPr>
              <a:t> </a:t>
            </a:r>
            <a:r>
              <a:rPr lang="en-US" sz="1050" dirty="0" err="1">
                <a:latin typeface="Agency FB" panose="020B0503020202020204" pitchFamily="34" charset="0"/>
              </a:rPr>
              <a:t>Pembantu</a:t>
            </a:r>
            <a:endParaRPr lang="en-US" sz="1050" dirty="0">
              <a:latin typeface="Agency FB" panose="020B0503020202020204" pitchFamily="34" charset="0"/>
            </a:endParaRPr>
          </a:p>
        </p:txBody>
      </p:sp>
      <p:sp>
        <p:nvSpPr>
          <p:cNvPr id="92" name="Rectangle 91"/>
          <p:cNvSpPr/>
          <p:nvPr/>
        </p:nvSpPr>
        <p:spPr>
          <a:xfrm>
            <a:off x="4056568" y="1196678"/>
            <a:ext cx="1956011" cy="41549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050" err="1">
                <a:latin typeface="Agency FB" panose="020B0503020202020204" pitchFamily="34" charset="0"/>
              </a:rPr>
              <a:t>Diterbitkan PA setelah diverifikasi PPK-SKPD</a:t>
            </a:r>
            <a:endParaRPr lang="en-US" sz="1050" err="1">
              <a:latin typeface="Agency FB" panose="020B0503020202020204" pitchFamily="34" charset="0"/>
            </a:endParaRPr>
          </a:p>
        </p:txBody>
      </p:sp>
      <p:sp>
        <p:nvSpPr>
          <p:cNvPr id="93" name="Rectangle 92"/>
          <p:cNvSpPr/>
          <p:nvPr/>
        </p:nvSpPr>
        <p:spPr>
          <a:xfrm>
            <a:off x="4096324" y="1838792"/>
            <a:ext cx="1956011" cy="41549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050" dirty="0" err="1">
                <a:latin typeface="Agency FB" panose="020B0503020202020204" pitchFamily="34" charset="0"/>
              </a:rPr>
              <a:t>Diterbitkan</a:t>
            </a:r>
            <a:r>
              <a:rPr lang="en-US" sz="1050" dirty="0">
                <a:latin typeface="Agency FB" panose="020B0503020202020204" pitchFamily="34" charset="0"/>
              </a:rPr>
              <a:t> PA </a:t>
            </a:r>
            <a:r>
              <a:rPr lang="en-US" sz="1050" dirty="0" err="1">
                <a:latin typeface="Agency FB" panose="020B0503020202020204" pitchFamily="34" charset="0"/>
              </a:rPr>
              <a:t>setelah</a:t>
            </a:r>
            <a:r>
              <a:rPr lang="en-US" sz="1050" dirty="0">
                <a:latin typeface="Agency FB" panose="020B0503020202020204" pitchFamily="34" charset="0"/>
              </a:rPr>
              <a:t> </a:t>
            </a:r>
            <a:r>
              <a:rPr lang="en-US" sz="1050" dirty="0" err="1">
                <a:latin typeface="Agency FB" panose="020B0503020202020204" pitchFamily="34" charset="0"/>
              </a:rPr>
              <a:t>diverifikasi</a:t>
            </a:r>
            <a:r>
              <a:rPr lang="en-US" sz="1050" dirty="0">
                <a:latin typeface="Agency FB" panose="020B0503020202020204" pitchFamily="34" charset="0"/>
              </a:rPr>
              <a:t> PPK-SKPD</a:t>
            </a:r>
            <a:endParaRPr lang="en-US" sz="1050" dirty="0">
              <a:latin typeface="Agency FB" panose="020B0503020202020204" pitchFamily="34" charset="0"/>
            </a:endParaRPr>
          </a:p>
        </p:txBody>
      </p:sp>
      <p:sp>
        <p:nvSpPr>
          <p:cNvPr id="94" name="Rectangle 93"/>
          <p:cNvSpPr/>
          <p:nvPr/>
        </p:nvSpPr>
        <p:spPr>
          <a:xfrm>
            <a:off x="4089200" y="2509446"/>
            <a:ext cx="1956011" cy="41549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050" dirty="0" err="1">
                <a:latin typeface="Agency FB" panose="020B0503020202020204" pitchFamily="34" charset="0"/>
              </a:rPr>
              <a:t>Diterbitkan</a:t>
            </a:r>
            <a:r>
              <a:rPr lang="en-US" sz="1050" dirty="0">
                <a:latin typeface="Agency FB" panose="020B0503020202020204" pitchFamily="34" charset="0"/>
              </a:rPr>
              <a:t> PA/KPA </a:t>
            </a:r>
            <a:r>
              <a:rPr lang="en-US" sz="1050" dirty="0" err="1">
                <a:latin typeface="Agency FB" panose="020B0503020202020204" pitchFamily="34" charset="0"/>
              </a:rPr>
              <a:t>setelah</a:t>
            </a:r>
            <a:r>
              <a:rPr lang="en-US" sz="1050" dirty="0">
                <a:latin typeface="Agency FB" panose="020B0503020202020204" pitchFamily="34" charset="0"/>
              </a:rPr>
              <a:t> </a:t>
            </a:r>
            <a:r>
              <a:rPr lang="en-US" sz="1050" dirty="0" err="1">
                <a:latin typeface="Agency FB" panose="020B0503020202020204" pitchFamily="34" charset="0"/>
              </a:rPr>
              <a:t>diverifikasi</a:t>
            </a:r>
            <a:r>
              <a:rPr lang="en-US" sz="1050" dirty="0">
                <a:latin typeface="Agency FB" panose="020B0503020202020204" pitchFamily="34" charset="0"/>
              </a:rPr>
              <a:t> PPK-SKPD/PPK-Unit SKPD</a:t>
            </a:r>
            <a:endParaRPr lang="en-US" sz="1050" dirty="0">
              <a:latin typeface="Agency FB" panose="020B0503020202020204" pitchFamily="34" charset="0"/>
            </a:endParaRPr>
          </a:p>
        </p:txBody>
      </p:sp>
      <p:sp>
        <p:nvSpPr>
          <p:cNvPr id="95" name="Rectangle 94"/>
          <p:cNvSpPr/>
          <p:nvPr/>
        </p:nvSpPr>
        <p:spPr>
          <a:xfrm>
            <a:off x="6909697" y="1829183"/>
            <a:ext cx="1956011" cy="253916"/>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050" err="1">
                <a:latin typeface="Agency FB" panose="020B0503020202020204" pitchFamily="34" charset="0"/>
              </a:rPr>
              <a:t>Diterbitkan Kuasa BUD</a:t>
            </a:r>
            <a:endParaRPr lang="en-US" sz="1050" err="1">
              <a:latin typeface="Agency FB" panose="020B0503020202020204" pitchFamily="34" charset="0"/>
            </a:endParaRPr>
          </a:p>
        </p:txBody>
      </p:sp>
      <p:sp>
        <p:nvSpPr>
          <p:cNvPr id="96" name="Rectangle 95"/>
          <p:cNvSpPr/>
          <p:nvPr/>
        </p:nvSpPr>
        <p:spPr>
          <a:xfrm>
            <a:off x="6909697" y="2080880"/>
            <a:ext cx="2017133" cy="1708160"/>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9535" indent="-89535" algn="just">
              <a:buFont typeface="+mj-lt"/>
              <a:buAutoNum type="alphaLcPeriod"/>
            </a:pPr>
            <a:r>
              <a:rPr lang="fi-FI" sz="1050">
                <a:solidFill>
                  <a:srgbClr val="FF0000"/>
                </a:solidFill>
                <a:latin typeface="Agency FB" panose="020B0503020202020204" pitchFamily="34" charset="0"/>
              </a:rPr>
              <a:t>meneliti kelengkapan SPM yang diterbitkan oleh </a:t>
            </a:r>
            <a:r>
              <a:rPr lang="sv-SE" sz="1050">
                <a:solidFill>
                  <a:srgbClr val="FF0000"/>
                </a:solidFill>
                <a:latin typeface="Agency FB" panose="020B0503020202020204" pitchFamily="34" charset="0"/>
              </a:rPr>
              <a:t>PA/KPA berupa Surat Pernyataan Tanggung Jawab </a:t>
            </a:r>
            <a:r>
              <a:rPr lang="en-US" sz="1050">
                <a:solidFill>
                  <a:srgbClr val="FF0000"/>
                </a:solidFill>
                <a:latin typeface="Agency FB" panose="020B0503020202020204" pitchFamily="34" charset="0"/>
              </a:rPr>
              <a:t>PA/KPA;</a:t>
            </a:r>
            <a:endParaRPr lang="en-US" sz="1050">
              <a:solidFill>
                <a:srgbClr val="FF0000"/>
              </a:solidFill>
              <a:latin typeface="Agency FB" panose="020B0503020202020204" pitchFamily="34" charset="0"/>
            </a:endParaRPr>
          </a:p>
          <a:p>
            <a:pPr marL="89535" indent="-89535" algn="just">
              <a:buFont typeface="+mj-lt"/>
              <a:buAutoNum type="alphaLcPeriod"/>
            </a:pPr>
            <a:r>
              <a:rPr lang="en-US" sz="1050" err="1">
                <a:latin typeface="Agency FB" panose="020B0503020202020204" pitchFamily="34" charset="0"/>
              </a:rPr>
              <a:t>menguji kebenaran perhitungan tagihan atas Beban APBD yang tercantum dalam perintah pembayaran;</a:t>
            </a:r>
            <a:endParaRPr lang="en-US" sz="1050" err="1">
              <a:latin typeface="Agency FB" panose="020B0503020202020204" pitchFamily="34" charset="0"/>
            </a:endParaRPr>
          </a:p>
          <a:p>
            <a:pPr marL="89535" indent="-89535" algn="just">
              <a:buFont typeface="+mj-lt"/>
              <a:buAutoNum type="alphaLcPeriod"/>
            </a:pPr>
            <a:r>
              <a:rPr lang="en-US" sz="1050" err="1">
                <a:latin typeface="Agency FB" panose="020B0503020202020204" pitchFamily="34" charset="0"/>
              </a:rPr>
              <a:t>menguji ketersediaan dana Kegiatan yang bersangkutan; dan</a:t>
            </a:r>
            <a:endParaRPr lang="en-US" sz="1050">
              <a:latin typeface="Agency FB" panose="020B0503020202020204" pitchFamily="34" charset="0"/>
            </a:endParaRPr>
          </a:p>
          <a:p>
            <a:pPr marL="89535" indent="-89535" algn="just">
              <a:buFont typeface="+mj-lt"/>
              <a:buAutoNum type="alphaLcPeriod"/>
            </a:pPr>
            <a:r>
              <a:rPr lang="en-US" sz="1050" err="1">
                <a:latin typeface="Agency FB" panose="020B0503020202020204" pitchFamily="34" charset="0"/>
              </a:rPr>
              <a:t>memerintahkan pencairan dana sebagai dasar Pengeluaran Daerah.</a:t>
            </a:r>
            <a:endParaRPr lang="en-US" sz="1050" err="1">
              <a:latin typeface="Agency FB" panose="020B0503020202020204" pitchFamily="34" charset="0"/>
            </a:endParaRPr>
          </a:p>
        </p:txBody>
      </p:sp>
      <p:cxnSp>
        <p:nvCxnSpPr>
          <p:cNvPr id="101" name="Elbow Connector 100"/>
          <p:cNvCxnSpPr>
            <a:stCxn id="57" idx="1"/>
            <a:endCxn id="103" idx="1"/>
          </p:cNvCxnSpPr>
          <p:nvPr/>
        </p:nvCxnSpPr>
        <p:spPr>
          <a:xfrm rot="10800000" flipV="1">
            <a:off x="301126" y="1713630"/>
            <a:ext cx="602980" cy="3395148"/>
          </a:xfrm>
          <a:prstGeom prst="bentConnector3">
            <a:avLst>
              <a:gd name="adj1" fmla="val 137912"/>
            </a:avLst>
          </a:prstGeom>
          <a:ln>
            <a:solidFill>
              <a:schemeClr val="tx1"/>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103" name="Rectangle 102"/>
          <p:cNvSpPr/>
          <p:nvPr/>
        </p:nvSpPr>
        <p:spPr>
          <a:xfrm>
            <a:off x="301126" y="4412291"/>
            <a:ext cx="3755441" cy="13929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914400" rtl="0" eaLnBrk="1" latinLnBrk="0" hangingPunct="1">
              <a:defRPr sz="1800" kern="1200">
                <a:solidFill>
                  <a:srgbClr val="FFFFFF"/>
                </a:solidFill>
                <a:latin typeface="Calibri" panose="020F0502020204030204"/>
                <a:ea typeface="+mn-ea"/>
                <a:cs typeface="+mn-cs"/>
              </a:defRPr>
            </a:lvl1pPr>
            <a:lvl2pPr marL="457200" algn="l" defTabSz="914400" rtl="0" eaLnBrk="1" latinLnBrk="0" hangingPunct="1">
              <a:defRPr sz="1800" kern="1200">
                <a:solidFill>
                  <a:srgbClr val="FFFFFF"/>
                </a:solidFill>
                <a:latin typeface="Calibri" panose="020F0502020204030204"/>
                <a:ea typeface="+mn-ea"/>
                <a:cs typeface="+mn-cs"/>
              </a:defRPr>
            </a:lvl2pPr>
            <a:lvl3pPr marL="914400" algn="l" defTabSz="914400" rtl="0" eaLnBrk="1" latinLnBrk="0" hangingPunct="1">
              <a:defRPr sz="1800" kern="1200">
                <a:solidFill>
                  <a:srgbClr val="FFFFFF"/>
                </a:solidFill>
                <a:latin typeface="Calibri" panose="020F0502020204030204"/>
                <a:ea typeface="+mn-ea"/>
                <a:cs typeface="+mn-cs"/>
              </a:defRPr>
            </a:lvl3pPr>
            <a:lvl4pPr marL="1371600" algn="l" defTabSz="914400" rtl="0" eaLnBrk="1" latinLnBrk="0" hangingPunct="1">
              <a:defRPr sz="1800" kern="1200">
                <a:solidFill>
                  <a:srgbClr val="FFFFFF"/>
                </a:solidFill>
                <a:latin typeface="Calibri" panose="020F0502020204030204"/>
                <a:ea typeface="+mn-ea"/>
                <a:cs typeface="+mn-cs"/>
              </a:defRPr>
            </a:lvl4pPr>
            <a:lvl5pPr marL="1828800" algn="l" defTabSz="914400" rtl="0" eaLnBrk="1" latinLnBrk="0" hangingPunct="1">
              <a:defRPr sz="1800" kern="1200">
                <a:solidFill>
                  <a:srgbClr val="FFFFFF"/>
                </a:solidFill>
                <a:latin typeface="Calibri" panose="020F0502020204030204"/>
                <a:ea typeface="+mn-ea"/>
                <a:cs typeface="+mn-cs"/>
              </a:defRPr>
            </a:lvl5pPr>
            <a:lvl6pPr marL="2286000" algn="l" defTabSz="914400" rtl="0" eaLnBrk="1" latinLnBrk="0" hangingPunct="1">
              <a:defRPr sz="1800" kern="1200">
                <a:solidFill>
                  <a:srgbClr val="FFFFFF"/>
                </a:solidFill>
                <a:latin typeface="Calibri" panose="020F0502020204030204"/>
                <a:ea typeface="+mn-ea"/>
                <a:cs typeface="+mn-cs"/>
              </a:defRPr>
            </a:lvl6pPr>
            <a:lvl7pPr marL="2743200" algn="l" defTabSz="914400" rtl="0" eaLnBrk="1" latinLnBrk="0" hangingPunct="1">
              <a:defRPr sz="1800" kern="1200">
                <a:solidFill>
                  <a:srgbClr val="FFFFFF"/>
                </a:solidFill>
                <a:latin typeface="Calibri" panose="020F0502020204030204"/>
                <a:ea typeface="+mn-ea"/>
                <a:cs typeface="+mn-cs"/>
              </a:defRPr>
            </a:lvl7pPr>
            <a:lvl8pPr marL="3200400" algn="l" defTabSz="914400" rtl="0" eaLnBrk="1" latinLnBrk="0" hangingPunct="1">
              <a:defRPr sz="1800" kern="1200">
                <a:solidFill>
                  <a:srgbClr val="FFFFFF"/>
                </a:solidFill>
                <a:latin typeface="Calibri" panose="020F0502020204030204"/>
                <a:ea typeface="+mn-ea"/>
                <a:cs typeface="+mn-cs"/>
              </a:defRPr>
            </a:lvl8pPr>
            <a:lvl9pPr marL="3657600" algn="l" defTabSz="914400" rtl="0" eaLnBrk="1" latinLnBrk="0" hangingPunct="1">
              <a:defRPr sz="1800" kern="1200">
                <a:solidFill>
                  <a:srgbClr val="FFFFFF"/>
                </a:solidFill>
                <a:latin typeface="Calibri" panose="020F0502020204030204"/>
                <a:ea typeface="+mn-ea"/>
                <a:cs typeface="+mn-cs"/>
              </a:defRPr>
            </a:lvl9pPr>
          </a:lstStyle>
          <a:p>
            <a:pPr algn="just"/>
            <a:r>
              <a:rPr lang="en-US" sz="1125" dirty="0" err="1">
                <a:solidFill>
                  <a:srgbClr val="FF0000"/>
                </a:solidFill>
                <a:latin typeface="Agency FB" panose="020B0503020202020204" pitchFamily="34" charset="0"/>
              </a:rPr>
              <a:t>Pelaksanaan</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Pembayaran</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atas</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Belanja</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dilaksanakan</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oleh</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Bendahara</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Pengeluaran</a:t>
            </a:r>
            <a:r>
              <a:rPr lang="en-US" sz="1125" dirty="0">
                <a:solidFill>
                  <a:srgbClr val="FF0000"/>
                </a:solidFill>
                <a:latin typeface="Agency FB" panose="020B0503020202020204" pitchFamily="34" charset="0"/>
              </a:rPr>
              <a:t>/</a:t>
            </a:r>
            <a:r>
              <a:rPr lang="en-US" sz="1125" dirty="0" err="1">
                <a:solidFill>
                  <a:srgbClr val="FF0000"/>
                </a:solidFill>
                <a:latin typeface="Agency FB" panose="020B0503020202020204" pitchFamily="34" charset="0"/>
              </a:rPr>
              <a:t>Bendaharan</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Pengeluaran</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Pembantu</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setelah</a:t>
            </a:r>
            <a:r>
              <a:rPr lang="en-US" sz="1125" dirty="0">
                <a:solidFill>
                  <a:srgbClr val="FF0000"/>
                </a:solidFill>
                <a:latin typeface="Agency FB" panose="020B0503020202020204" pitchFamily="34" charset="0"/>
              </a:rPr>
              <a:t> :</a:t>
            </a:r>
            <a:endParaRPr lang="en-US" sz="1125" dirty="0">
              <a:solidFill>
                <a:srgbClr val="FF0000"/>
              </a:solidFill>
              <a:latin typeface="Agency FB" panose="020B0503020202020204" pitchFamily="34" charset="0"/>
            </a:endParaRPr>
          </a:p>
          <a:p>
            <a:pPr marL="168910" indent="-168910" algn="just">
              <a:buFont typeface="+mj-lt"/>
              <a:buAutoNum type="alphaLcPeriod"/>
            </a:pPr>
            <a:r>
              <a:rPr lang="nn-NO" sz="1125" dirty="0" err="1">
                <a:solidFill>
                  <a:srgbClr val="FF0000"/>
                </a:solidFill>
                <a:latin typeface="Agency FB" panose="020B0503020202020204" pitchFamily="34" charset="0"/>
              </a:rPr>
              <a:t>meneliti</a:t>
            </a:r>
            <a:r>
              <a:rPr lang="nn-NO" sz="1125" dirty="0">
                <a:solidFill>
                  <a:srgbClr val="FF0000"/>
                </a:solidFill>
                <a:latin typeface="Agency FB" panose="020B0503020202020204" pitchFamily="34" charset="0"/>
              </a:rPr>
              <a:t> </a:t>
            </a:r>
            <a:r>
              <a:rPr lang="nn-NO" sz="1125" dirty="0" err="1">
                <a:solidFill>
                  <a:srgbClr val="FF0000"/>
                </a:solidFill>
                <a:latin typeface="Agency FB" panose="020B0503020202020204" pitchFamily="34" charset="0"/>
              </a:rPr>
              <a:t>kelengkapan</a:t>
            </a:r>
            <a:r>
              <a:rPr lang="nn-NO" sz="1125" dirty="0">
                <a:solidFill>
                  <a:srgbClr val="FF0000"/>
                </a:solidFill>
                <a:latin typeface="Agency FB" panose="020B0503020202020204" pitchFamily="34" charset="0"/>
              </a:rPr>
              <a:t> </a:t>
            </a:r>
            <a:r>
              <a:rPr lang="nn-NO" sz="1125" dirty="0" err="1">
                <a:solidFill>
                  <a:srgbClr val="FF0000"/>
                </a:solidFill>
                <a:latin typeface="Agency FB" panose="020B0503020202020204" pitchFamily="34" charset="0"/>
              </a:rPr>
              <a:t>dokumen</a:t>
            </a:r>
            <a:r>
              <a:rPr lang="nn-NO" sz="1125" dirty="0">
                <a:solidFill>
                  <a:srgbClr val="FF0000"/>
                </a:solidFill>
                <a:latin typeface="Agency FB" panose="020B0503020202020204" pitchFamily="34" charset="0"/>
              </a:rPr>
              <a:t> </a:t>
            </a:r>
            <a:r>
              <a:rPr lang="nn-NO" sz="1125" dirty="0" err="1">
                <a:solidFill>
                  <a:srgbClr val="FF0000"/>
                </a:solidFill>
                <a:latin typeface="Agency FB" panose="020B0503020202020204" pitchFamily="34" charset="0"/>
              </a:rPr>
              <a:t>pembayaran</a:t>
            </a:r>
            <a:r>
              <a:rPr lang="nn-NO" sz="1125" dirty="0">
                <a:solidFill>
                  <a:srgbClr val="FF0000"/>
                </a:solidFill>
                <a:latin typeface="Agency FB" panose="020B0503020202020204" pitchFamily="34" charset="0"/>
              </a:rPr>
              <a:t> </a:t>
            </a:r>
            <a:r>
              <a:rPr lang="nn-NO" sz="1125" dirty="0" err="1">
                <a:solidFill>
                  <a:srgbClr val="FF0000"/>
                </a:solidFill>
                <a:latin typeface="Agency FB" panose="020B0503020202020204" pitchFamily="34" charset="0"/>
              </a:rPr>
              <a:t>yang</a:t>
            </a:r>
            <a:r>
              <a:rPr lang="nn-NO"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diterbitkan</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oleh</a:t>
            </a:r>
            <a:r>
              <a:rPr lang="en-US" sz="1125" dirty="0">
                <a:solidFill>
                  <a:srgbClr val="FF0000"/>
                </a:solidFill>
                <a:latin typeface="Agency FB" panose="020B0503020202020204" pitchFamily="34" charset="0"/>
              </a:rPr>
              <a:t> PA/KPA </a:t>
            </a:r>
            <a:r>
              <a:rPr lang="en-US" sz="1125" dirty="0" err="1">
                <a:solidFill>
                  <a:srgbClr val="FF0000"/>
                </a:solidFill>
                <a:latin typeface="Agency FB" panose="020B0503020202020204" pitchFamily="34" charset="0"/>
              </a:rPr>
              <a:t>beserta</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bukti</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transaksinya</a:t>
            </a:r>
            <a:r>
              <a:rPr lang="en-US" sz="1125" dirty="0">
                <a:solidFill>
                  <a:srgbClr val="FF0000"/>
                </a:solidFill>
                <a:latin typeface="Agency FB" panose="020B0503020202020204" pitchFamily="34" charset="0"/>
              </a:rPr>
              <a:t>;</a:t>
            </a:r>
            <a:endParaRPr lang="en-US" sz="1125" dirty="0">
              <a:solidFill>
                <a:srgbClr val="FF0000"/>
              </a:solidFill>
              <a:latin typeface="Agency FB" panose="020B0503020202020204" pitchFamily="34" charset="0"/>
            </a:endParaRPr>
          </a:p>
          <a:p>
            <a:pPr marL="168910" indent="-168910" algn="just">
              <a:buFont typeface="+mj-lt"/>
              <a:buAutoNum type="alphaLcPeriod"/>
            </a:pPr>
            <a:r>
              <a:rPr lang="en-US" sz="1125" dirty="0" err="1">
                <a:solidFill>
                  <a:srgbClr val="FF0000"/>
                </a:solidFill>
                <a:latin typeface="Agency FB" panose="020B0503020202020204" pitchFamily="34" charset="0"/>
              </a:rPr>
              <a:t>menguji</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kebenaran</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perhitungan</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tagihan</a:t>
            </a:r>
            <a:r>
              <a:rPr lang="en-US" sz="1125" dirty="0">
                <a:solidFill>
                  <a:srgbClr val="FF0000"/>
                </a:solidFill>
                <a:latin typeface="Agency FB" panose="020B0503020202020204" pitchFamily="34" charset="0"/>
              </a:rPr>
              <a:t> yang </a:t>
            </a:r>
            <a:r>
              <a:rPr lang="en-US" sz="1125" dirty="0" err="1">
                <a:solidFill>
                  <a:srgbClr val="FF0000"/>
                </a:solidFill>
                <a:latin typeface="Agency FB" panose="020B0503020202020204" pitchFamily="34" charset="0"/>
              </a:rPr>
              <a:t>tercantum</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dalam</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dokumen</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pembayaran</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dan</a:t>
            </a:r>
            <a:endParaRPr lang="en-US" sz="1125" dirty="0">
              <a:solidFill>
                <a:srgbClr val="FF0000"/>
              </a:solidFill>
              <a:latin typeface="Agency FB" panose="020B0503020202020204" pitchFamily="34" charset="0"/>
            </a:endParaRPr>
          </a:p>
          <a:p>
            <a:pPr marL="168910" indent="-168910" algn="just">
              <a:buFont typeface="+mj-lt"/>
              <a:buAutoNum type="alphaLcPeriod"/>
            </a:pPr>
            <a:r>
              <a:rPr lang="en-US" sz="1125" dirty="0" err="1">
                <a:solidFill>
                  <a:srgbClr val="FF0000"/>
                </a:solidFill>
                <a:latin typeface="Agency FB" panose="020B0503020202020204" pitchFamily="34" charset="0"/>
              </a:rPr>
              <a:t>menguji</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ketersediaan</a:t>
            </a:r>
            <a:r>
              <a:rPr lang="en-US" sz="1125" dirty="0">
                <a:solidFill>
                  <a:srgbClr val="FF0000"/>
                </a:solidFill>
                <a:latin typeface="Agency FB" panose="020B0503020202020204" pitchFamily="34" charset="0"/>
              </a:rPr>
              <a:t> dana yang </a:t>
            </a:r>
            <a:r>
              <a:rPr lang="en-US" sz="1125" dirty="0" err="1">
                <a:solidFill>
                  <a:srgbClr val="FF0000"/>
                </a:solidFill>
                <a:latin typeface="Agency FB" panose="020B0503020202020204" pitchFamily="34" charset="0"/>
              </a:rPr>
              <a:t>bersangkutan</a:t>
            </a:r>
            <a:r>
              <a:rPr lang="en-US" sz="1125" dirty="0">
                <a:solidFill>
                  <a:srgbClr val="FF0000"/>
                </a:solidFill>
                <a:latin typeface="Agency FB" panose="020B0503020202020204" pitchFamily="34" charset="0"/>
              </a:rPr>
              <a:t>.</a:t>
            </a:r>
            <a:endParaRPr lang="en-US" sz="1125" dirty="0">
              <a:solidFill>
                <a:srgbClr val="FF0000"/>
              </a:solidFill>
              <a:latin typeface="Agency FB" panose="020B0503020202020204" pitchFamily="34" charset="0"/>
            </a:endParaRPr>
          </a:p>
          <a:p>
            <a:pPr algn="just"/>
            <a:r>
              <a:rPr lang="en-US" sz="1125" dirty="0">
                <a:solidFill>
                  <a:srgbClr val="FF0000"/>
                </a:solidFill>
                <a:latin typeface="Agency FB" panose="020B0503020202020204" pitchFamily="34" charset="0"/>
              </a:rPr>
              <a:t> </a:t>
            </a:r>
            <a:endParaRPr lang="en-US" sz="1125" dirty="0">
              <a:solidFill>
                <a:srgbClr val="FF0000"/>
              </a:solidFill>
              <a:latin typeface="Agency FB" panose="020B0503020202020204" pitchFamily="34" charset="0"/>
            </a:endParaRPr>
          </a:p>
        </p:txBody>
      </p:sp>
      <p:cxnSp>
        <p:nvCxnSpPr>
          <p:cNvPr id="109" name="Elbow Connector 108"/>
          <p:cNvCxnSpPr>
            <a:stCxn id="47" idx="1"/>
            <a:endCxn id="103" idx="1"/>
          </p:cNvCxnSpPr>
          <p:nvPr/>
        </p:nvCxnSpPr>
        <p:spPr>
          <a:xfrm rot="10800000" flipV="1">
            <a:off x="301126" y="1099250"/>
            <a:ext cx="602898" cy="4009527"/>
          </a:xfrm>
          <a:prstGeom prst="bentConnector3">
            <a:avLst>
              <a:gd name="adj1" fmla="val 137917"/>
            </a:avLst>
          </a:prstGeom>
          <a:ln>
            <a:solidFill>
              <a:schemeClr val="tx1"/>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116" name="Rectangle 115"/>
          <p:cNvSpPr/>
          <p:nvPr/>
        </p:nvSpPr>
        <p:spPr>
          <a:xfrm>
            <a:off x="6052336" y="4454251"/>
            <a:ext cx="2980462" cy="185506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914400" rtl="0" eaLnBrk="1" latinLnBrk="0" hangingPunct="1">
              <a:defRPr sz="1800" kern="1200">
                <a:solidFill>
                  <a:srgbClr val="FFFFFF"/>
                </a:solidFill>
                <a:latin typeface="Calibri" panose="020F0502020204030204"/>
                <a:ea typeface="+mn-ea"/>
                <a:cs typeface="+mn-cs"/>
              </a:defRPr>
            </a:lvl1pPr>
            <a:lvl2pPr marL="457200" algn="l" defTabSz="914400" rtl="0" eaLnBrk="1" latinLnBrk="0" hangingPunct="1">
              <a:defRPr sz="1800" kern="1200">
                <a:solidFill>
                  <a:srgbClr val="FFFFFF"/>
                </a:solidFill>
                <a:latin typeface="Calibri" panose="020F0502020204030204"/>
                <a:ea typeface="+mn-ea"/>
                <a:cs typeface="+mn-cs"/>
              </a:defRPr>
            </a:lvl2pPr>
            <a:lvl3pPr marL="914400" algn="l" defTabSz="914400" rtl="0" eaLnBrk="1" latinLnBrk="0" hangingPunct="1">
              <a:defRPr sz="1800" kern="1200">
                <a:solidFill>
                  <a:srgbClr val="FFFFFF"/>
                </a:solidFill>
                <a:latin typeface="Calibri" panose="020F0502020204030204"/>
                <a:ea typeface="+mn-ea"/>
                <a:cs typeface="+mn-cs"/>
              </a:defRPr>
            </a:lvl3pPr>
            <a:lvl4pPr marL="1371600" algn="l" defTabSz="914400" rtl="0" eaLnBrk="1" latinLnBrk="0" hangingPunct="1">
              <a:defRPr sz="1800" kern="1200">
                <a:solidFill>
                  <a:srgbClr val="FFFFFF"/>
                </a:solidFill>
                <a:latin typeface="Calibri" panose="020F0502020204030204"/>
                <a:ea typeface="+mn-ea"/>
                <a:cs typeface="+mn-cs"/>
              </a:defRPr>
            </a:lvl4pPr>
            <a:lvl5pPr marL="1828800" algn="l" defTabSz="914400" rtl="0" eaLnBrk="1" latinLnBrk="0" hangingPunct="1">
              <a:defRPr sz="1800" kern="1200">
                <a:solidFill>
                  <a:srgbClr val="FFFFFF"/>
                </a:solidFill>
                <a:latin typeface="Calibri" panose="020F0502020204030204"/>
                <a:ea typeface="+mn-ea"/>
                <a:cs typeface="+mn-cs"/>
              </a:defRPr>
            </a:lvl5pPr>
            <a:lvl6pPr marL="2286000" algn="l" defTabSz="914400" rtl="0" eaLnBrk="1" latinLnBrk="0" hangingPunct="1">
              <a:defRPr sz="1800" kern="1200">
                <a:solidFill>
                  <a:srgbClr val="FFFFFF"/>
                </a:solidFill>
                <a:latin typeface="Calibri" panose="020F0502020204030204"/>
                <a:ea typeface="+mn-ea"/>
                <a:cs typeface="+mn-cs"/>
              </a:defRPr>
            </a:lvl6pPr>
            <a:lvl7pPr marL="2743200" algn="l" defTabSz="914400" rtl="0" eaLnBrk="1" latinLnBrk="0" hangingPunct="1">
              <a:defRPr sz="1800" kern="1200">
                <a:solidFill>
                  <a:srgbClr val="FFFFFF"/>
                </a:solidFill>
                <a:latin typeface="Calibri" panose="020F0502020204030204"/>
                <a:ea typeface="+mn-ea"/>
                <a:cs typeface="+mn-cs"/>
              </a:defRPr>
            </a:lvl7pPr>
            <a:lvl8pPr marL="3200400" algn="l" defTabSz="914400" rtl="0" eaLnBrk="1" latinLnBrk="0" hangingPunct="1">
              <a:defRPr sz="1800" kern="1200">
                <a:solidFill>
                  <a:srgbClr val="FFFFFF"/>
                </a:solidFill>
                <a:latin typeface="Calibri" panose="020F0502020204030204"/>
                <a:ea typeface="+mn-ea"/>
                <a:cs typeface="+mn-cs"/>
              </a:defRPr>
            </a:lvl8pPr>
            <a:lvl9pPr marL="3657600" algn="l" defTabSz="914400" rtl="0" eaLnBrk="1" latinLnBrk="0" hangingPunct="1">
              <a:defRPr sz="1800" kern="1200">
                <a:solidFill>
                  <a:srgbClr val="FFFFFF"/>
                </a:solidFill>
                <a:latin typeface="Calibri" panose="020F0502020204030204"/>
                <a:ea typeface="+mn-ea"/>
                <a:cs typeface="+mn-cs"/>
              </a:defRPr>
            </a:lvl9pPr>
          </a:lstStyle>
          <a:p>
            <a:pPr marL="129540" indent="-129540" algn="just">
              <a:buFont typeface="Arial" panose="020B0604020202020204" pitchFamily="34" charset="0"/>
              <a:buChar char="•"/>
            </a:pPr>
            <a:r>
              <a:rPr lang="en-US" sz="1125" dirty="0" err="1">
                <a:solidFill>
                  <a:srgbClr val="FF0000"/>
                </a:solidFill>
                <a:latin typeface="Agency FB" panose="020B0503020202020204" pitchFamily="34" charset="0"/>
              </a:rPr>
              <a:t>Bendahara</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Pengeluaran</a:t>
            </a:r>
            <a:r>
              <a:rPr lang="en-US" sz="1125" dirty="0">
                <a:solidFill>
                  <a:srgbClr val="FF0000"/>
                </a:solidFill>
                <a:latin typeface="Agency FB" panose="020B0503020202020204" pitchFamily="34" charset="0"/>
              </a:rPr>
              <a:t>/</a:t>
            </a:r>
            <a:r>
              <a:rPr lang="en-US" sz="1125" dirty="0" err="1">
                <a:solidFill>
                  <a:srgbClr val="FF0000"/>
                </a:solidFill>
                <a:latin typeface="Agency FB" panose="020B0503020202020204" pitchFamily="34" charset="0"/>
              </a:rPr>
              <a:t>Bendahara</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Pengeluaran</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pembantu</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bertanggung</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jawab</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secara</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pribadi</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atas</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pembayaran</a:t>
            </a:r>
            <a:r>
              <a:rPr lang="en-US" sz="1125" dirty="0">
                <a:solidFill>
                  <a:srgbClr val="FF0000"/>
                </a:solidFill>
                <a:latin typeface="Agency FB" panose="020B0503020202020204" pitchFamily="34" charset="0"/>
              </a:rPr>
              <a:t> yang </a:t>
            </a:r>
            <a:r>
              <a:rPr lang="en-US" sz="1125" dirty="0" err="1">
                <a:solidFill>
                  <a:srgbClr val="FF0000"/>
                </a:solidFill>
                <a:latin typeface="Agency FB" panose="020B0503020202020204" pitchFamily="34" charset="0"/>
              </a:rPr>
              <a:t>dilaksanakannya</a:t>
            </a:r>
            <a:r>
              <a:rPr lang="en-US" sz="1125" dirty="0">
                <a:solidFill>
                  <a:srgbClr val="FF0000"/>
                </a:solidFill>
                <a:latin typeface="Agency FB" panose="020B0503020202020204" pitchFamily="34" charset="0"/>
              </a:rPr>
              <a:t>.</a:t>
            </a:r>
            <a:endParaRPr lang="en-US" sz="1125" dirty="0">
              <a:solidFill>
                <a:srgbClr val="FF0000"/>
              </a:solidFill>
              <a:latin typeface="Agency FB" panose="020B0503020202020204" pitchFamily="34" charset="0"/>
            </a:endParaRPr>
          </a:p>
          <a:p>
            <a:pPr marL="129540" indent="-129540" algn="just">
              <a:buFont typeface="Arial" panose="020B0604020202020204" pitchFamily="34" charset="0"/>
              <a:buChar char="•"/>
            </a:pPr>
            <a:r>
              <a:rPr lang="en-US" sz="1125" dirty="0" err="1">
                <a:solidFill>
                  <a:srgbClr val="FF0000"/>
                </a:solidFill>
                <a:latin typeface="Agency FB" panose="020B0503020202020204" pitchFamily="34" charset="0"/>
              </a:rPr>
              <a:t>Bendahara</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Pengeluaran</a:t>
            </a:r>
            <a:r>
              <a:rPr lang="en-US" sz="1125" dirty="0">
                <a:solidFill>
                  <a:srgbClr val="FF0000"/>
                </a:solidFill>
                <a:latin typeface="Agency FB" panose="020B0503020202020204" pitchFamily="34" charset="0"/>
              </a:rPr>
              <a:t>/</a:t>
            </a:r>
            <a:r>
              <a:rPr lang="en-US" sz="1125" dirty="0" err="1">
                <a:solidFill>
                  <a:srgbClr val="FF0000"/>
                </a:solidFill>
                <a:latin typeface="Agency FB" panose="020B0503020202020204" pitchFamily="34" charset="0"/>
              </a:rPr>
              <a:t>Bendahara</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Pengeluaran</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pembantu</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sebagai</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wajib</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pungut</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Pajak</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Penghasilan</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PPh</a:t>
            </a:r>
            <a:r>
              <a:rPr lang="en-US" sz="1125" dirty="0">
                <a:solidFill>
                  <a:srgbClr val="FF0000"/>
                </a:solidFill>
                <a:latin typeface="Agency FB" panose="020B0503020202020204" pitchFamily="34" charset="0"/>
              </a:rPr>
              <a:t>) dan </a:t>
            </a:r>
            <a:r>
              <a:rPr lang="en-US" sz="1125" dirty="0" err="1">
                <a:solidFill>
                  <a:srgbClr val="FF0000"/>
                </a:solidFill>
                <a:latin typeface="Agency FB" panose="020B0503020202020204" pitchFamily="34" charset="0"/>
              </a:rPr>
              <a:t>pajak</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lainnya</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wajib</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menyetorkan</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seluruh</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penerimaan</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potongan</a:t>
            </a:r>
            <a:r>
              <a:rPr lang="en-US" sz="1125" dirty="0">
                <a:solidFill>
                  <a:srgbClr val="FF0000"/>
                </a:solidFill>
                <a:latin typeface="Agency FB" panose="020B0503020202020204" pitchFamily="34" charset="0"/>
              </a:rPr>
              <a:t> dan </a:t>
            </a:r>
            <a:r>
              <a:rPr lang="en-US" sz="1125" dirty="0" err="1">
                <a:solidFill>
                  <a:srgbClr val="FF0000"/>
                </a:solidFill>
                <a:latin typeface="Agency FB" panose="020B0503020202020204" pitchFamily="34" charset="0"/>
              </a:rPr>
              <a:t>pajak</a:t>
            </a:r>
            <a:r>
              <a:rPr lang="en-US" sz="1125" dirty="0">
                <a:solidFill>
                  <a:srgbClr val="FF0000"/>
                </a:solidFill>
                <a:latin typeface="Agency FB" panose="020B0503020202020204" pitchFamily="34" charset="0"/>
              </a:rPr>
              <a:t> yang </a:t>
            </a:r>
            <a:r>
              <a:rPr lang="en-US" sz="1125" dirty="0" err="1">
                <a:solidFill>
                  <a:srgbClr val="FF0000"/>
                </a:solidFill>
                <a:latin typeface="Agency FB" panose="020B0503020202020204" pitchFamily="34" charset="0"/>
              </a:rPr>
              <a:t>dipungutnya</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ke</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Rekening</a:t>
            </a:r>
            <a:r>
              <a:rPr lang="en-US" sz="1125" dirty="0">
                <a:solidFill>
                  <a:srgbClr val="FF0000"/>
                </a:solidFill>
                <a:latin typeface="Agency FB" panose="020B0503020202020204" pitchFamily="34" charset="0"/>
              </a:rPr>
              <a:t> Kas </a:t>
            </a:r>
            <a:r>
              <a:rPr lang="en-US" sz="1125" dirty="0" err="1">
                <a:solidFill>
                  <a:srgbClr val="FF0000"/>
                </a:solidFill>
                <a:latin typeface="Agency FB" panose="020B0503020202020204" pitchFamily="34" charset="0"/>
              </a:rPr>
              <a:t>Umum</a:t>
            </a:r>
            <a:r>
              <a:rPr lang="en-US" sz="1125" dirty="0">
                <a:solidFill>
                  <a:srgbClr val="FF0000"/>
                </a:solidFill>
                <a:latin typeface="Agency FB" panose="020B0503020202020204" pitchFamily="34" charset="0"/>
              </a:rPr>
              <a:t> </a:t>
            </a:r>
            <a:r>
              <a:rPr lang="en-US" sz="1125" dirty="0" err="1">
                <a:solidFill>
                  <a:srgbClr val="FF0000"/>
                </a:solidFill>
                <a:latin typeface="Agency FB" panose="020B0503020202020204" pitchFamily="34" charset="0"/>
              </a:rPr>
              <a:t>daerah</a:t>
            </a:r>
            <a:r>
              <a:rPr lang="en-US" sz="1125" dirty="0">
                <a:solidFill>
                  <a:srgbClr val="FF0000"/>
                </a:solidFill>
                <a:latin typeface="Agency FB" panose="020B0503020202020204" pitchFamily="34" charset="0"/>
              </a:rPr>
              <a:t>.</a:t>
            </a:r>
            <a:endParaRPr lang="en-US" sz="1125" b="1" dirty="0">
              <a:solidFill>
                <a:srgbClr val="FF0000"/>
              </a:solidFill>
              <a:latin typeface="Agency FB" panose="020B0503020202020204" pitchFamily="34" charset="0"/>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7110" y="188640"/>
            <a:ext cx="7458784" cy="792088"/>
          </a:xfrm>
          <a:ln>
            <a:solidFill>
              <a:schemeClr val="accent1"/>
            </a:solidFill>
          </a:ln>
        </p:spPr>
        <p:txBody>
          <a:bodyPr>
            <a:normAutofit fontScale="90000"/>
          </a:bodyPr>
          <a:lstStyle/>
          <a:p>
            <a:pPr lvl="0" algn="ctr"/>
            <a:br>
              <a:rPr lang="id-ID" b="1" dirty="0"/>
            </a:br>
            <a:r>
              <a:rPr lang="id-ID" b="1" dirty="0"/>
              <a:t>PELAKSANAAN DAN PENATAUSAHAAN </a:t>
            </a:r>
            <a:br>
              <a:rPr lang="id-ID" b="1" dirty="0"/>
            </a:br>
            <a:r>
              <a:rPr lang="id-ID" b="1" dirty="0"/>
              <a:t>BELANJA DAERAH </a:t>
            </a:r>
            <a:br>
              <a:rPr lang="id-ID" dirty="0"/>
            </a:br>
            <a:endParaRPr lang="id-ID" dirty="0"/>
          </a:p>
        </p:txBody>
      </p:sp>
      <p:sp>
        <p:nvSpPr>
          <p:cNvPr id="3" name="Content Placeholder 2"/>
          <p:cNvSpPr>
            <a:spLocks noGrp="1"/>
          </p:cNvSpPr>
          <p:nvPr>
            <p:ph idx="1"/>
          </p:nvPr>
        </p:nvSpPr>
        <p:spPr>
          <a:xfrm>
            <a:off x="929640" y="1052736"/>
            <a:ext cx="7458784" cy="4464496"/>
          </a:xfrm>
          <a:ln>
            <a:solidFill>
              <a:schemeClr val="accent1"/>
            </a:solidFill>
          </a:ln>
        </p:spPr>
        <p:txBody>
          <a:bodyPr>
            <a:noAutofit/>
          </a:bodyPr>
          <a:lstStyle/>
          <a:p>
            <a:pPr marL="342900" indent="-342900" algn="just">
              <a:buFont typeface="+mj-lt"/>
              <a:buAutoNum type="arabicPeriod"/>
            </a:pPr>
            <a:r>
              <a:rPr lang="id-ID" sz="1800" dirty="0"/>
              <a:t>Setiap pengeluaran </a:t>
            </a:r>
            <a:r>
              <a:rPr lang="id-ID" sz="1800" i="1" dirty="0"/>
              <a:t>harus didukung bukti yang lengkap dan sah</a:t>
            </a:r>
            <a:r>
              <a:rPr lang="id-ID" sz="1800" dirty="0"/>
              <a:t> mengenai hak yang diperoleh oleh pihak yang menagih. Pengeluaran kas yang mengakibatkan Beban APBD tidak dapat dilakukan sebelum rancangan Perda tentang APBD  ditetapkan dan diundangkan dalam lembaran daerah. Pengeluaran  kas  tersebut tidak termasuk pengeluaran keadaan darurat dan/atau keperluan mendesak sesuai dengan ketentuan peraturan perundang-undangan.</a:t>
            </a:r>
            <a:endParaRPr lang="id-ID" sz="1800" dirty="0"/>
          </a:p>
          <a:p>
            <a:pPr marL="342900" indent="-342900" algn="just">
              <a:buFont typeface="+mj-lt"/>
              <a:buAutoNum type="arabicPeriod"/>
            </a:pPr>
            <a:r>
              <a:rPr lang="id-ID" sz="1800" dirty="0"/>
              <a:t>Bendahara   Pengeluaran   mengajukan   SPP  kepada  PA melalui PPK SKPD berdasarkan SPD atau dokumen lain yang dipersamakan dengan SPD. Pengajuan  SPP  kepada KPA berdasarkan pertimbangan besaran   SKPD   dan   lokasi,   disampaikan   Bendahara Pengeluaran pembantu melalui PPK Unit SKPD berdasarkan SPD atau dokumen lain yang dipersamakan dengan SPD</a:t>
            </a:r>
            <a:endParaRPr lang="en-US" sz="1800" dirty="0"/>
          </a:p>
          <a:p>
            <a:pPr marL="342900" indent="-342900" algn="just">
              <a:buFont typeface="+mj-lt"/>
              <a:buAutoNum type="arabicPeriod" startAt="3"/>
            </a:pPr>
            <a:r>
              <a:rPr lang="id-ID" sz="1800" dirty="0"/>
              <a:t>Pengajuan  SPP kepada  KPA berdasarkan pertimbangan besaran anggaran kegiatan	SKPD, disampaikan Bendahara  Pengeluaran  pembantu  melalui  PPK  SKPD berdasarkan SPD atau dokumen lain yang dipersamakan dengan SPD.</a:t>
            </a:r>
            <a:endParaRPr lang="id-ID" sz="1800" dirty="0"/>
          </a:p>
          <a:p>
            <a:pPr marL="342900" indent="-342900" algn="just">
              <a:buFont typeface="+mj-lt"/>
              <a:buAutoNum type="arabicPeriod"/>
            </a:pPr>
            <a:endParaRPr lang="id-ID" sz="1800"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6300" y="548680"/>
            <a:ext cx="7440116" cy="5472608"/>
          </a:xfrm>
        </p:spPr>
        <p:txBody>
          <a:bodyPr>
            <a:normAutofit fontScale="92500" lnSpcReduction="10000"/>
          </a:bodyPr>
          <a:lstStyle/>
          <a:p>
            <a:pPr marL="342900" indent="-342900">
              <a:buFont typeface="+mj-lt"/>
              <a:buAutoNum type="arabicPeriod" startAt="4"/>
            </a:pPr>
            <a:r>
              <a:rPr lang="id-ID" sz="1600" b="1" dirty="0"/>
              <a:t>SPP yang diajukan oleh Bendahara Pengeluaran kepada Pengguna Anggaran melalui PPK-SKPD terdiri atas:</a:t>
            </a:r>
            <a:endParaRPr lang="id-ID" sz="1600" b="1" dirty="0"/>
          </a:p>
          <a:p>
            <a:pPr marL="257175" lvl="1" indent="0">
              <a:buNone/>
            </a:pPr>
            <a:r>
              <a:rPr lang="id-ID" sz="1600" b="1" dirty="0"/>
              <a:t>a.   SPP UP;</a:t>
            </a:r>
            <a:endParaRPr lang="id-ID" sz="1600" b="1" dirty="0"/>
          </a:p>
          <a:p>
            <a:pPr marL="257175" lvl="1" indent="0">
              <a:buNone/>
            </a:pPr>
            <a:r>
              <a:rPr lang="id-ID" sz="1600" b="1" dirty="0"/>
              <a:t>b.  SPP GU;</a:t>
            </a:r>
            <a:endParaRPr lang="id-ID" sz="1600" b="1" dirty="0"/>
          </a:p>
          <a:p>
            <a:pPr marL="257175" lvl="1" indent="0">
              <a:buNone/>
            </a:pPr>
            <a:r>
              <a:rPr lang="id-ID" sz="1600" b="1" dirty="0"/>
              <a:t>c.  SPP TU; dan</a:t>
            </a:r>
            <a:endParaRPr lang="id-ID" sz="1600" b="1" dirty="0"/>
          </a:p>
          <a:p>
            <a:pPr marL="257175" lvl="1" indent="0">
              <a:buNone/>
            </a:pPr>
            <a:r>
              <a:rPr lang="id-ID" sz="1600" b="1" dirty="0"/>
              <a:t>d.  SPP LS.</a:t>
            </a:r>
            <a:endParaRPr lang="id-ID" sz="1600" b="1" dirty="0"/>
          </a:p>
          <a:p>
            <a:r>
              <a:rPr lang="id-ID" sz="1600" b="1" dirty="0"/>
              <a:t>Sedangkan SPP yang diajukan kepada KPA terdiri atas:</a:t>
            </a:r>
            <a:endParaRPr lang="id-ID" sz="1600" b="1" dirty="0"/>
          </a:p>
          <a:p>
            <a:pPr marL="257175" lvl="1" indent="0">
              <a:buNone/>
            </a:pPr>
            <a:r>
              <a:rPr lang="id-ID" sz="1600" b="1" dirty="0"/>
              <a:t>a.  SPP TU; dan</a:t>
            </a:r>
            <a:endParaRPr lang="id-ID" sz="1600" b="1" dirty="0"/>
          </a:p>
          <a:p>
            <a:pPr marL="257175" lvl="1" indent="0">
              <a:buNone/>
            </a:pPr>
            <a:r>
              <a:rPr lang="id-ID" sz="1600" b="1" dirty="0"/>
              <a:t>b. SPP LS.</a:t>
            </a:r>
            <a:endParaRPr lang="id-ID" sz="1600" b="1" dirty="0"/>
          </a:p>
          <a:p>
            <a:pPr marL="342900" indent="-342900" algn="just">
              <a:buFont typeface="+mj-lt"/>
              <a:buAutoNum type="arabicPeriod" startAt="5"/>
            </a:pPr>
            <a:r>
              <a:rPr lang="id-ID" sz="1800" b="1" dirty="0"/>
              <a:t>Penerbitan dan pengajuan dokumen SPP UP dilakukan oleh Bendahara Pengeluaran dalam rangka pengisian UP. Penerbitan dan pengajuan dokumen SPP GU dilakukan oleh Bendahara Pengeluaran dalam rangka mengganti UP. Ketentuan  lebih  lanjut  mengenai  besaran  UP dan  GU ditetapkan dengan keputusan Kepala Daerah. Pengajuan SPP UP diajukan dengan melampirkan keputusan Kepala Daerah tentang besaran UP.</a:t>
            </a:r>
            <a:endParaRPr lang="id-ID" sz="1800" b="1" dirty="0"/>
          </a:p>
          <a:p>
            <a:pPr marL="342900" indent="-342900" algn="just">
              <a:buFont typeface="+mj-lt"/>
              <a:buAutoNum type="arabicPeriod" startAt="5"/>
            </a:pPr>
            <a:r>
              <a:rPr lang="id-ID" sz="1800" b="1" dirty="0"/>
              <a:t>Pengajuan SPP GU dilampiri   dengan   dokumen   asli pertanggungjawaban penggunaan UP. Bendahara   Pengeluaran   atau   Bendahara   Pengeluaran pembantu  mengajukan  SPP  TU  untuk  melaksanakan Kegiatan   yang   bersifat   mendesak   dan   tidak   dapat menggunakan SPP LS dan/atau SPP UP/GU. Batas   jumlah   pengajuan   SPP   TU   harus   mendapat persetujuan  dan   PPKD  dengan  memperhatikan  rincian kebutuhan dan waktu penggunaannya ditetapkan dengan Perkada. Dalam hal sisa TU tidak habis digunakan dalam 1 (satu) bulan, sisa TU disetor ke Rekening Kas Umum Daerah.</a:t>
            </a:r>
            <a:endParaRPr lang="id-ID" sz="1800" b="1" dirty="0"/>
          </a:p>
          <a:p>
            <a:endParaRPr lang="id-ID" sz="1800" b="1" dirty="0"/>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2980" y="332656"/>
            <a:ext cx="7703820" cy="6192688"/>
          </a:xfrm>
        </p:spPr>
        <p:txBody>
          <a:bodyPr>
            <a:noAutofit/>
          </a:bodyPr>
          <a:lstStyle/>
          <a:p>
            <a:pPr marL="342900" indent="-342900" algn="just">
              <a:buFont typeface="+mj-lt"/>
              <a:buAutoNum type="arabicPeriod" startAt="7"/>
            </a:pPr>
            <a:r>
              <a:rPr lang="id-ID" sz="1900" dirty="0">
                <a:latin typeface="Arial" panose="020B0604020202020204" pitchFamily="34" charset="0"/>
                <a:cs typeface="Arial" panose="020B0604020202020204" pitchFamily="34" charset="0"/>
              </a:rPr>
              <a:t>Berdasarkan pengajuan SPP UP, PA mengajukan permintaan UP kepada Kuasa BUD dengan menerbitkan SPM UP.</a:t>
            </a:r>
            <a:endParaRPr lang="id-ID" sz="1900" dirty="0">
              <a:latin typeface="Arial" panose="020B0604020202020204" pitchFamily="34" charset="0"/>
              <a:cs typeface="Arial" panose="020B0604020202020204" pitchFamily="34" charset="0"/>
            </a:endParaRPr>
          </a:p>
          <a:p>
            <a:pPr marL="342900" indent="-342900" algn="just">
              <a:buFont typeface="+mj-lt"/>
              <a:buAutoNum type="arabicPeriod" startAt="7"/>
            </a:pPr>
            <a:r>
              <a:rPr lang="id-ID" sz="1900" dirty="0">
                <a:latin typeface="Arial" panose="020B0604020202020204" pitchFamily="34" charset="0"/>
                <a:cs typeface="Arial" panose="020B0604020202020204" pitchFamily="34" charset="0"/>
              </a:rPr>
              <a:t>Berdasarkan pengajuan SPP GU, PA mengajukan penggantian UP yang   telah   digunakan   kepada   Kuasa   BUD   dengan menerbitkan SPM GU.</a:t>
            </a:r>
            <a:endParaRPr lang="id-ID" sz="1900" dirty="0">
              <a:latin typeface="Arial" panose="020B0604020202020204" pitchFamily="34" charset="0"/>
              <a:cs typeface="Arial" panose="020B0604020202020204" pitchFamily="34" charset="0"/>
            </a:endParaRPr>
          </a:p>
          <a:p>
            <a:pPr marL="342900" indent="-342900" algn="just">
              <a:buFont typeface="+mj-lt"/>
              <a:buAutoNum type="arabicPeriod" startAt="7"/>
            </a:pPr>
            <a:r>
              <a:rPr lang="id-ID" sz="1900" dirty="0">
                <a:latin typeface="Arial" panose="020B0604020202020204" pitchFamily="34" charset="0"/>
                <a:cs typeface="Arial" panose="020B0604020202020204" pitchFamily="34" charset="0"/>
              </a:rPr>
              <a:t>Berdasarkan pengajuan SPP TU, PA/KPA mengajukan permintaan TU kepada Kuasa BUD dengan menerbitkan SPM TU.</a:t>
            </a:r>
            <a:endParaRPr lang="id-ID" sz="1900" dirty="0">
              <a:latin typeface="Arial" panose="020B0604020202020204" pitchFamily="34" charset="0"/>
              <a:cs typeface="Arial" panose="020B0604020202020204" pitchFamily="34" charset="0"/>
            </a:endParaRPr>
          </a:p>
          <a:p>
            <a:pPr marL="342900" indent="-342900" algn="just">
              <a:buFont typeface="+mj-lt"/>
              <a:buAutoNum type="arabicPeriod" startAt="7"/>
            </a:pPr>
            <a:r>
              <a:rPr lang="id-ID" sz="1900" dirty="0">
                <a:latin typeface="Arial" panose="020B0604020202020204" pitchFamily="34" charset="0"/>
                <a:cs typeface="Arial" panose="020B0604020202020204" pitchFamily="34" charset="0"/>
              </a:rPr>
              <a:t>Berdasarkan  SPP  LS  yang  diajukan  oleh  Bendahara Pengeluaran/ Bendahara Pengeluaran pembantu, PPK SKPD/PPK Unit SKPD melakukan verifikasi atas:</a:t>
            </a:r>
            <a:endParaRPr lang="id-ID" sz="1900" dirty="0">
              <a:latin typeface="Arial" panose="020B0604020202020204" pitchFamily="34" charset="0"/>
              <a:cs typeface="Arial" panose="020B0604020202020204" pitchFamily="34" charset="0"/>
            </a:endParaRPr>
          </a:p>
          <a:p>
            <a:pPr marL="466090" lvl="1" indent="-267970" algn="just">
              <a:buNone/>
              <a:tabLst>
                <a:tab pos="197485" algn="l"/>
              </a:tabLst>
            </a:pPr>
            <a:r>
              <a:rPr lang="id-ID" sz="1900" dirty="0">
                <a:latin typeface="Arial" panose="020B0604020202020204" pitchFamily="34" charset="0"/>
                <a:cs typeface="Arial" panose="020B0604020202020204" pitchFamily="34" charset="0"/>
              </a:rPr>
              <a:t>a.  kebenaran material surat bukti mengenai hak pihak penagih;</a:t>
            </a:r>
            <a:endParaRPr lang="id-ID" sz="1900" dirty="0">
              <a:latin typeface="Arial" panose="020B0604020202020204" pitchFamily="34" charset="0"/>
              <a:cs typeface="Arial" panose="020B0604020202020204" pitchFamily="34" charset="0"/>
            </a:endParaRPr>
          </a:p>
          <a:p>
            <a:pPr lvl="1" indent="-257175" algn="just">
              <a:buAutoNum type="alphaLcPeriod" startAt="2"/>
            </a:pPr>
            <a:r>
              <a:rPr lang="id-ID" sz="1900" dirty="0">
                <a:latin typeface="Arial" panose="020B0604020202020204" pitchFamily="34" charset="0"/>
                <a:cs typeface="Arial" panose="020B0604020202020204" pitchFamily="34" charset="0"/>
              </a:rPr>
              <a:t>kelengkapan   dokumen  yang  menjadi persyaratan sehubungan   dengan   ikatan/perjanjian   pengadaan barang/ jasa; dan</a:t>
            </a:r>
            <a:endParaRPr lang="id-ID" sz="1900" dirty="0">
              <a:latin typeface="Arial" panose="020B0604020202020204" pitchFamily="34" charset="0"/>
              <a:cs typeface="Arial" panose="020B0604020202020204" pitchFamily="34" charset="0"/>
            </a:endParaRPr>
          </a:p>
          <a:p>
            <a:pPr lvl="1" indent="-257175" algn="just">
              <a:buAutoNum type="alphaLcPeriod" startAt="2"/>
            </a:pPr>
            <a:r>
              <a:rPr lang="id-ID" sz="1900" dirty="0">
                <a:latin typeface="Arial" panose="020B0604020202020204" pitchFamily="34" charset="0"/>
                <a:cs typeface="Arial" panose="020B0604020202020204" pitchFamily="34" charset="0"/>
              </a:rPr>
              <a:t>ketersediaan dana yang bersangkutan.</a:t>
            </a:r>
            <a:endParaRPr lang="en-US" sz="1900" dirty="0">
              <a:latin typeface="Arial" panose="020B0604020202020204" pitchFamily="34" charset="0"/>
              <a:cs typeface="Arial" panose="020B0604020202020204" pitchFamily="34" charset="0"/>
            </a:endParaRPr>
          </a:p>
          <a:p>
            <a:pPr marL="342900" indent="-342900" algn="just">
              <a:buFont typeface="+mj-lt"/>
              <a:buAutoNum type="arabicPeriod" startAt="11"/>
            </a:pPr>
            <a:r>
              <a:rPr lang="id-ID" sz="1900" dirty="0">
                <a:latin typeface="Arial" panose="020B0604020202020204" pitchFamily="34" charset="0"/>
                <a:cs typeface="Arial" panose="020B0604020202020204" pitchFamily="34" charset="0"/>
              </a:rPr>
              <a:t>Berdasarkan hasil verifikasi PPK SKPD/Unit kerja, PA/KPA memerintahkan pembayaran atas Beban APBD melalui penerbitan SPM LS kepada Kuasa BUD.</a:t>
            </a:r>
            <a:endParaRPr lang="id-ID" sz="1900" dirty="0">
              <a:latin typeface="Arial" panose="020B0604020202020204" pitchFamily="34" charset="0"/>
              <a:cs typeface="Arial" panose="020B0604020202020204" pitchFamily="34" charset="0"/>
            </a:endParaRPr>
          </a:p>
          <a:p>
            <a:pPr marL="342900" indent="-342900" algn="just">
              <a:buFont typeface="+mj-lt"/>
              <a:buAutoNum type="arabicPeriod" startAt="11"/>
            </a:pPr>
            <a:r>
              <a:rPr lang="id-ID" sz="1900" dirty="0">
                <a:latin typeface="Arial" panose="020B0604020202020204" pitchFamily="34" charset="0"/>
                <a:cs typeface="Arial" panose="020B0604020202020204" pitchFamily="34" charset="0"/>
              </a:rPr>
              <a:t>Dalam hal hasil verifikasi tidak memenuhi syarat, PA/KPA tidak menerbitkan SPM LS. PA/KPA mengembalikan dokumen SPP LS dalam hal hasil verifikasi tidak memenuhi syarat paling lambat 1 (satu) hari terhitung sejak diterimanya SPP.</a:t>
            </a:r>
            <a:endParaRPr lang="id-ID" sz="1900" dirty="0">
              <a:latin typeface="Arial" panose="020B0604020202020204" pitchFamily="34" charset="0"/>
              <a:cs typeface="Arial" panose="020B0604020202020204" pitchFamily="34" charset="0"/>
            </a:endParaRPr>
          </a:p>
          <a:p>
            <a:pPr marL="257175" lvl="1" indent="0" algn="just">
              <a:buNone/>
            </a:pPr>
            <a:endParaRPr lang="id-ID" sz="1900" dirty="0">
              <a:latin typeface="Arial" panose="020B0604020202020204" pitchFamily="34" charset="0"/>
              <a:cs typeface="Arial" panose="020B0604020202020204" pitchFamily="34" charset="0"/>
            </a:endParaRPr>
          </a:p>
          <a:p>
            <a:pPr marL="0" indent="0" algn="just">
              <a:buNone/>
            </a:pPr>
            <a:endParaRPr lang="id-ID" sz="1900" dirty="0">
              <a:latin typeface="Arial" panose="020B0604020202020204" pitchFamily="34" charset="0"/>
              <a:cs typeface="Arial" panose="020B0604020202020204" pitchFamily="34"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404664"/>
            <a:ext cx="7918648" cy="5904656"/>
          </a:xfrm>
          <a:ln>
            <a:solidFill>
              <a:schemeClr val="accent1"/>
            </a:solidFill>
          </a:ln>
        </p:spPr>
        <p:txBody>
          <a:bodyPr>
            <a:noAutofit/>
          </a:bodyPr>
          <a:lstStyle/>
          <a:p>
            <a:pPr marL="342900" indent="-342900" algn="just">
              <a:buFont typeface="+mj-lt"/>
              <a:buAutoNum type="arabicPeriod" startAt="13"/>
            </a:pPr>
            <a:r>
              <a:rPr lang="id-ID" sz="2000" dirty="0">
                <a:latin typeface="Arial" panose="020B0604020202020204" pitchFamily="34" charset="0"/>
                <a:cs typeface="Arial" panose="020B0604020202020204" pitchFamily="34" charset="0"/>
              </a:rPr>
              <a:t>Kuasa  BUD  menerbitkan SP2D berdasarkan SPM yang diterima   dan   PA/KPA  yang  ditujukan  kepada  bank operasional mitra kerjanya.</a:t>
            </a:r>
            <a:endParaRPr lang="id-ID" sz="2000" dirty="0">
              <a:latin typeface="Arial" panose="020B0604020202020204" pitchFamily="34" charset="0"/>
              <a:cs typeface="Arial" panose="020B0604020202020204" pitchFamily="34" charset="0"/>
            </a:endParaRPr>
          </a:p>
          <a:p>
            <a:pPr marL="342900" indent="-342900" algn="just">
              <a:buFont typeface="+mj-lt"/>
              <a:buAutoNum type="arabicPeriod" startAt="13"/>
            </a:pPr>
            <a:r>
              <a:rPr lang="id-ID" sz="2000" dirty="0">
                <a:latin typeface="Arial" panose="020B0604020202020204" pitchFamily="34" charset="0"/>
                <a:cs typeface="Arial" panose="020B0604020202020204" pitchFamily="34" charset="0"/>
              </a:rPr>
              <a:t>Penerbitan  SP2D  paling lama 2 (dua) hari sejak SPM diterima.</a:t>
            </a:r>
            <a:endParaRPr lang="en-US" sz="2000" dirty="0">
              <a:latin typeface="Arial" panose="020B0604020202020204" pitchFamily="34" charset="0"/>
              <a:cs typeface="Arial" panose="020B0604020202020204" pitchFamily="34" charset="0"/>
            </a:endParaRPr>
          </a:p>
          <a:p>
            <a:pPr marL="342900" indent="-342900" algn="just">
              <a:buFont typeface="+mj-lt"/>
              <a:buAutoNum type="arabicPeriod" startAt="15"/>
            </a:pPr>
            <a:r>
              <a:rPr lang="id-ID" sz="2000" dirty="0">
                <a:latin typeface="Arial" panose="020B0604020202020204" pitchFamily="34" charset="0"/>
                <a:cs typeface="Arial" panose="020B0604020202020204" pitchFamily="34" charset="0"/>
              </a:rPr>
              <a:t>Dalam rangka penerbitan SP2D, </a:t>
            </a:r>
            <a:r>
              <a:rPr lang="id-ID" sz="2000" b="1" i="1" dirty="0">
                <a:latin typeface="Arial" panose="020B0604020202020204" pitchFamily="34" charset="0"/>
                <a:cs typeface="Arial" panose="020B0604020202020204" pitchFamily="34" charset="0"/>
              </a:rPr>
              <a:t>Kuasa BUD berkewajiban untuk:</a:t>
            </a:r>
            <a:endParaRPr lang="id-ID" sz="2000" dirty="0">
              <a:latin typeface="Arial" panose="020B0604020202020204" pitchFamily="34" charset="0"/>
              <a:cs typeface="Arial" panose="020B0604020202020204" pitchFamily="34" charset="0"/>
            </a:endParaRPr>
          </a:p>
          <a:p>
            <a:pPr lvl="1" indent="-257175" algn="just">
              <a:buFont typeface="+mj-lt"/>
              <a:buAutoNum type="alphaLcPeriod"/>
            </a:pPr>
            <a:r>
              <a:rPr lang="id-ID" sz="2000" dirty="0">
                <a:latin typeface="Arial" panose="020B0604020202020204" pitchFamily="34" charset="0"/>
                <a:cs typeface="Arial" panose="020B0604020202020204" pitchFamily="34" charset="0"/>
              </a:rPr>
              <a:t>meneliti   kelengkapan   SPM   yang   diterbitkan   oleh PA/KPA  </a:t>
            </a:r>
            <a:r>
              <a:rPr lang="id-ID" sz="2000" b="1" i="1" dirty="0">
                <a:latin typeface="Arial" panose="020B0604020202020204" pitchFamily="34" charset="0"/>
                <a:cs typeface="Arial" panose="020B0604020202020204" pitchFamily="34" charset="0"/>
              </a:rPr>
              <a:t>berupa</a:t>
            </a:r>
            <a:r>
              <a:rPr lang="id-ID" sz="2000" i="1" dirty="0">
                <a:latin typeface="Arial" panose="020B0604020202020204" pitchFamily="34" charset="0"/>
                <a:cs typeface="Arial" panose="020B0604020202020204" pitchFamily="34" charset="0"/>
              </a:rPr>
              <a:t>  Surat  Pernyataan  Tanggung Jawab PA/ KPA;</a:t>
            </a:r>
            <a:endParaRPr lang="id-ID" sz="2000" dirty="0">
              <a:latin typeface="Arial" panose="020B0604020202020204" pitchFamily="34" charset="0"/>
              <a:cs typeface="Arial" panose="020B0604020202020204" pitchFamily="34" charset="0"/>
            </a:endParaRPr>
          </a:p>
          <a:p>
            <a:pPr lvl="1" indent="-257175" algn="just">
              <a:buFont typeface="+mj-lt"/>
              <a:buAutoNum type="alphaLcPeriod"/>
            </a:pPr>
            <a:r>
              <a:rPr lang="id-ID" sz="2000" dirty="0">
                <a:latin typeface="Arial" panose="020B0604020202020204" pitchFamily="34" charset="0"/>
                <a:cs typeface="Arial" panose="020B0604020202020204" pitchFamily="34" charset="0"/>
              </a:rPr>
              <a:t>menguji kebenaran perhitungan tagihan atas Beban APBD </a:t>
            </a:r>
            <a:r>
              <a:rPr lang="id-ID" sz="2000" i="1" dirty="0">
                <a:latin typeface="Arial" panose="020B0604020202020204" pitchFamily="34" charset="0"/>
                <a:cs typeface="Arial" panose="020B0604020202020204" pitchFamily="34" charset="0"/>
              </a:rPr>
              <a:t>yang tercantum dalam perintah pembayaran</a:t>
            </a:r>
            <a:r>
              <a:rPr lang="id-ID" sz="2000" dirty="0">
                <a:latin typeface="Arial" panose="020B0604020202020204" pitchFamily="34" charset="0"/>
                <a:cs typeface="Arial" panose="020B0604020202020204" pitchFamily="34" charset="0"/>
              </a:rPr>
              <a:t>;</a:t>
            </a:r>
            <a:endParaRPr lang="id-ID" sz="2000" dirty="0">
              <a:latin typeface="Arial" panose="020B0604020202020204" pitchFamily="34" charset="0"/>
              <a:cs typeface="Arial" panose="020B0604020202020204" pitchFamily="34" charset="0"/>
            </a:endParaRPr>
          </a:p>
          <a:p>
            <a:pPr lvl="1" indent="-257175" algn="just">
              <a:buFont typeface="+mj-lt"/>
              <a:buAutoNum type="alphaLcPeriod"/>
            </a:pPr>
            <a:r>
              <a:rPr lang="id-ID" sz="2000" dirty="0">
                <a:latin typeface="Arial" panose="020B0604020202020204" pitchFamily="34" charset="0"/>
                <a:cs typeface="Arial" panose="020B0604020202020204" pitchFamily="34" charset="0"/>
              </a:rPr>
              <a:t>menguji	ketersediaan dana Kegiatan yang bersangkutan; dan</a:t>
            </a:r>
            <a:endParaRPr lang="id-ID" sz="2000" dirty="0">
              <a:latin typeface="Arial" panose="020B0604020202020204" pitchFamily="34" charset="0"/>
              <a:cs typeface="Arial" panose="020B0604020202020204" pitchFamily="34" charset="0"/>
            </a:endParaRPr>
          </a:p>
          <a:p>
            <a:pPr lvl="1" indent="-257175" algn="just">
              <a:buFont typeface="+mj-lt"/>
              <a:buAutoNum type="alphaLcPeriod"/>
            </a:pPr>
            <a:r>
              <a:rPr lang="id-ID" sz="2000" dirty="0">
                <a:latin typeface="Arial" panose="020B0604020202020204" pitchFamily="34" charset="0"/>
                <a:cs typeface="Arial" panose="020B0604020202020204" pitchFamily="34" charset="0"/>
              </a:rPr>
              <a:t>memerintahkan pencairan	dana	sebagai	dasar Pengeluaran Daerah.</a:t>
            </a:r>
            <a:endParaRPr lang="id-ID" sz="2000" dirty="0">
              <a:latin typeface="Arial" panose="020B0604020202020204" pitchFamily="34" charset="0"/>
              <a:cs typeface="Arial" panose="020B0604020202020204" pitchFamily="34" charset="0"/>
            </a:endParaRPr>
          </a:p>
          <a:p>
            <a:pPr marL="342900" indent="-342900" algn="just">
              <a:buFont typeface="+mj-lt"/>
              <a:buAutoNum type="arabicPeriod" startAt="15"/>
            </a:pPr>
            <a:r>
              <a:rPr lang="id-ID" sz="2000" dirty="0">
                <a:latin typeface="Arial" panose="020B0604020202020204" pitchFamily="34" charset="0"/>
                <a:cs typeface="Arial" panose="020B0604020202020204" pitchFamily="34" charset="0"/>
              </a:rPr>
              <a:t>Kuasa  BUD  </a:t>
            </a:r>
            <a:r>
              <a:rPr lang="id-ID" sz="2000" b="1" i="1" dirty="0">
                <a:latin typeface="Arial" panose="020B0604020202020204" pitchFamily="34" charset="0"/>
                <a:cs typeface="Arial" panose="020B0604020202020204" pitchFamily="34" charset="0"/>
              </a:rPr>
              <a:t>tidak</a:t>
            </a:r>
            <a:r>
              <a:rPr lang="id-ID" sz="2000" i="1" dirty="0">
                <a:latin typeface="Arial" panose="020B0604020202020204" pitchFamily="34" charset="0"/>
                <a:cs typeface="Arial" panose="020B0604020202020204" pitchFamily="34" charset="0"/>
              </a:rPr>
              <a:t>  menerbitkan  SP2D  yang  diajukan PA/KPA apabila</a:t>
            </a:r>
            <a:r>
              <a:rPr lang="id-ID" sz="2000" dirty="0">
                <a:latin typeface="Arial" panose="020B0604020202020204" pitchFamily="34" charset="0"/>
                <a:cs typeface="Arial" panose="020B0604020202020204" pitchFamily="34" charset="0"/>
              </a:rPr>
              <a:t>:</a:t>
            </a:r>
            <a:endParaRPr lang="id-ID" sz="2000" dirty="0">
              <a:latin typeface="Arial" panose="020B0604020202020204" pitchFamily="34" charset="0"/>
              <a:cs typeface="Arial" panose="020B0604020202020204" pitchFamily="34" charset="0"/>
            </a:endParaRPr>
          </a:p>
          <a:p>
            <a:pPr marL="257175" lvl="1" indent="0" algn="just">
              <a:buNone/>
            </a:pPr>
            <a:r>
              <a:rPr lang="id-ID" sz="2000" dirty="0">
                <a:latin typeface="Arial" panose="020B0604020202020204" pitchFamily="34" charset="0"/>
                <a:cs typeface="Arial" panose="020B0604020202020204" pitchFamily="34" charset="0"/>
              </a:rPr>
              <a:t>a.  tidak dilengkapi  Surat Pernyataan Tanggung Jawab PA/ KPA; dan/ atau</a:t>
            </a:r>
            <a:endParaRPr lang="id-ID" sz="2000" dirty="0">
              <a:latin typeface="Arial" panose="020B0604020202020204" pitchFamily="34" charset="0"/>
              <a:cs typeface="Arial" panose="020B0604020202020204" pitchFamily="34" charset="0"/>
            </a:endParaRPr>
          </a:p>
          <a:p>
            <a:pPr marL="257175" lvl="1" indent="0">
              <a:buNone/>
            </a:pPr>
            <a:r>
              <a:rPr lang="id-ID" sz="2000" dirty="0">
                <a:latin typeface="Arial" panose="020B0604020202020204" pitchFamily="34" charset="0"/>
                <a:cs typeface="Arial" panose="020B0604020202020204" pitchFamily="34" charset="0"/>
              </a:rPr>
              <a:t>b.  pengeluaran tersebut melampaui pagu.</a:t>
            </a:r>
            <a:endParaRPr lang="id-ID" sz="2000" dirty="0">
              <a:latin typeface="Arial" panose="020B0604020202020204" pitchFamily="34" charset="0"/>
              <a:cs typeface="Arial" panose="020B0604020202020204" pitchFamily="34" charset="0"/>
            </a:endParaRPr>
          </a:p>
          <a:p>
            <a:pPr marL="0" indent="0">
              <a:buNone/>
            </a:pPr>
            <a:endParaRPr lang="id-ID" sz="2000" dirty="0">
              <a:latin typeface="Arial" panose="020B0604020202020204" pitchFamily="34" charset="0"/>
              <a:cs typeface="Arial" panose="020B0604020202020204" pitchFamily="34" charset="0"/>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500" y="620688"/>
            <a:ext cx="8130540" cy="5400600"/>
          </a:xfrm>
          <a:ln>
            <a:solidFill>
              <a:schemeClr val="accent1"/>
            </a:solidFill>
          </a:ln>
        </p:spPr>
        <p:txBody>
          <a:bodyPr>
            <a:noAutofit/>
          </a:bodyPr>
          <a:lstStyle/>
          <a:p>
            <a:pPr marL="0" indent="-342900" algn="just">
              <a:lnSpc>
                <a:spcPct val="110000"/>
              </a:lnSpc>
              <a:buFont typeface="+mj-lt"/>
              <a:buAutoNum type="arabicPeriod" startAt="17"/>
            </a:pPr>
            <a:r>
              <a:rPr lang="id-ID" sz="1700" dirty="0">
                <a:latin typeface="Arial" panose="020B0604020202020204" pitchFamily="34" charset="0"/>
                <a:cs typeface="Arial" panose="020B0604020202020204" pitchFamily="34" charset="0"/>
              </a:rPr>
              <a:t>Kuasa  BUD  mengembalikan  dokumen  SPM  dalam  hal ketentuan  paling lambat 1 (satu) hari terhitung sejak diterimanya SPM.</a:t>
            </a:r>
            <a:endParaRPr lang="id-ID" sz="1700" dirty="0">
              <a:latin typeface="Arial" panose="020B0604020202020204" pitchFamily="34" charset="0"/>
              <a:cs typeface="Arial" panose="020B0604020202020204" pitchFamily="34" charset="0"/>
            </a:endParaRPr>
          </a:p>
          <a:p>
            <a:pPr marL="0" indent="-342900" algn="just">
              <a:lnSpc>
                <a:spcPct val="110000"/>
              </a:lnSpc>
              <a:buFont typeface="+mj-lt"/>
              <a:buAutoNum type="arabicPeriod" startAt="17"/>
            </a:pPr>
            <a:r>
              <a:rPr lang="id-ID" sz="1700" dirty="0">
                <a:latin typeface="Arial" panose="020B0604020202020204" pitchFamily="34" charset="0"/>
                <a:cs typeface="Arial" panose="020B0604020202020204" pitchFamily="34" charset="0"/>
              </a:rPr>
              <a:t>Bendahara Pengeluaran/ Bendahara Pengeluaran pembantu melaksanakan pembayaran setelah:</a:t>
            </a:r>
            <a:endParaRPr lang="id-ID" sz="1700" dirty="0">
              <a:latin typeface="Arial" panose="020B0604020202020204" pitchFamily="34" charset="0"/>
              <a:cs typeface="Arial" panose="020B0604020202020204" pitchFamily="34" charset="0"/>
            </a:endParaRPr>
          </a:p>
          <a:p>
            <a:pPr marL="0" lvl="1" indent="-257175" algn="just">
              <a:lnSpc>
                <a:spcPct val="110000"/>
              </a:lnSpc>
              <a:buFont typeface="+mj-lt"/>
              <a:buAutoNum type="alphaLcPeriod"/>
            </a:pPr>
            <a:r>
              <a:rPr lang="id-ID" sz="1700" dirty="0">
                <a:latin typeface="Arial" panose="020B0604020202020204" pitchFamily="34" charset="0"/>
                <a:cs typeface="Arial" panose="020B0604020202020204" pitchFamily="34" charset="0"/>
              </a:rPr>
              <a:t>meneliti   kelengkapan   dokumen   pembayaran   yang diterbitkan oleh PA/ KPA beserta bukti transaksinya;</a:t>
            </a:r>
            <a:endParaRPr lang="id-ID" sz="1700" dirty="0">
              <a:latin typeface="Arial" panose="020B0604020202020204" pitchFamily="34" charset="0"/>
              <a:cs typeface="Arial" panose="020B0604020202020204" pitchFamily="34" charset="0"/>
            </a:endParaRPr>
          </a:p>
          <a:p>
            <a:pPr marL="0" lvl="1" indent="-257175" algn="just">
              <a:lnSpc>
                <a:spcPct val="110000"/>
              </a:lnSpc>
              <a:buFont typeface="+mj-lt"/>
              <a:buAutoNum type="alphaLcPeriod"/>
            </a:pPr>
            <a:r>
              <a:rPr lang="id-ID" sz="1700" dirty="0">
                <a:latin typeface="Arial" panose="020B0604020202020204" pitchFamily="34" charset="0"/>
                <a:cs typeface="Arial" panose="020B0604020202020204" pitchFamily="34" charset="0"/>
              </a:rPr>
              <a:t>menguji kebenaran perhitungan tagihan yang tercantum dalam dokumen pembayaran; dan</a:t>
            </a:r>
            <a:endParaRPr lang="id-ID" sz="1700" dirty="0">
              <a:latin typeface="Arial" panose="020B0604020202020204" pitchFamily="34" charset="0"/>
              <a:cs typeface="Arial" panose="020B0604020202020204" pitchFamily="34" charset="0"/>
            </a:endParaRPr>
          </a:p>
          <a:p>
            <a:pPr marL="0" lvl="1" indent="-257175" algn="just">
              <a:lnSpc>
                <a:spcPct val="110000"/>
              </a:lnSpc>
              <a:buFont typeface="+mj-lt"/>
              <a:buAutoNum type="alphaLcPeriod"/>
            </a:pPr>
            <a:r>
              <a:rPr lang="id-ID" sz="1700" dirty="0">
                <a:latin typeface="Arial" panose="020B0604020202020204" pitchFamily="34" charset="0"/>
                <a:cs typeface="Arial" panose="020B0604020202020204" pitchFamily="34" charset="0"/>
              </a:rPr>
              <a:t>menguji ketersediaan dana yang bersangkutan.</a:t>
            </a:r>
            <a:endParaRPr lang="en-US" sz="1700" dirty="0">
              <a:latin typeface="Arial" panose="020B0604020202020204" pitchFamily="34" charset="0"/>
              <a:cs typeface="Arial" panose="020B0604020202020204" pitchFamily="34" charset="0"/>
            </a:endParaRPr>
          </a:p>
          <a:p>
            <a:pPr marL="0" indent="-342900" algn="just">
              <a:lnSpc>
                <a:spcPct val="110000"/>
              </a:lnSpc>
              <a:buFont typeface="+mj-lt"/>
              <a:buAutoNum type="arabicPeriod" startAt="19"/>
            </a:pPr>
            <a:r>
              <a:rPr lang="id-ID" sz="1700" dirty="0">
                <a:latin typeface="Arial" panose="020B0604020202020204" pitchFamily="34" charset="0"/>
                <a:cs typeface="Arial" panose="020B0604020202020204" pitchFamily="34" charset="0"/>
              </a:rPr>
              <a:t>Bendahara Pengeluaran/Bendahara Pengeluaran pembantu  wajib  menolak  melakukan  pembayaran  dan PA/KPA apabila persyaratan tidak dipenuhi.</a:t>
            </a:r>
            <a:endParaRPr lang="id-ID" sz="1700" dirty="0">
              <a:latin typeface="Arial" panose="020B0604020202020204" pitchFamily="34" charset="0"/>
              <a:cs typeface="Arial" panose="020B0604020202020204" pitchFamily="34" charset="0"/>
            </a:endParaRPr>
          </a:p>
          <a:p>
            <a:pPr marL="0" indent="-342900" algn="just">
              <a:lnSpc>
                <a:spcPct val="110000"/>
              </a:lnSpc>
              <a:buFont typeface="+mj-lt"/>
              <a:buAutoNum type="arabicPeriod" startAt="19"/>
            </a:pPr>
            <a:r>
              <a:rPr lang="id-ID" sz="1700" dirty="0">
                <a:latin typeface="Arial" panose="020B0604020202020204" pitchFamily="34" charset="0"/>
                <a:cs typeface="Arial" panose="020B0604020202020204" pitchFamily="34" charset="0"/>
              </a:rPr>
              <a:t>Bendahara Pengeluaran/Bendahara Pengeluaran pembantu   bertanggung   jawab	secara   pribadi   atas pembayaran yang dilaksanakannya.</a:t>
            </a:r>
            <a:endParaRPr lang="id-ID" sz="1700" dirty="0">
              <a:latin typeface="Arial" panose="020B0604020202020204" pitchFamily="34" charset="0"/>
              <a:cs typeface="Arial" panose="020B0604020202020204" pitchFamily="34" charset="0"/>
            </a:endParaRPr>
          </a:p>
          <a:p>
            <a:pPr marL="0" indent="-342900" algn="just">
              <a:lnSpc>
                <a:spcPct val="110000"/>
              </a:lnSpc>
              <a:buFont typeface="+mj-lt"/>
              <a:buAutoNum type="arabicPeriod" startAt="19"/>
            </a:pPr>
            <a:r>
              <a:rPr lang="id-ID" sz="1700" dirty="0">
                <a:latin typeface="Arial" panose="020B0604020202020204" pitchFamily="34" charset="0"/>
                <a:cs typeface="Arial" panose="020B0604020202020204" pitchFamily="34" charset="0"/>
              </a:rPr>
              <a:t>Bendahara  Pengeluaran/Bendahara  Pengeluaran  pembantu </a:t>
            </a:r>
            <a:r>
              <a:rPr lang="id-ID" sz="1700" i="1" dirty="0">
                <a:latin typeface="Arial" panose="020B0604020202020204" pitchFamily="34" charset="0"/>
                <a:cs typeface="Arial" panose="020B0604020202020204" pitchFamily="34" charset="0"/>
              </a:rPr>
              <a:t>sebagai  wajib  pungut  Pajak  Penghasilan (PPh)  dan  pajak lainnya </a:t>
            </a:r>
            <a:r>
              <a:rPr lang="id-ID" sz="1700" dirty="0">
                <a:latin typeface="Arial" panose="020B0604020202020204" pitchFamily="34" charset="0"/>
                <a:cs typeface="Arial" panose="020B0604020202020204" pitchFamily="34" charset="0"/>
              </a:rPr>
              <a:t>wajib menyetorkan seluruh penerimaan potongan dan pajak yang dipungutnya ke Rekening Kas Umum daerah.</a:t>
            </a:r>
            <a:endParaRPr lang="id-ID" sz="1700" dirty="0">
              <a:latin typeface="Arial" panose="020B0604020202020204" pitchFamily="34" charset="0"/>
              <a:cs typeface="Arial" panose="020B0604020202020204" pitchFamily="34" charset="0"/>
            </a:endParaRPr>
          </a:p>
          <a:p>
            <a:pPr marL="0" lvl="1" indent="0" algn="just">
              <a:lnSpc>
                <a:spcPct val="110000"/>
              </a:lnSpc>
              <a:buNone/>
            </a:pPr>
            <a:endParaRPr lang="id-ID" sz="1700" dirty="0">
              <a:latin typeface="Arial" panose="020B0604020202020204" pitchFamily="34" charset="0"/>
              <a:cs typeface="Arial" panose="020B0604020202020204" pitchFamily="34" charset="0"/>
            </a:endParaRPr>
          </a:p>
          <a:p>
            <a:pPr marL="0" lvl="1" indent="-257175" algn="just">
              <a:lnSpc>
                <a:spcPct val="110000"/>
              </a:lnSpc>
              <a:buFont typeface="+mj-lt"/>
              <a:buAutoNum type="alphaLcPeriod"/>
            </a:pPr>
            <a:endParaRPr lang="id-ID" sz="1700" dirty="0">
              <a:latin typeface="Arial" panose="020B0604020202020204" pitchFamily="34" charset="0"/>
              <a:cs typeface="Arial" panose="020B0604020202020204" pitchFamily="34" charset="0"/>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3900" y="620688"/>
            <a:ext cx="7665720" cy="5616623"/>
          </a:xfrm>
        </p:spPr>
        <p:txBody>
          <a:bodyPr>
            <a:noAutofit/>
          </a:bodyPr>
          <a:lstStyle/>
          <a:p>
            <a:pPr marL="342900" indent="-342900" algn="just">
              <a:lnSpc>
                <a:spcPct val="120000"/>
              </a:lnSpc>
              <a:spcBef>
                <a:spcPts val="0"/>
              </a:spcBef>
              <a:buFont typeface="+mj-lt"/>
              <a:buAutoNum type="arabicPeriod" startAt="19"/>
            </a:pPr>
            <a:r>
              <a:rPr lang="id-ID" sz="1700" b="1" dirty="0">
                <a:latin typeface="Arial" panose="020B0604020202020204" pitchFamily="34" charset="0"/>
                <a:cs typeface="Arial" panose="020B0604020202020204" pitchFamily="34" charset="0"/>
              </a:rPr>
              <a:t>PA/KPA dilarang</a:t>
            </a:r>
            <a:r>
              <a:rPr lang="id-ID" sz="1700" b="1" i="1" dirty="0">
                <a:latin typeface="Arial" panose="020B0604020202020204" pitchFamily="34" charset="0"/>
                <a:cs typeface="Arial" panose="020B0604020202020204" pitchFamily="34" charset="0"/>
              </a:rPr>
              <a:t> </a:t>
            </a:r>
            <a:r>
              <a:rPr lang="id-ID" sz="1700" b="1" dirty="0">
                <a:latin typeface="Arial" panose="020B0604020202020204" pitchFamily="34" charset="0"/>
                <a:cs typeface="Arial" panose="020B0604020202020204" pitchFamily="34" charset="0"/>
              </a:rPr>
              <a:t>menerbitkan</a:t>
            </a:r>
            <a:r>
              <a:rPr lang="id-ID" sz="1700" b="1" i="1" dirty="0">
                <a:latin typeface="Arial" panose="020B0604020202020204" pitchFamily="34" charset="0"/>
                <a:cs typeface="Arial" panose="020B0604020202020204" pitchFamily="34" charset="0"/>
              </a:rPr>
              <a:t> SPM</a:t>
            </a:r>
            <a:r>
              <a:rPr lang="id-ID" sz="1700" b="1" dirty="0">
                <a:latin typeface="Arial" panose="020B0604020202020204" pitchFamily="34" charset="0"/>
                <a:cs typeface="Arial" panose="020B0604020202020204" pitchFamily="34" charset="0"/>
              </a:rPr>
              <a:t> yang membebani tahun anggaran berkenaan </a:t>
            </a:r>
            <a:r>
              <a:rPr lang="id-ID" sz="1700" b="1" i="1" dirty="0">
                <a:latin typeface="Arial" panose="020B0604020202020204" pitchFamily="34" charset="0"/>
                <a:cs typeface="Arial" panose="020B0604020202020204" pitchFamily="34" charset="0"/>
              </a:rPr>
              <a:t>setelah tahun anggaran berakhir.</a:t>
            </a:r>
            <a:endParaRPr lang="id-ID" sz="1700" b="1" dirty="0">
              <a:latin typeface="Arial" panose="020B0604020202020204" pitchFamily="34" charset="0"/>
              <a:cs typeface="Arial" panose="020B0604020202020204" pitchFamily="34" charset="0"/>
            </a:endParaRPr>
          </a:p>
          <a:p>
            <a:pPr marL="342900" indent="-342900" algn="just">
              <a:lnSpc>
                <a:spcPct val="120000"/>
              </a:lnSpc>
              <a:spcBef>
                <a:spcPts val="0"/>
              </a:spcBef>
              <a:buFont typeface="+mj-lt"/>
              <a:buAutoNum type="arabicPeriod" startAt="19"/>
            </a:pPr>
            <a:r>
              <a:rPr lang="id-ID" sz="1700" b="1" dirty="0">
                <a:latin typeface="Arial" panose="020B0604020202020204" pitchFamily="34" charset="0"/>
                <a:cs typeface="Arial" panose="020B0604020202020204" pitchFamily="34" charset="0"/>
              </a:rPr>
              <a:t>Bendahara Pengeluaran secara administratif  wajib mempertanggung-jawabkan   penggunaan  UP/ GU/TU/LS kepada PA melalui PPK SKPD paling lambat tanggal 10 bulan berikutnya.</a:t>
            </a:r>
            <a:endParaRPr lang="en-US" sz="1700" b="1" dirty="0">
              <a:latin typeface="Arial" panose="020B0604020202020204" pitchFamily="34" charset="0"/>
              <a:cs typeface="Arial" panose="020B0604020202020204" pitchFamily="34" charset="0"/>
            </a:endParaRPr>
          </a:p>
          <a:p>
            <a:pPr marL="342900" indent="-342900" algn="just">
              <a:lnSpc>
                <a:spcPct val="120000"/>
              </a:lnSpc>
              <a:spcBef>
                <a:spcPts val="0"/>
              </a:spcBef>
              <a:buFont typeface="+mj-lt"/>
              <a:buAutoNum type="arabicPeriod" startAt="24"/>
            </a:pPr>
            <a:r>
              <a:rPr lang="id-ID" sz="1700" b="1" dirty="0">
                <a:latin typeface="Arial" panose="020B0604020202020204" pitchFamily="34" charset="0"/>
                <a:cs typeface="Arial" panose="020B0604020202020204" pitchFamily="34" charset="0"/>
              </a:rPr>
              <a:t>Bendahara Pengeluaran/ Bendahara Pengeluaran Pembantu pada  SKPD  wajib  mempertanggungjawabkan secara fungsional  atas  pengelolaan uang yang menjadi tanggung  jawabnya   dengan   menyampaikan   laporan pertanggung-jawaban  pengeluaran  kepada  PPKD  selaku BUD paling lambat tanggal 10 bulan berikutnya.</a:t>
            </a:r>
            <a:endParaRPr lang="id-ID" sz="1700" b="1" dirty="0">
              <a:latin typeface="Arial" panose="020B0604020202020204" pitchFamily="34" charset="0"/>
              <a:cs typeface="Arial" panose="020B0604020202020204" pitchFamily="34" charset="0"/>
            </a:endParaRPr>
          </a:p>
          <a:p>
            <a:pPr marL="342900" indent="-342900" algn="just">
              <a:lnSpc>
                <a:spcPct val="120000"/>
              </a:lnSpc>
              <a:spcBef>
                <a:spcPts val="0"/>
              </a:spcBef>
              <a:buFont typeface="+mj-lt"/>
              <a:buAutoNum type="arabicPeriod" startAt="24"/>
            </a:pPr>
            <a:r>
              <a:rPr lang="id-ID" sz="1700" b="1" dirty="0">
                <a:latin typeface="Arial" panose="020B0604020202020204" pitchFamily="34" charset="0"/>
                <a:cs typeface="Arial" panose="020B0604020202020204" pitchFamily="34" charset="0"/>
              </a:rPr>
              <a:t>Ketentuan  batas  waktu  penerbitan  surat  pengesahan laporan   pertanggungjawaban  pengeluaran  dan  sanksi keterlambatan penyampaian laporan pertanggungjawaban ditetapkan dalam Perkada.</a:t>
            </a:r>
            <a:endParaRPr lang="id-ID" sz="1700" b="1" dirty="0">
              <a:latin typeface="Arial" panose="020B0604020202020204" pitchFamily="34" charset="0"/>
              <a:cs typeface="Arial" panose="020B0604020202020204" pitchFamily="34" charset="0"/>
            </a:endParaRPr>
          </a:p>
          <a:p>
            <a:pPr marL="342900" indent="-342900" algn="just">
              <a:lnSpc>
                <a:spcPct val="120000"/>
              </a:lnSpc>
              <a:spcBef>
                <a:spcPts val="0"/>
              </a:spcBef>
              <a:buFont typeface="+mj-lt"/>
              <a:buAutoNum type="arabicPeriod" startAt="24"/>
            </a:pPr>
            <a:r>
              <a:rPr lang="id-ID" sz="1700" b="1" dirty="0">
                <a:latin typeface="Arial" panose="020B0604020202020204" pitchFamily="34" charset="0"/>
                <a:cs typeface="Arial" panose="020B0604020202020204" pitchFamily="34" charset="0"/>
              </a:rPr>
              <a:t>Penyampaian	pertanggungjawaban	Bendahara Pengeluaran/ Bendahara  Pengeluaran  pembantu  secara fungsional  dilaksanakan setelah   diterbitkan   surat   pengesahan pertanggungjawaban pengeluaran oleh PA/KPA.</a:t>
            </a:r>
            <a:endParaRPr lang="id-ID" sz="1700" b="1" dirty="0">
              <a:latin typeface="Arial" panose="020B0604020202020204" pitchFamily="34" charset="0"/>
              <a:cs typeface="Arial" panose="020B0604020202020204" pitchFamily="34" charset="0"/>
            </a:endParaRPr>
          </a:p>
          <a:p>
            <a:pPr marL="342900" indent="-342900" algn="just">
              <a:lnSpc>
                <a:spcPct val="120000"/>
              </a:lnSpc>
              <a:spcBef>
                <a:spcPts val="0"/>
              </a:spcBef>
              <a:buFont typeface="+mj-lt"/>
              <a:buAutoNum type="arabicPeriod" startAt="19"/>
            </a:pPr>
            <a:endParaRPr lang="id-ID" sz="1700" b="1" dirty="0">
              <a:latin typeface="Arial" panose="020B0604020202020204" pitchFamily="34" charset="0"/>
              <a:cs typeface="Arial" panose="020B0604020202020204" pitchFamily="34" charset="0"/>
            </a:endParaRPr>
          </a:p>
          <a:p>
            <a:pPr marL="342900" indent="-342900" algn="just">
              <a:lnSpc>
                <a:spcPct val="120000"/>
              </a:lnSpc>
              <a:spcBef>
                <a:spcPts val="0"/>
              </a:spcBef>
              <a:buFont typeface="+mj-lt"/>
              <a:buAutoNum type="arabicPeriod" startAt="19"/>
            </a:pPr>
            <a:endParaRPr lang="id-ID" sz="1700" b="1" dirty="0">
              <a:latin typeface="Arial" panose="020B0604020202020204" pitchFamily="34" charset="0"/>
              <a:cs typeface="Arial" panose="020B0604020202020204" pitchFamily="34"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err="1"/>
              <a:t>Pembukuan</a:t>
            </a:r>
            <a:r>
              <a:rPr lang="en-US" b="1" dirty="0"/>
              <a:t> </a:t>
            </a:r>
            <a:r>
              <a:rPr lang="en-US" b="1" dirty="0" err="1"/>
              <a:t>Bendahara</a:t>
            </a:r>
            <a:r>
              <a:rPr lang="en-US" b="1" dirty="0"/>
              <a:t> </a:t>
            </a:r>
            <a:r>
              <a:rPr lang="en-US" b="1" dirty="0" err="1"/>
              <a:t>Pengeluaran</a:t>
            </a:r>
            <a:r>
              <a:rPr lang="en-US" b="1" dirty="0"/>
              <a:t>/BP PEMBANTU</a:t>
            </a:r>
            <a:endParaRPr lang="en-US" dirty="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 </a:t>
            </a:r>
            <a:r>
              <a:rPr lang="en-US" b="1" dirty="0" err="1"/>
              <a:t>Ketentuan</a:t>
            </a:r>
            <a:r>
              <a:rPr lang="en-US" b="1" dirty="0"/>
              <a:t> </a:t>
            </a:r>
            <a:r>
              <a:rPr lang="en-US" b="1" dirty="0" err="1"/>
              <a:t>Umum</a:t>
            </a:r>
            <a:endParaRPr lang="en-US" dirty="0"/>
          </a:p>
        </p:txBody>
      </p:sp>
      <p:sp>
        <p:nvSpPr>
          <p:cNvPr id="3" name="Content Placeholder 2"/>
          <p:cNvSpPr>
            <a:spLocks noGrp="1"/>
          </p:cNvSpPr>
          <p:nvPr>
            <p:ph idx="1"/>
          </p:nvPr>
        </p:nvSpPr>
        <p:spPr>
          <a:xfrm>
            <a:off x="457200" y="1752600"/>
            <a:ext cx="8229600" cy="4919758"/>
          </a:xfrm>
        </p:spPr>
        <p:txBody>
          <a:bodyPr>
            <a:normAutofit/>
          </a:bodyPr>
          <a:lstStyle/>
          <a:p>
            <a:r>
              <a:rPr lang="en-US" dirty="0" err="1"/>
              <a:t>Dalam</a:t>
            </a:r>
            <a:r>
              <a:rPr lang="en-US" dirty="0"/>
              <a:t> </a:t>
            </a:r>
            <a:r>
              <a:rPr lang="en-US" dirty="0" err="1"/>
              <a:t>penatausahaan</a:t>
            </a:r>
            <a:r>
              <a:rPr lang="en-US" dirty="0"/>
              <a:t> </a:t>
            </a:r>
            <a:r>
              <a:rPr lang="en-US" dirty="0" err="1"/>
              <a:t>belanja</a:t>
            </a:r>
            <a:r>
              <a:rPr lang="en-US" dirty="0"/>
              <a:t> </a:t>
            </a:r>
            <a:r>
              <a:rPr lang="en-US" dirty="0" err="1"/>
              <a:t>daerah</a:t>
            </a:r>
            <a:r>
              <a:rPr lang="en-US" dirty="0"/>
              <a:t>, BP/BPP </a:t>
            </a:r>
            <a:r>
              <a:rPr lang="en-US" dirty="0" err="1"/>
              <a:t>harus</a:t>
            </a:r>
            <a:r>
              <a:rPr lang="en-US" dirty="0"/>
              <a:t> </a:t>
            </a:r>
            <a:r>
              <a:rPr lang="en-US" dirty="0" err="1"/>
              <a:t>melakukan</a:t>
            </a:r>
            <a:r>
              <a:rPr lang="en-US" dirty="0"/>
              <a:t> </a:t>
            </a:r>
            <a:r>
              <a:rPr lang="en-US" dirty="0" err="1">
                <a:solidFill>
                  <a:srgbClr val="FF0000"/>
                </a:solidFill>
              </a:rPr>
              <a:t>pengendalian</a:t>
            </a:r>
            <a:r>
              <a:rPr lang="en-US" dirty="0">
                <a:solidFill>
                  <a:srgbClr val="FF0000"/>
                </a:solidFill>
              </a:rPr>
              <a:t> </a:t>
            </a:r>
            <a:r>
              <a:rPr lang="en-US" dirty="0" err="1">
                <a:solidFill>
                  <a:srgbClr val="FF0000"/>
                </a:solidFill>
              </a:rPr>
              <a:t>atas</a:t>
            </a:r>
            <a:r>
              <a:rPr lang="en-US" dirty="0">
                <a:solidFill>
                  <a:srgbClr val="FF0000"/>
                </a:solidFill>
              </a:rPr>
              <a:t> </a:t>
            </a:r>
            <a:r>
              <a:rPr lang="en-US" dirty="0" err="1">
                <a:solidFill>
                  <a:srgbClr val="FF0000"/>
                </a:solidFill>
              </a:rPr>
              <a:t>pelaksanaan</a:t>
            </a:r>
            <a:r>
              <a:rPr lang="en-US" dirty="0">
                <a:solidFill>
                  <a:srgbClr val="FF0000"/>
                </a:solidFill>
              </a:rPr>
              <a:t> </a:t>
            </a:r>
            <a:r>
              <a:rPr lang="en-US" dirty="0" err="1">
                <a:solidFill>
                  <a:srgbClr val="FF0000"/>
                </a:solidFill>
              </a:rPr>
              <a:t>belanja</a:t>
            </a:r>
            <a:r>
              <a:rPr lang="en-US" dirty="0">
                <a:solidFill>
                  <a:srgbClr val="FF0000"/>
                </a:solidFill>
              </a:rPr>
              <a:t> yang </a:t>
            </a:r>
            <a:r>
              <a:rPr lang="en-US" dirty="0" err="1">
                <a:solidFill>
                  <a:srgbClr val="FF0000"/>
                </a:solidFill>
              </a:rPr>
              <a:t>menjadi</a:t>
            </a:r>
            <a:r>
              <a:rPr lang="en-US" dirty="0">
                <a:solidFill>
                  <a:srgbClr val="FF0000"/>
                </a:solidFill>
              </a:rPr>
              <a:t> </a:t>
            </a:r>
            <a:r>
              <a:rPr lang="en-US" dirty="0" err="1">
                <a:solidFill>
                  <a:srgbClr val="FF0000"/>
                </a:solidFill>
              </a:rPr>
              <a:t>kewenangannya</a:t>
            </a:r>
            <a:r>
              <a:rPr lang="en-US" dirty="0">
                <a:solidFill>
                  <a:srgbClr val="FF0000"/>
                </a:solidFill>
              </a:rPr>
              <a:t>. </a:t>
            </a:r>
            <a:r>
              <a:rPr lang="en-US" dirty="0" err="1"/>
              <a:t>menggunakan</a:t>
            </a:r>
            <a:r>
              <a:rPr lang="en-US" dirty="0"/>
              <a:t> </a:t>
            </a:r>
            <a:r>
              <a:rPr lang="en-US" dirty="0" err="1"/>
              <a:t>bukubuku</a:t>
            </a:r>
            <a:r>
              <a:rPr lang="en-US" dirty="0"/>
              <a:t> </a:t>
            </a:r>
            <a:r>
              <a:rPr lang="en-US" dirty="0" err="1"/>
              <a:t>sebagai</a:t>
            </a:r>
            <a:r>
              <a:rPr lang="en-US" dirty="0"/>
              <a:t> </a:t>
            </a:r>
            <a:r>
              <a:rPr lang="en-US" dirty="0" err="1"/>
              <a:t>berikut</a:t>
            </a:r>
            <a:r>
              <a:rPr lang="en-US" dirty="0"/>
              <a:t>:</a:t>
            </a:r>
            <a:endParaRPr lang="en-US" dirty="0"/>
          </a:p>
          <a:p>
            <a:pPr marL="868680" lvl="1" indent="-457200">
              <a:buClrTx/>
              <a:buFont typeface="+mj-lt"/>
              <a:buAutoNum type="alphaLcPeriod"/>
            </a:pPr>
            <a:r>
              <a:rPr lang="en-US" b="1" dirty="0" err="1"/>
              <a:t>Buku</a:t>
            </a:r>
            <a:r>
              <a:rPr lang="en-US" b="1" dirty="0"/>
              <a:t> </a:t>
            </a:r>
            <a:r>
              <a:rPr lang="en-US" b="1" dirty="0" err="1"/>
              <a:t>Kas</a:t>
            </a:r>
            <a:r>
              <a:rPr lang="en-US" b="1" dirty="0"/>
              <a:t> </a:t>
            </a:r>
            <a:r>
              <a:rPr lang="en-US" b="1" dirty="0" err="1"/>
              <a:t>Umum</a:t>
            </a:r>
            <a:endParaRPr lang="en-US" b="1" dirty="0"/>
          </a:p>
          <a:p>
            <a:pPr marL="868680" lvl="1" indent="-457200">
              <a:buClrTx/>
              <a:buFont typeface="+mj-lt"/>
              <a:buAutoNum type="alphaLcPeriod"/>
            </a:pPr>
            <a:r>
              <a:rPr lang="en-US" b="1" dirty="0" err="1"/>
              <a:t>Buku</a:t>
            </a:r>
            <a:r>
              <a:rPr lang="en-US" b="1" dirty="0"/>
              <a:t> </a:t>
            </a:r>
            <a:r>
              <a:rPr lang="en-US" b="1" dirty="0" err="1"/>
              <a:t>Pembantu</a:t>
            </a:r>
            <a:r>
              <a:rPr lang="en-US" b="1" dirty="0"/>
              <a:t> Bank</a:t>
            </a:r>
            <a:endParaRPr lang="en-US" b="1" dirty="0"/>
          </a:p>
          <a:p>
            <a:pPr marL="868680" lvl="1" indent="-457200">
              <a:buClrTx/>
              <a:buFont typeface="+mj-lt"/>
              <a:buAutoNum type="alphaLcPeriod"/>
            </a:pPr>
            <a:r>
              <a:rPr lang="en-US" b="1" dirty="0" err="1"/>
              <a:t>Buku</a:t>
            </a:r>
            <a:r>
              <a:rPr lang="en-US" b="1" dirty="0"/>
              <a:t> </a:t>
            </a:r>
            <a:r>
              <a:rPr lang="en-US" b="1" dirty="0" err="1"/>
              <a:t>Pembantu</a:t>
            </a:r>
            <a:r>
              <a:rPr lang="en-US" b="1" dirty="0"/>
              <a:t> </a:t>
            </a:r>
            <a:r>
              <a:rPr lang="en-US" b="1" dirty="0" err="1"/>
              <a:t>Kas</a:t>
            </a:r>
            <a:r>
              <a:rPr lang="en-US" b="1" dirty="0"/>
              <a:t> </a:t>
            </a:r>
            <a:r>
              <a:rPr lang="en-US" b="1" dirty="0" err="1"/>
              <a:t>Tunai</a:t>
            </a:r>
            <a:endParaRPr lang="en-US" b="1" dirty="0"/>
          </a:p>
          <a:p>
            <a:pPr marL="868680" lvl="1" indent="-457200">
              <a:buClrTx/>
              <a:buFont typeface="+mj-lt"/>
              <a:buAutoNum type="alphaLcPeriod"/>
            </a:pPr>
            <a:r>
              <a:rPr lang="en-US" b="1" dirty="0" err="1"/>
              <a:t>Buku</a:t>
            </a:r>
            <a:r>
              <a:rPr lang="en-US" b="1" dirty="0"/>
              <a:t> </a:t>
            </a:r>
            <a:r>
              <a:rPr lang="en-US" b="1" dirty="0" err="1"/>
              <a:t>Pembantu</a:t>
            </a:r>
            <a:r>
              <a:rPr lang="en-US" b="1" dirty="0"/>
              <a:t> </a:t>
            </a:r>
            <a:r>
              <a:rPr lang="en-US" b="1" dirty="0" err="1"/>
              <a:t>Pajak</a:t>
            </a:r>
            <a:endParaRPr lang="en-US" b="1" dirty="0"/>
          </a:p>
          <a:p>
            <a:pPr marL="868680" lvl="1" indent="-457200">
              <a:buClrTx/>
              <a:buFont typeface="+mj-lt"/>
              <a:buAutoNum type="alphaLcPeriod"/>
            </a:pPr>
            <a:r>
              <a:rPr lang="en-US" b="1" dirty="0" err="1"/>
              <a:t>Buku</a:t>
            </a:r>
            <a:r>
              <a:rPr lang="en-US" b="1" dirty="0"/>
              <a:t> </a:t>
            </a:r>
            <a:r>
              <a:rPr lang="en-US" b="1" dirty="0" err="1"/>
              <a:t>Pembantu</a:t>
            </a:r>
            <a:r>
              <a:rPr lang="en-US" b="1" dirty="0"/>
              <a:t> </a:t>
            </a:r>
            <a:r>
              <a:rPr lang="en-US" b="1" dirty="0" err="1"/>
              <a:t>Panjar</a:t>
            </a:r>
            <a:endParaRPr lang="en-US" b="1" dirty="0"/>
          </a:p>
          <a:p>
            <a:pPr marL="868680" lvl="1" indent="-457200">
              <a:buClrTx/>
              <a:buFont typeface="+mj-lt"/>
              <a:buAutoNum type="alphaLcPeriod"/>
            </a:pPr>
            <a:r>
              <a:rPr lang="en-US" b="1" dirty="0" err="1"/>
              <a:t>Buku</a:t>
            </a:r>
            <a:r>
              <a:rPr lang="en-US" b="1" dirty="0"/>
              <a:t> </a:t>
            </a:r>
            <a:r>
              <a:rPr lang="en-US" b="1" dirty="0" err="1"/>
              <a:t>Pembantu</a:t>
            </a:r>
            <a:r>
              <a:rPr lang="en-US" b="1" dirty="0"/>
              <a:t> per Sub </a:t>
            </a:r>
            <a:r>
              <a:rPr lang="en-US" b="1" dirty="0" err="1"/>
              <a:t>Rincian</a:t>
            </a:r>
            <a:r>
              <a:rPr lang="en-US" b="1" dirty="0"/>
              <a:t> </a:t>
            </a:r>
            <a:r>
              <a:rPr lang="en-US" b="1" dirty="0" err="1"/>
              <a:t>Objek</a:t>
            </a:r>
            <a:r>
              <a:rPr lang="en-US" b="1" dirty="0"/>
              <a:t> </a:t>
            </a:r>
            <a:r>
              <a:rPr lang="en-US" b="1" dirty="0" err="1"/>
              <a:t>Belanja</a:t>
            </a:r>
            <a:endParaRPr lang="en-US" b="1" dirty="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Title 1"/>
          <p:cNvSpPr>
            <a:spLocks noGrp="1"/>
          </p:cNvSpPr>
          <p:nvPr>
            <p:ph type="title" idx="4294967295"/>
          </p:nvPr>
        </p:nvSpPr>
        <p:spPr>
          <a:xfrm>
            <a:off x="716574" y="228621"/>
            <a:ext cx="8122626" cy="823913"/>
          </a:xfrm>
          <a:ln w="22225" cap="flat" algn="ctr">
            <a:solidFill>
              <a:srgbClr val="FF0000"/>
            </a:solidFill>
          </a:ln>
          <a:effectLst>
            <a:prstShdw prst="shdw17" dist="17961" dir="2700000">
              <a:srgbClr val="FF0000">
                <a:gamma/>
                <a:shade val="60000"/>
                <a:invGamma/>
              </a:srgbClr>
            </a:prstShdw>
          </a:effectLst>
        </p:spPr>
        <p:txBody>
          <a:bodyPr bIns="91440" anchorCtr="1"/>
          <a:lstStyle/>
          <a:p>
            <a:pPr eaLnBrk="1" hangingPunct="1">
              <a:defRPr/>
            </a:pPr>
            <a:r>
              <a:rPr lang="en-US" sz="3200" dirty="0">
                <a:solidFill>
                  <a:srgbClr val="000000"/>
                </a:solidFill>
                <a:latin typeface="Albertus Extra Bold" pitchFamily="34" charset="0"/>
              </a:rPr>
              <a:t>PEMBUKUAN BELANJA</a:t>
            </a:r>
            <a:endParaRPr lang="en-US" sz="3200" dirty="0">
              <a:solidFill>
                <a:srgbClr val="000000"/>
              </a:solidFill>
              <a:latin typeface="Albertus Extra Bold" pitchFamily="34" charset="0"/>
            </a:endParaRPr>
          </a:p>
        </p:txBody>
      </p:sp>
      <p:graphicFrame>
        <p:nvGraphicFramePr>
          <p:cNvPr id="9" name="Content Placeholder 8"/>
          <p:cNvGraphicFramePr>
            <a:graphicFrameLocks noGrp="1"/>
          </p:cNvGraphicFramePr>
          <p:nvPr>
            <p:ph idx="4294967295"/>
          </p:nvPr>
        </p:nvGraphicFramePr>
        <p:xfrm>
          <a:off x="514308" y="1268760"/>
          <a:ext cx="8306164" cy="52578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5904"/>
            <a:ext cx="8229600" cy="5760260"/>
          </a:xfrm>
        </p:spPr>
        <p:txBody>
          <a:bodyPr/>
          <a:lstStyle/>
          <a:p>
            <a:pPr marL="342900" lvl="1">
              <a:buClr>
                <a:schemeClr val="accent1"/>
              </a:buClr>
            </a:pPr>
            <a:r>
              <a:rPr lang="en-US" sz="2800" dirty="0" err="1"/>
              <a:t>Pencatatan</a:t>
            </a:r>
            <a:r>
              <a:rPr lang="en-US" sz="2800" dirty="0"/>
              <a:t> </a:t>
            </a:r>
            <a:r>
              <a:rPr lang="en-US" sz="2800" dirty="0" err="1"/>
              <a:t>buku-buku</a:t>
            </a:r>
            <a:r>
              <a:rPr lang="en-US" sz="2800" dirty="0"/>
              <a:t> di </a:t>
            </a:r>
            <a:r>
              <a:rPr lang="en-US" sz="2800" dirty="0" err="1"/>
              <a:t>atas</a:t>
            </a:r>
            <a:r>
              <a:rPr lang="en-US" sz="2800" dirty="0"/>
              <a:t> </a:t>
            </a:r>
            <a:r>
              <a:rPr lang="en-US" sz="2800" dirty="0" err="1"/>
              <a:t>bersumber</a:t>
            </a:r>
            <a:r>
              <a:rPr lang="en-US" sz="2800" dirty="0"/>
              <a:t> </a:t>
            </a:r>
            <a:r>
              <a:rPr lang="en-US" sz="2800" dirty="0" err="1"/>
              <a:t>pada</a:t>
            </a:r>
            <a:r>
              <a:rPr lang="en-US" sz="2800" dirty="0"/>
              <a:t> data, </a:t>
            </a:r>
            <a:r>
              <a:rPr lang="en-US" sz="2800" dirty="0" err="1"/>
              <a:t>antara</a:t>
            </a:r>
            <a:r>
              <a:rPr lang="en-US" sz="2800" dirty="0"/>
              <a:t> lain:</a:t>
            </a:r>
            <a:endParaRPr lang="en-US" sz="2800" dirty="0"/>
          </a:p>
          <a:p>
            <a:pPr marL="868680" lvl="1" indent="-457200">
              <a:buClrTx/>
              <a:buFont typeface="+mj-lt"/>
              <a:buAutoNum type="alphaLcPeriod"/>
            </a:pPr>
            <a:r>
              <a:rPr lang="en-US" sz="2800" dirty="0" err="1">
                <a:solidFill>
                  <a:srgbClr val="FF0000"/>
                </a:solidFill>
              </a:rPr>
              <a:t>Bukti</a:t>
            </a:r>
            <a:r>
              <a:rPr lang="en-US" sz="2800" dirty="0">
                <a:solidFill>
                  <a:srgbClr val="FF0000"/>
                </a:solidFill>
              </a:rPr>
              <a:t> </a:t>
            </a:r>
            <a:r>
              <a:rPr lang="en-US" sz="2800" dirty="0" err="1">
                <a:solidFill>
                  <a:srgbClr val="FF0000"/>
                </a:solidFill>
              </a:rPr>
              <a:t>transaksi</a:t>
            </a:r>
            <a:r>
              <a:rPr lang="en-US" sz="2800" dirty="0">
                <a:solidFill>
                  <a:srgbClr val="FF0000"/>
                </a:solidFill>
              </a:rPr>
              <a:t> yang </a:t>
            </a:r>
            <a:r>
              <a:rPr lang="en-US" sz="2800" dirty="0" err="1">
                <a:solidFill>
                  <a:srgbClr val="FF0000"/>
                </a:solidFill>
              </a:rPr>
              <a:t>sah</a:t>
            </a:r>
            <a:r>
              <a:rPr lang="en-US" sz="2800" dirty="0">
                <a:solidFill>
                  <a:srgbClr val="FF0000"/>
                </a:solidFill>
              </a:rPr>
              <a:t> </a:t>
            </a:r>
            <a:r>
              <a:rPr lang="en-US" sz="2800" dirty="0" err="1">
                <a:solidFill>
                  <a:srgbClr val="FF0000"/>
                </a:solidFill>
              </a:rPr>
              <a:t>dan</a:t>
            </a:r>
            <a:r>
              <a:rPr lang="en-US" sz="2800" dirty="0">
                <a:solidFill>
                  <a:srgbClr val="FF0000"/>
                </a:solidFill>
              </a:rPr>
              <a:t> </a:t>
            </a:r>
            <a:r>
              <a:rPr lang="en-US" sz="2800" dirty="0" err="1">
                <a:solidFill>
                  <a:srgbClr val="FF0000"/>
                </a:solidFill>
              </a:rPr>
              <a:t>lengkap</a:t>
            </a:r>
            <a:endParaRPr lang="en-US" sz="2800" dirty="0">
              <a:solidFill>
                <a:srgbClr val="FF0000"/>
              </a:solidFill>
            </a:endParaRPr>
          </a:p>
          <a:p>
            <a:pPr marL="868680" lvl="1" indent="-457200">
              <a:buClrTx/>
              <a:buFont typeface="+mj-lt"/>
              <a:buAutoNum type="alphaLcPeriod"/>
            </a:pPr>
            <a:r>
              <a:rPr lang="en-US" sz="2800" dirty="0">
                <a:solidFill>
                  <a:srgbClr val="FF0000"/>
                </a:solidFill>
              </a:rPr>
              <a:t>SPP UP/GU/TU</a:t>
            </a:r>
            <a:r>
              <a:rPr lang="en-US" sz="2800" dirty="0"/>
              <a:t>/LS</a:t>
            </a:r>
            <a:endParaRPr lang="en-US" sz="2800" dirty="0"/>
          </a:p>
          <a:p>
            <a:pPr marL="868680" lvl="1" indent="-457200">
              <a:buClrTx/>
              <a:buFont typeface="+mj-lt"/>
              <a:buAutoNum type="alphaLcPeriod"/>
            </a:pPr>
            <a:r>
              <a:rPr lang="en-US" sz="2800" dirty="0"/>
              <a:t>SPM UP/GU/TU/LS</a:t>
            </a:r>
            <a:endParaRPr lang="en-US" sz="2800" dirty="0"/>
          </a:p>
          <a:p>
            <a:pPr marL="868680" lvl="1" indent="-457200">
              <a:buClrTx/>
              <a:buFont typeface="+mj-lt"/>
              <a:buAutoNum type="alphaLcPeriod"/>
            </a:pPr>
            <a:r>
              <a:rPr lang="en-US" sz="2800" dirty="0"/>
              <a:t>SP2D</a:t>
            </a:r>
            <a:endParaRPr lang="en-US" sz="2800" dirty="0"/>
          </a:p>
          <a:p>
            <a:pPr marL="868680" lvl="1" indent="-457200">
              <a:buClrTx/>
              <a:buFont typeface="+mj-lt"/>
              <a:buAutoNum type="alphaLcPeriod"/>
            </a:pPr>
            <a:r>
              <a:rPr lang="en-US" sz="2800" dirty="0" err="1"/>
              <a:t>Dokumen</a:t>
            </a:r>
            <a:r>
              <a:rPr lang="en-US" sz="2800" dirty="0"/>
              <a:t> </a:t>
            </a:r>
            <a:r>
              <a:rPr lang="en-US" sz="2800" dirty="0" err="1"/>
              <a:t>pendukung</a:t>
            </a:r>
            <a:r>
              <a:rPr lang="en-US" sz="2800" dirty="0"/>
              <a:t> </a:t>
            </a:r>
            <a:r>
              <a:rPr lang="en-US" sz="2800" dirty="0" err="1"/>
              <a:t>lainnya</a:t>
            </a:r>
            <a:r>
              <a:rPr lang="en-US" sz="2800" dirty="0"/>
              <a:t> </a:t>
            </a:r>
            <a:r>
              <a:rPr lang="en-US" sz="2800" dirty="0" err="1"/>
              <a:t>sesuai</a:t>
            </a:r>
            <a:r>
              <a:rPr lang="en-US" sz="2800" dirty="0"/>
              <a:t> </a:t>
            </a:r>
            <a:r>
              <a:rPr lang="en-US" sz="2800" dirty="0" err="1"/>
              <a:t>peraturan</a:t>
            </a:r>
            <a:r>
              <a:rPr lang="en-US" sz="2800" dirty="0"/>
              <a:t> </a:t>
            </a:r>
            <a:r>
              <a:rPr lang="en-US" sz="2800" dirty="0" err="1"/>
              <a:t>perundang-undangan</a:t>
            </a:r>
            <a:endParaRPr lang="en-US" sz="2800" dirty="0"/>
          </a:p>
          <a:p>
            <a:endParaRPr lang="en-US" dirty="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2. </a:t>
            </a:r>
            <a:r>
              <a:rPr lang="en-US" b="1" dirty="0" err="1"/>
              <a:t>Ketentuan</a:t>
            </a:r>
            <a:r>
              <a:rPr lang="en-US" b="1" dirty="0"/>
              <a:t> </a:t>
            </a:r>
            <a:r>
              <a:rPr lang="en-US" b="1" dirty="0" err="1"/>
              <a:t>Pelaksanaan</a:t>
            </a:r>
            <a:r>
              <a:rPr lang="en-US" dirty="0"/>
              <a:t> </a:t>
            </a:r>
            <a:endParaRPr lang="en-US" dirty="0"/>
          </a:p>
        </p:txBody>
      </p:sp>
      <p:sp>
        <p:nvSpPr>
          <p:cNvPr id="3" name="Content Placeholder 2"/>
          <p:cNvSpPr>
            <a:spLocks noGrp="1"/>
          </p:cNvSpPr>
          <p:nvPr>
            <p:ph idx="1"/>
          </p:nvPr>
        </p:nvSpPr>
        <p:spPr>
          <a:xfrm>
            <a:off x="457200" y="1752600"/>
            <a:ext cx="8229600" cy="5105400"/>
          </a:xfrm>
        </p:spPr>
        <p:txBody>
          <a:bodyPr>
            <a:normAutofit/>
          </a:bodyPr>
          <a:lstStyle/>
          <a:p>
            <a:pPr marL="571500" indent="-457200">
              <a:buClrTx/>
              <a:buFont typeface="+mj-lt"/>
              <a:buAutoNum type="alphaLcPeriod"/>
            </a:pPr>
            <a:r>
              <a:rPr lang="en-US" sz="2800" b="1" dirty="0" err="1"/>
              <a:t>Pembukuan</a:t>
            </a:r>
            <a:r>
              <a:rPr lang="en-US" sz="2800" b="1" dirty="0"/>
              <a:t> </a:t>
            </a:r>
            <a:r>
              <a:rPr lang="en-US" sz="2800" b="1" dirty="0" err="1"/>
              <a:t>atas</a:t>
            </a:r>
            <a:r>
              <a:rPr lang="en-US" sz="2800" b="1" dirty="0"/>
              <a:t> </a:t>
            </a:r>
            <a:r>
              <a:rPr lang="en-US" sz="2800" dirty="0" err="1"/>
              <a:t>berbagai</a:t>
            </a:r>
            <a:r>
              <a:rPr lang="en-US" sz="2800" dirty="0"/>
              <a:t> </a:t>
            </a:r>
            <a:r>
              <a:rPr lang="en-US" sz="2800" dirty="0" err="1"/>
              <a:t>transaksi</a:t>
            </a:r>
            <a:r>
              <a:rPr lang="en-US" sz="2800" dirty="0"/>
              <a:t> </a:t>
            </a:r>
            <a:r>
              <a:rPr lang="en-US" sz="2800" dirty="0" err="1"/>
              <a:t>dilakukan</a:t>
            </a:r>
            <a:r>
              <a:rPr lang="en-US" sz="2800" dirty="0"/>
              <a:t> </a:t>
            </a:r>
            <a:r>
              <a:rPr lang="en-US" sz="2800" dirty="0" err="1"/>
              <a:t>dengan</a:t>
            </a:r>
            <a:r>
              <a:rPr lang="en-US" sz="2800" dirty="0"/>
              <a:t> </a:t>
            </a:r>
            <a:r>
              <a:rPr lang="en-US" sz="2800" dirty="0" err="1"/>
              <a:t>ketentuan</a:t>
            </a:r>
            <a:r>
              <a:rPr lang="en-US" sz="2800" dirty="0"/>
              <a:t> </a:t>
            </a:r>
            <a:r>
              <a:rPr lang="en-US" sz="2800" dirty="0" err="1"/>
              <a:t>sebagai</a:t>
            </a:r>
            <a:r>
              <a:rPr lang="en-US" sz="2800" dirty="0"/>
              <a:t> </a:t>
            </a:r>
            <a:r>
              <a:rPr lang="en-US" sz="2800" dirty="0" err="1"/>
              <a:t>berikut</a:t>
            </a:r>
            <a:r>
              <a:rPr lang="en-US" sz="2800" dirty="0"/>
              <a:t>:</a:t>
            </a:r>
            <a:endParaRPr lang="en-US" sz="2800" dirty="0"/>
          </a:p>
          <a:p>
            <a:pPr marL="868680" lvl="1" indent="-457200">
              <a:buClrTx/>
              <a:buFont typeface="+mj-lt"/>
              <a:buAutoNum type="arabicParenR"/>
            </a:pPr>
            <a:r>
              <a:rPr lang="en-US" sz="2800" b="1" dirty="0" err="1"/>
              <a:t>Penerimaan</a:t>
            </a:r>
            <a:r>
              <a:rPr lang="en-US" sz="2800" b="1" dirty="0"/>
              <a:t> </a:t>
            </a:r>
            <a:r>
              <a:rPr lang="en-US" sz="2800" b="1" dirty="0" err="1"/>
              <a:t>Uang</a:t>
            </a:r>
            <a:r>
              <a:rPr lang="en-US" sz="2800" b="1" dirty="0"/>
              <a:t> </a:t>
            </a:r>
            <a:r>
              <a:rPr lang="en-US" sz="2800" b="1" dirty="0" err="1"/>
              <a:t>Persediaan</a:t>
            </a:r>
            <a:endParaRPr lang="en-US" sz="2800" b="1" dirty="0"/>
          </a:p>
          <a:p>
            <a:pPr lvl="1"/>
            <a:r>
              <a:rPr lang="en-US" sz="2400" dirty="0"/>
              <a:t>BP/BPP </a:t>
            </a:r>
            <a:r>
              <a:rPr lang="en-US" sz="2400" dirty="0" err="1"/>
              <a:t>membukukan</a:t>
            </a:r>
            <a:r>
              <a:rPr lang="en-US" sz="2400" dirty="0"/>
              <a:t> </a:t>
            </a:r>
            <a:r>
              <a:rPr lang="en-US" sz="2400" dirty="0" err="1"/>
              <a:t>penerimaan</a:t>
            </a:r>
            <a:r>
              <a:rPr lang="en-US" sz="2400" dirty="0"/>
              <a:t> UP/GU/TU </a:t>
            </a:r>
            <a:r>
              <a:rPr lang="en-US" sz="2400" dirty="0" err="1"/>
              <a:t>berdasarkan</a:t>
            </a:r>
            <a:r>
              <a:rPr lang="en-US" sz="2400" dirty="0"/>
              <a:t> SP2DUP/SP2D-GU/SP2D-TU, </a:t>
            </a:r>
            <a:r>
              <a:rPr lang="en-US" sz="2400" dirty="0" err="1"/>
              <a:t>dengan</a:t>
            </a:r>
            <a:r>
              <a:rPr lang="en-US" sz="2400" dirty="0"/>
              <a:t> </a:t>
            </a:r>
            <a:r>
              <a:rPr lang="en-US" sz="2400" dirty="0" err="1"/>
              <a:t>melakukan</a:t>
            </a:r>
            <a:r>
              <a:rPr lang="en-US" sz="2400" dirty="0"/>
              <a:t> </a:t>
            </a:r>
            <a:r>
              <a:rPr lang="en-US" sz="2400" b="1" dirty="0" err="1">
                <a:solidFill>
                  <a:srgbClr val="FF0000"/>
                </a:solidFill>
              </a:rPr>
              <a:t>pencatatan</a:t>
            </a:r>
            <a:r>
              <a:rPr lang="en-US" sz="2400" b="1" dirty="0">
                <a:solidFill>
                  <a:srgbClr val="FF0000"/>
                </a:solidFill>
              </a:rPr>
              <a:t> </a:t>
            </a:r>
            <a:r>
              <a:rPr lang="en-US" sz="2400" b="1" dirty="0" err="1">
                <a:solidFill>
                  <a:srgbClr val="FF0000"/>
                </a:solidFill>
              </a:rPr>
              <a:t>pada</a:t>
            </a:r>
            <a:r>
              <a:rPr lang="en-US" sz="2400" b="1" dirty="0">
                <a:solidFill>
                  <a:srgbClr val="FF0000"/>
                </a:solidFill>
              </a:rPr>
              <a:t> </a:t>
            </a:r>
            <a:r>
              <a:rPr lang="en-US" sz="2400" b="1" dirty="0" err="1">
                <a:solidFill>
                  <a:srgbClr val="FF0000"/>
                </a:solidFill>
              </a:rPr>
              <a:t>Buku</a:t>
            </a:r>
            <a:r>
              <a:rPr lang="en-US" sz="2400" b="1" dirty="0">
                <a:solidFill>
                  <a:srgbClr val="FF0000"/>
                </a:solidFill>
              </a:rPr>
              <a:t> </a:t>
            </a:r>
            <a:r>
              <a:rPr lang="en-US" sz="2400" b="1" dirty="0" err="1">
                <a:solidFill>
                  <a:srgbClr val="FF0000"/>
                </a:solidFill>
              </a:rPr>
              <a:t>Kas</a:t>
            </a:r>
            <a:r>
              <a:rPr lang="en-US" sz="2400" b="1" dirty="0">
                <a:solidFill>
                  <a:srgbClr val="FF0000"/>
                </a:solidFill>
              </a:rPr>
              <a:t> </a:t>
            </a:r>
            <a:r>
              <a:rPr lang="en-US" sz="2400" b="1" dirty="0" err="1">
                <a:solidFill>
                  <a:srgbClr val="FF0000"/>
                </a:solidFill>
              </a:rPr>
              <a:t>Umum</a:t>
            </a:r>
            <a:r>
              <a:rPr lang="en-US" sz="2400" b="1" dirty="0">
                <a:solidFill>
                  <a:srgbClr val="FF0000"/>
                </a:solidFill>
              </a:rPr>
              <a:t> di </a:t>
            </a:r>
            <a:r>
              <a:rPr lang="en-US" sz="2400" b="1" dirty="0" err="1">
                <a:solidFill>
                  <a:srgbClr val="FF0000"/>
                </a:solidFill>
              </a:rPr>
              <a:t>sisi</a:t>
            </a:r>
            <a:r>
              <a:rPr lang="en-US" sz="2400" b="1" dirty="0">
                <a:solidFill>
                  <a:srgbClr val="FF0000"/>
                </a:solidFill>
              </a:rPr>
              <a:t> </a:t>
            </a:r>
            <a:r>
              <a:rPr lang="en-US" sz="2400" b="1" dirty="0" err="1">
                <a:solidFill>
                  <a:srgbClr val="FF0000"/>
                </a:solidFill>
              </a:rPr>
              <a:t>penerimaan</a:t>
            </a:r>
            <a:r>
              <a:rPr lang="en-US" sz="2400" b="1" dirty="0">
                <a:solidFill>
                  <a:srgbClr val="FF0000"/>
                </a:solidFill>
              </a:rPr>
              <a:t> </a:t>
            </a:r>
            <a:r>
              <a:rPr lang="en-US" sz="2400" dirty="0" err="1"/>
              <a:t>dan</a:t>
            </a:r>
            <a:r>
              <a:rPr lang="en-US" sz="2400" dirty="0"/>
              <a:t> </a:t>
            </a:r>
            <a:r>
              <a:rPr lang="en-US" sz="2400" dirty="0" err="1"/>
              <a:t>pada</a:t>
            </a:r>
            <a:r>
              <a:rPr lang="en-US" sz="2400" dirty="0"/>
              <a:t> </a:t>
            </a:r>
            <a:r>
              <a:rPr lang="en-US" sz="2400" dirty="0" err="1"/>
              <a:t>Buku</a:t>
            </a:r>
            <a:r>
              <a:rPr lang="en-US" sz="2400" dirty="0"/>
              <a:t> </a:t>
            </a:r>
            <a:r>
              <a:rPr lang="en-US" sz="2400" dirty="0" err="1"/>
              <a:t>Kas</a:t>
            </a:r>
            <a:r>
              <a:rPr lang="en-US" sz="2400" dirty="0"/>
              <a:t> </a:t>
            </a:r>
            <a:r>
              <a:rPr lang="en-US" sz="2400" dirty="0" err="1"/>
              <a:t>Pembantu</a:t>
            </a:r>
            <a:r>
              <a:rPr lang="en-US" sz="2400" dirty="0"/>
              <a:t> Bank di </a:t>
            </a:r>
            <a:r>
              <a:rPr lang="en-US" sz="2400" dirty="0" err="1"/>
              <a:t>sisi</a:t>
            </a:r>
            <a:r>
              <a:rPr lang="en-US" sz="2400" dirty="0"/>
              <a:t> </a:t>
            </a:r>
            <a:r>
              <a:rPr lang="en-US" sz="2400" dirty="0" err="1"/>
              <a:t>penerimaan</a:t>
            </a:r>
            <a:r>
              <a:rPr lang="en-US" sz="2400" dirty="0"/>
              <a:t> </a:t>
            </a:r>
            <a:r>
              <a:rPr lang="en-US" sz="2400" dirty="0" err="1"/>
              <a:t>sesuai</a:t>
            </a:r>
            <a:r>
              <a:rPr lang="en-US" sz="2400" dirty="0"/>
              <a:t> </a:t>
            </a:r>
            <a:r>
              <a:rPr lang="en-US" sz="2400" dirty="0" err="1"/>
              <a:t>dengan</a:t>
            </a:r>
            <a:r>
              <a:rPr lang="en-US" sz="2400" dirty="0"/>
              <a:t> </a:t>
            </a:r>
            <a:r>
              <a:rPr lang="en-US" sz="2400" dirty="0" err="1"/>
              <a:t>jumlah</a:t>
            </a:r>
            <a:r>
              <a:rPr lang="en-US" sz="2400" dirty="0"/>
              <a:t> yang </a:t>
            </a:r>
            <a:r>
              <a:rPr lang="en-US" sz="2400" dirty="0" err="1"/>
              <a:t>tertera</a:t>
            </a:r>
            <a:r>
              <a:rPr lang="en-US" sz="2400" dirty="0"/>
              <a:t> </a:t>
            </a:r>
            <a:r>
              <a:rPr lang="en-US" sz="2400" dirty="0" err="1"/>
              <a:t>pada</a:t>
            </a:r>
            <a:r>
              <a:rPr lang="en-US" sz="2400" dirty="0"/>
              <a:t> SP2D-UP/SP2D-GU/SP2D-TU.</a:t>
            </a:r>
            <a:endParaRPr lang="en-US" sz="2400" dirty="0"/>
          </a:p>
          <a:p>
            <a:endParaRPr lang="en-US"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2369" name="Group 193"/>
          <p:cNvGraphicFramePr>
            <a:graphicFrameLocks noGrp="1"/>
          </p:cNvGraphicFramePr>
          <p:nvPr>
            <p:ph idx="4294967295"/>
          </p:nvPr>
        </p:nvGraphicFramePr>
        <p:xfrm>
          <a:off x="838200" y="3276600"/>
          <a:ext cx="8077200" cy="1881188"/>
        </p:xfrm>
        <a:graphic>
          <a:graphicData uri="http://schemas.openxmlformats.org/drawingml/2006/table">
            <a:tbl>
              <a:tblPr/>
              <a:tblGrid>
                <a:gridCol w="1447800"/>
                <a:gridCol w="2353408"/>
                <a:gridCol w="2058866"/>
                <a:gridCol w="2217126"/>
              </a:tblGrid>
              <a:tr h="469900">
                <a:tc row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Langkah</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anchor="ct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Mencatat pada Buku</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anchor="ct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Mencatat Pada Kolom</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hMerge="1">
                  <a:tcPr/>
                </a:tc>
              </a:tr>
              <a:tr h="471488">
                <a:tc vMerge="1">
                  <a:tcPr/>
                </a:tc>
                <a:tc vMerge="1">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PENERIMAAN</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PENGELUARAN</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r>
              <a:tr h="469900">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1</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BKU</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a:t>
                      </a:r>
                      <a:endParaRPr kumimoji="0" lang="en-US" sz="2000" b="1"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469900">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2</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BP Simpanan/Bank </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bl>
          </a:graphicData>
        </a:graphic>
      </p:graphicFrame>
      <p:pic>
        <p:nvPicPr>
          <p:cNvPr id="16410" name="Picture 14" descr="C:\Documents and Settings\medina\My Documents\My Pictures\Microsoft Clip Organizer\AG00283_.gif"/>
          <p:cNvPicPr>
            <a:picLocks noChangeAspect="1" noChangeArrowheads="1" noCrop="1"/>
          </p:cNvPicPr>
          <p:nvPr/>
        </p:nvPicPr>
        <p:blipFill>
          <a:blip r:embed="rId1">
            <a:extLst>
              <a:ext uri="{28A0092B-C50C-407E-A947-70E740481C1C}">
                <a14:useLocalDpi xmlns:a14="http://schemas.microsoft.com/office/drawing/2010/main" val="0"/>
              </a:ext>
            </a:extLst>
          </a:blip>
          <a:srcRect/>
          <a:stretch>
            <a:fillRect/>
          </a:stretch>
        </p:blipFill>
        <p:spPr bwMode="auto">
          <a:xfrm>
            <a:off x="7467603" y="5229225"/>
            <a:ext cx="1251438" cy="1157288"/>
          </a:xfrm>
          <a:prstGeom prst="rect">
            <a:avLst/>
          </a:prstGeom>
          <a:noFill/>
          <a:ln>
            <a:noFill/>
          </a:ln>
        </p:spPr>
      </p:pic>
      <p:sp>
        <p:nvSpPr>
          <p:cNvPr id="16411" name="TextBox 4"/>
          <p:cNvSpPr txBox="1">
            <a:spLocks noChangeArrowheads="1"/>
          </p:cNvSpPr>
          <p:nvPr/>
        </p:nvSpPr>
        <p:spPr bwMode="auto">
          <a:xfrm>
            <a:off x="838210" y="2270136"/>
            <a:ext cx="5262197" cy="1015663"/>
          </a:xfrm>
          <a:prstGeom prst="rect">
            <a:avLst/>
          </a:prstGeom>
          <a:noFill/>
          <a:ln w="25400" algn="ctr">
            <a:solidFill>
              <a:srgbClr val="00CC00"/>
            </a:solidFill>
            <a:miter lim="800000"/>
          </a:ln>
          <a:effectLst>
            <a:prstShdw prst="shdw17" dist="17961" dir="2700000">
              <a:srgbClr val="007A00"/>
            </a:prstShdw>
          </a:effec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fontAlgn="base">
              <a:spcBef>
                <a:spcPct val="0"/>
              </a:spcBef>
              <a:spcAft>
                <a:spcPct val="0"/>
              </a:spcAft>
            </a:pPr>
            <a:r>
              <a:rPr lang="en-US" sz="2000" b="1" dirty="0" err="1">
                <a:solidFill>
                  <a:srgbClr val="0000FF"/>
                </a:solidFill>
                <a:latin typeface="Avian" pitchFamily="34" charset="0"/>
              </a:rPr>
              <a:t>Langkah-Langkah</a:t>
            </a:r>
            <a:r>
              <a:rPr lang="en-US" sz="2000" b="1" dirty="0">
                <a:solidFill>
                  <a:srgbClr val="0000FF"/>
                </a:solidFill>
                <a:latin typeface="Avian" pitchFamily="34" charset="0"/>
              </a:rPr>
              <a:t> </a:t>
            </a:r>
            <a:r>
              <a:rPr lang="en-US" sz="2000" b="1" dirty="0" err="1">
                <a:solidFill>
                  <a:srgbClr val="0000FF"/>
                </a:solidFill>
                <a:latin typeface="Avian" pitchFamily="34" charset="0"/>
              </a:rPr>
              <a:t>Pembukuan</a:t>
            </a:r>
            <a:r>
              <a:rPr lang="en-US" sz="2000" b="1" dirty="0">
                <a:solidFill>
                  <a:srgbClr val="0000FF"/>
                </a:solidFill>
                <a:latin typeface="Avian" pitchFamily="34" charset="0"/>
              </a:rPr>
              <a:t> </a:t>
            </a:r>
            <a:r>
              <a:rPr lang="en-US" sz="2000" b="1" dirty="0" err="1">
                <a:solidFill>
                  <a:srgbClr val="0000FF"/>
                </a:solidFill>
                <a:latin typeface="Avian" pitchFamily="34" charset="0"/>
              </a:rPr>
              <a:t>Penerimaan</a:t>
            </a:r>
            <a:r>
              <a:rPr lang="en-US" sz="2000" b="1" dirty="0">
                <a:solidFill>
                  <a:srgbClr val="0000FF"/>
                </a:solidFill>
                <a:latin typeface="Avian" pitchFamily="34" charset="0"/>
              </a:rPr>
              <a:t> </a:t>
            </a:r>
            <a:endParaRPr lang="en-US" sz="2000" b="1" dirty="0">
              <a:solidFill>
                <a:srgbClr val="0000FF"/>
              </a:solidFill>
              <a:latin typeface="Avian" pitchFamily="34" charset="0"/>
            </a:endParaRPr>
          </a:p>
          <a:p>
            <a:pPr fontAlgn="base">
              <a:spcBef>
                <a:spcPct val="0"/>
              </a:spcBef>
              <a:spcAft>
                <a:spcPct val="0"/>
              </a:spcAft>
            </a:pPr>
            <a:r>
              <a:rPr lang="en-US" sz="2000" b="1" dirty="0">
                <a:solidFill>
                  <a:srgbClr val="0000FF"/>
                </a:solidFill>
                <a:latin typeface="Avian" pitchFamily="34" charset="0"/>
              </a:rPr>
              <a:t>SP2D UP/GU/TU</a:t>
            </a:r>
            <a:endParaRPr lang="en-US" sz="2000" b="1" dirty="0">
              <a:solidFill>
                <a:srgbClr val="0000FF"/>
              </a:solidFill>
              <a:latin typeface="Avian" pitchFamily="34" charset="0"/>
            </a:endParaRPr>
          </a:p>
        </p:txBody>
      </p:sp>
      <p:sp>
        <p:nvSpPr>
          <p:cNvPr id="562207" name="Title 1"/>
          <p:cNvSpPr>
            <a:spLocks noGrp="1"/>
          </p:cNvSpPr>
          <p:nvPr>
            <p:ph type="title" idx="4294967295"/>
          </p:nvPr>
        </p:nvSpPr>
        <p:spPr>
          <a:xfrm>
            <a:off x="849923" y="301646"/>
            <a:ext cx="7772400" cy="823913"/>
          </a:xfrm>
          <a:ln w="22225" cap="flat" algn="ctr">
            <a:solidFill>
              <a:srgbClr val="FF0000"/>
            </a:solidFill>
          </a:ln>
          <a:effectLst>
            <a:prstShdw prst="shdw17" dist="17961" dir="2700000">
              <a:srgbClr val="FF0000">
                <a:gamma/>
                <a:shade val="60000"/>
                <a:invGamma/>
              </a:srgbClr>
            </a:prstShdw>
          </a:effectLst>
        </p:spPr>
        <p:txBody>
          <a:bodyPr bIns="91440" anchorCtr="1"/>
          <a:lstStyle/>
          <a:p>
            <a:pPr eaLnBrk="1" hangingPunct="1">
              <a:defRPr/>
            </a:pPr>
            <a:r>
              <a:rPr lang="en-US" sz="3200">
                <a:solidFill>
                  <a:srgbClr val="0000FF"/>
                </a:solidFill>
                <a:latin typeface="Albertus Extra Bold" pitchFamily="34" charset="0"/>
              </a:rPr>
              <a:t>PEMBUKUAN BELANJA</a:t>
            </a:r>
            <a:endParaRPr lang="en-US" sz="3200">
              <a:solidFill>
                <a:srgbClr val="0000FF"/>
              </a:solidFill>
              <a:latin typeface="Albertus Extra Bold" pitchFamily="34" charset="0"/>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0476"/>
            <a:ext cx="8229600" cy="5695688"/>
          </a:xfrm>
        </p:spPr>
        <p:txBody>
          <a:bodyPr/>
          <a:lstStyle/>
          <a:p>
            <a:r>
              <a:rPr lang="en-US" sz="3600" b="1" dirty="0"/>
              <a:t>2) </a:t>
            </a:r>
            <a:r>
              <a:rPr lang="en-US" sz="3600" b="1" dirty="0" err="1"/>
              <a:t>Pelimpahan</a:t>
            </a:r>
            <a:r>
              <a:rPr lang="en-US" sz="3600" b="1" dirty="0"/>
              <a:t> </a:t>
            </a:r>
            <a:r>
              <a:rPr lang="en-US" sz="3600" b="1" dirty="0" err="1"/>
              <a:t>Uang</a:t>
            </a:r>
            <a:r>
              <a:rPr lang="en-US" sz="3600" b="1" dirty="0"/>
              <a:t> </a:t>
            </a:r>
            <a:r>
              <a:rPr lang="en-US" sz="3600" b="1" dirty="0" err="1"/>
              <a:t>Persediaan</a:t>
            </a:r>
            <a:endParaRPr lang="en-US" sz="3600" b="1" dirty="0"/>
          </a:p>
          <a:p>
            <a:endParaRPr lang="en-US" sz="3600" b="1" dirty="0"/>
          </a:p>
          <a:p>
            <a:r>
              <a:rPr lang="en-US" sz="3600" b="1" i="1" dirty="0" err="1"/>
              <a:t>Pelimpahan</a:t>
            </a:r>
            <a:r>
              <a:rPr lang="en-US" sz="3600" b="1" i="1" dirty="0"/>
              <a:t> </a:t>
            </a:r>
            <a:r>
              <a:rPr lang="en-US" sz="3600" b="1" i="1" dirty="0" err="1"/>
              <a:t>sebagian</a:t>
            </a:r>
            <a:r>
              <a:rPr lang="en-US" sz="3600" b="1" i="1" dirty="0"/>
              <a:t> UP </a:t>
            </a:r>
            <a:r>
              <a:rPr lang="en-US" sz="3600" dirty="0" err="1"/>
              <a:t>kepada</a:t>
            </a:r>
            <a:r>
              <a:rPr lang="en-US" sz="3600" dirty="0"/>
              <a:t> BPP </a:t>
            </a:r>
            <a:r>
              <a:rPr lang="en-US" sz="3600" dirty="0" err="1"/>
              <a:t>dicatat</a:t>
            </a:r>
            <a:r>
              <a:rPr lang="en-US" sz="3600" dirty="0"/>
              <a:t> </a:t>
            </a:r>
            <a:r>
              <a:rPr lang="en-US" sz="3600" dirty="0" err="1"/>
              <a:t>pada</a:t>
            </a:r>
            <a:r>
              <a:rPr lang="en-US" sz="3600" dirty="0"/>
              <a:t> BKU di </a:t>
            </a:r>
            <a:r>
              <a:rPr lang="en-US" sz="3600" dirty="0" err="1"/>
              <a:t>sisi</a:t>
            </a:r>
            <a:r>
              <a:rPr lang="en-US" sz="3600" dirty="0"/>
              <a:t> </a:t>
            </a:r>
            <a:r>
              <a:rPr lang="en-US" sz="3600" dirty="0" err="1">
                <a:solidFill>
                  <a:srgbClr val="FF0000"/>
                </a:solidFill>
              </a:rPr>
              <a:t>pengeluaran</a:t>
            </a:r>
            <a:r>
              <a:rPr lang="en-US" sz="3600" dirty="0"/>
              <a:t>, </a:t>
            </a:r>
            <a:r>
              <a:rPr lang="en-US" sz="3600" dirty="0" err="1"/>
              <a:t>serta</a:t>
            </a:r>
            <a:r>
              <a:rPr lang="en-US" sz="3600" dirty="0"/>
              <a:t> </a:t>
            </a:r>
            <a:r>
              <a:rPr lang="en-US" sz="3600" dirty="0" err="1"/>
              <a:t>pada</a:t>
            </a:r>
            <a:r>
              <a:rPr lang="en-US" sz="3600" dirty="0"/>
              <a:t> </a:t>
            </a:r>
            <a:r>
              <a:rPr lang="en-US" sz="3600" dirty="0" err="1"/>
              <a:t>Buku</a:t>
            </a:r>
            <a:r>
              <a:rPr lang="en-US" sz="3600" dirty="0"/>
              <a:t> </a:t>
            </a:r>
            <a:r>
              <a:rPr lang="en-US" sz="3600" dirty="0" err="1"/>
              <a:t>Pembantu</a:t>
            </a:r>
            <a:r>
              <a:rPr lang="en-US" sz="3600" dirty="0"/>
              <a:t> Bank </a:t>
            </a:r>
            <a:r>
              <a:rPr lang="en-US" sz="3600" b="1" i="1" dirty="0">
                <a:solidFill>
                  <a:srgbClr val="FF0000"/>
                </a:solidFill>
              </a:rPr>
              <a:t>di </a:t>
            </a:r>
            <a:r>
              <a:rPr lang="en-US" sz="3600" b="1" i="1" dirty="0" err="1">
                <a:solidFill>
                  <a:srgbClr val="FF0000"/>
                </a:solidFill>
              </a:rPr>
              <a:t>sisi</a:t>
            </a:r>
            <a:r>
              <a:rPr lang="en-US" sz="3600" b="1" i="1" dirty="0">
                <a:solidFill>
                  <a:srgbClr val="FF0000"/>
                </a:solidFill>
              </a:rPr>
              <a:t> </a:t>
            </a:r>
            <a:r>
              <a:rPr lang="en-US" sz="3600" b="1" i="1" dirty="0" err="1">
                <a:solidFill>
                  <a:srgbClr val="FF0000"/>
                </a:solidFill>
              </a:rPr>
              <a:t>pengeluaran</a:t>
            </a:r>
            <a:r>
              <a:rPr lang="en-US" sz="3600" b="1" i="1" dirty="0">
                <a:solidFill>
                  <a:srgbClr val="FF0000"/>
                </a:solidFill>
              </a:rPr>
              <a:t> </a:t>
            </a:r>
            <a:r>
              <a:rPr lang="en-US" sz="3600" b="1" i="1" dirty="0" err="1">
                <a:solidFill>
                  <a:srgbClr val="FF0000"/>
                </a:solidFill>
              </a:rPr>
              <a:t>sesuai</a:t>
            </a:r>
            <a:r>
              <a:rPr lang="en-US" sz="3600" b="1" i="1" dirty="0">
                <a:solidFill>
                  <a:srgbClr val="FF0000"/>
                </a:solidFill>
              </a:rPr>
              <a:t> </a:t>
            </a:r>
            <a:r>
              <a:rPr lang="en-US" sz="3600" dirty="0" err="1"/>
              <a:t>dengan</a:t>
            </a:r>
            <a:r>
              <a:rPr lang="en-US" sz="3600" dirty="0"/>
              <a:t> </a:t>
            </a:r>
            <a:r>
              <a:rPr lang="en-US" sz="3600" dirty="0" err="1"/>
              <a:t>jumlah</a:t>
            </a:r>
            <a:r>
              <a:rPr lang="en-US" sz="3600" dirty="0"/>
              <a:t> UP yang </a:t>
            </a:r>
            <a:r>
              <a:rPr lang="en-US" sz="3600" dirty="0" err="1"/>
              <a:t>dilimpahkan</a:t>
            </a:r>
            <a:r>
              <a:rPr lang="en-US" sz="3600" dirty="0"/>
              <a:t>.</a:t>
            </a:r>
            <a:endParaRPr lang="en-US" sz="3600" dirty="0"/>
          </a:p>
          <a:p>
            <a:endParaRPr lang="en-US" b="1" dirty="0"/>
          </a:p>
          <a:p>
            <a:endParaRPr lang="en-US" dirty="0"/>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C:\Documents and Settings\medina\My Documents\My Pictures\Microsoft Clip Organizer\j0396058.jpg"/>
          <p:cNvPicPr>
            <a:picLocks noChangeAspect="1" noChangeArrowheads="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81800" y="5105400"/>
            <a:ext cx="2076450" cy="1473200"/>
          </a:xfrm>
          <a:prstGeom prst="rect">
            <a:avLst/>
          </a:prstGeom>
          <a:noFill/>
          <a:ln>
            <a:noFill/>
          </a:ln>
        </p:spPr>
      </p:pic>
      <p:graphicFrame>
        <p:nvGraphicFramePr>
          <p:cNvPr id="564306" name="Group 82"/>
          <p:cNvGraphicFramePr>
            <a:graphicFrameLocks noGrp="1"/>
          </p:cNvGraphicFramePr>
          <p:nvPr/>
        </p:nvGraphicFramePr>
        <p:xfrm>
          <a:off x="716574" y="3208338"/>
          <a:ext cx="8077200" cy="2165352"/>
        </p:xfrm>
        <a:graphic>
          <a:graphicData uri="http://schemas.openxmlformats.org/drawingml/2006/table">
            <a:tbl>
              <a:tblPr/>
              <a:tblGrid>
                <a:gridCol w="1447800"/>
                <a:gridCol w="2353408"/>
                <a:gridCol w="2058865"/>
                <a:gridCol w="2217127"/>
              </a:tblGrid>
              <a:tr h="541338">
                <a:tc row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Langkah</a:t>
                      </a:r>
                      <a:endParaRPr kumimoji="0" lang="en-US" sz="2000" b="1" i="0" u="none" strike="noStrike" cap="none" normalizeH="0" baseline="0">
                        <a:ln>
                          <a:noFill/>
                        </a:ln>
                        <a:solidFill>
                          <a:schemeClr val="tx1"/>
                        </a:solidFill>
                        <a:effectLst/>
                        <a:latin typeface="Albertus" pitchFamily="34" charset="0"/>
                      </a:endParaRPr>
                    </a:p>
                  </a:txBody>
                  <a:tcPr marL="84406" marR="84406" anchor="ct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Mencatat pada Buku</a:t>
                      </a:r>
                      <a:endParaRPr kumimoji="0" lang="en-US" sz="2000" b="1" i="0" u="none" strike="noStrike" cap="none" normalizeH="0" baseline="0">
                        <a:ln>
                          <a:noFill/>
                        </a:ln>
                        <a:solidFill>
                          <a:schemeClr val="tx1"/>
                        </a:solidFill>
                        <a:effectLst/>
                        <a:latin typeface="Albertus" pitchFamily="34" charset="0"/>
                      </a:endParaRPr>
                    </a:p>
                  </a:txBody>
                  <a:tcPr marL="84406" marR="84406" anchor="ct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Mencatat Pada Kolom</a:t>
                      </a:r>
                      <a:endParaRPr kumimoji="0" lang="en-US" sz="2000" b="1"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hMerge="1">
                  <a:tcPr/>
                </a:tc>
              </a:tr>
              <a:tr h="541338">
                <a:tc vMerge="1">
                  <a:tcPr/>
                </a:tc>
                <a:tc vMerge="1">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PENERIMAAN</a:t>
                      </a:r>
                      <a:endParaRPr kumimoji="0" lang="en-US" sz="2000" b="1"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PENGELUARAN</a:t>
                      </a:r>
                      <a:endParaRPr kumimoji="0" lang="en-US" sz="2000" b="1"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r>
              <a:tr h="541338">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1</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BKU</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1"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541338">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2</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BP Simpanan/Bank </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bl>
          </a:graphicData>
        </a:graphic>
      </p:graphicFrame>
      <p:sp>
        <p:nvSpPr>
          <p:cNvPr id="18459" name="TextBox 4"/>
          <p:cNvSpPr txBox="1">
            <a:spLocks noChangeArrowheads="1"/>
          </p:cNvSpPr>
          <p:nvPr/>
        </p:nvSpPr>
        <p:spPr bwMode="auto">
          <a:xfrm>
            <a:off x="716574" y="1989149"/>
            <a:ext cx="5867400" cy="707886"/>
          </a:xfrm>
          <a:prstGeom prst="rect">
            <a:avLst/>
          </a:prstGeom>
          <a:noFill/>
          <a:ln w="25400" algn="ctr">
            <a:solidFill>
              <a:srgbClr val="00CC00"/>
            </a:solidFill>
            <a:miter lim="800000"/>
          </a:ln>
          <a:effectLst>
            <a:prstShdw prst="shdw17" dist="17961" dir="2700000">
              <a:srgbClr val="007A00"/>
            </a:prstShdw>
          </a:effec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fontAlgn="base">
              <a:spcBef>
                <a:spcPct val="0"/>
              </a:spcBef>
              <a:spcAft>
                <a:spcPct val="0"/>
              </a:spcAft>
            </a:pPr>
            <a:r>
              <a:rPr lang="en-US" sz="2000" b="1" dirty="0" err="1">
                <a:solidFill>
                  <a:srgbClr val="0000FF"/>
                </a:solidFill>
                <a:latin typeface="Avian" pitchFamily="34" charset="0"/>
              </a:rPr>
              <a:t>Langkah-langkah</a:t>
            </a:r>
            <a:r>
              <a:rPr lang="en-US" sz="2000" b="1" dirty="0">
                <a:solidFill>
                  <a:srgbClr val="0000FF"/>
                </a:solidFill>
                <a:latin typeface="Avian" pitchFamily="34" charset="0"/>
              </a:rPr>
              <a:t> </a:t>
            </a:r>
            <a:r>
              <a:rPr lang="en-US" sz="2000" b="1" dirty="0" err="1">
                <a:solidFill>
                  <a:srgbClr val="0000FF"/>
                </a:solidFill>
                <a:latin typeface="Avian" pitchFamily="34" charset="0"/>
              </a:rPr>
              <a:t>pembukuan</a:t>
            </a:r>
            <a:r>
              <a:rPr lang="en-US" sz="2000" b="1" dirty="0">
                <a:solidFill>
                  <a:srgbClr val="0000FF"/>
                </a:solidFill>
                <a:latin typeface="Avian" pitchFamily="34" charset="0"/>
              </a:rPr>
              <a:t> </a:t>
            </a:r>
            <a:r>
              <a:rPr lang="en-US" sz="2000" b="1" dirty="0" err="1">
                <a:solidFill>
                  <a:srgbClr val="0000FF"/>
                </a:solidFill>
                <a:latin typeface="Avian" pitchFamily="34" charset="0"/>
              </a:rPr>
              <a:t>pelimpahan</a:t>
            </a:r>
            <a:r>
              <a:rPr lang="en-US" sz="2000" b="1" dirty="0">
                <a:solidFill>
                  <a:srgbClr val="0000FF"/>
                </a:solidFill>
                <a:latin typeface="Avian" pitchFamily="34" charset="0"/>
              </a:rPr>
              <a:t> UP/GU </a:t>
            </a:r>
            <a:r>
              <a:rPr lang="en-US" sz="2000" b="1" dirty="0" err="1">
                <a:solidFill>
                  <a:srgbClr val="0000FF"/>
                </a:solidFill>
                <a:latin typeface="Avian" pitchFamily="34" charset="0"/>
              </a:rPr>
              <a:t>kepada</a:t>
            </a:r>
            <a:r>
              <a:rPr lang="en-US" sz="2000" b="1" dirty="0">
                <a:solidFill>
                  <a:srgbClr val="0000FF"/>
                </a:solidFill>
                <a:latin typeface="Avian" pitchFamily="34" charset="0"/>
              </a:rPr>
              <a:t> </a:t>
            </a:r>
            <a:r>
              <a:rPr lang="en-US" sz="2000" b="1" dirty="0" err="1">
                <a:solidFill>
                  <a:srgbClr val="0000FF"/>
                </a:solidFill>
                <a:latin typeface="Avian" pitchFamily="34" charset="0"/>
              </a:rPr>
              <a:t>Bendahara</a:t>
            </a:r>
            <a:r>
              <a:rPr lang="en-US" sz="2000" b="1" dirty="0">
                <a:solidFill>
                  <a:srgbClr val="0000FF"/>
                </a:solidFill>
                <a:latin typeface="Avian" pitchFamily="34" charset="0"/>
              </a:rPr>
              <a:t> </a:t>
            </a:r>
            <a:r>
              <a:rPr lang="en-US" sz="2000" b="1" dirty="0" err="1">
                <a:solidFill>
                  <a:srgbClr val="0000FF"/>
                </a:solidFill>
                <a:latin typeface="Avian" pitchFamily="34" charset="0"/>
              </a:rPr>
              <a:t>Pengeluaran</a:t>
            </a:r>
            <a:r>
              <a:rPr lang="en-US" sz="2000" b="1" dirty="0">
                <a:solidFill>
                  <a:srgbClr val="0000FF"/>
                </a:solidFill>
                <a:latin typeface="Avian" pitchFamily="34" charset="0"/>
              </a:rPr>
              <a:t> </a:t>
            </a:r>
            <a:r>
              <a:rPr lang="en-US" sz="2000" b="1" dirty="0" err="1">
                <a:solidFill>
                  <a:srgbClr val="0000FF"/>
                </a:solidFill>
                <a:latin typeface="Avian" pitchFamily="34" charset="0"/>
              </a:rPr>
              <a:t>Pembantu</a:t>
            </a:r>
            <a:endParaRPr lang="en-US" sz="2000" b="1" dirty="0">
              <a:solidFill>
                <a:srgbClr val="0000FF"/>
              </a:solidFill>
              <a:latin typeface="Avian" pitchFamily="34" charset="0"/>
            </a:endParaRPr>
          </a:p>
        </p:txBody>
      </p:sp>
      <p:sp>
        <p:nvSpPr>
          <p:cNvPr id="564255" name="Title 1"/>
          <p:cNvSpPr>
            <a:spLocks noGrp="1"/>
          </p:cNvSpPr>
          <p:nvPr>
            <p:ph type="title" idx="4294967295"/>
          </p:nvPr>
        </p:nvSpPr>
        <p:spPr>
          <a:xfrm>
            <a:off x="1066800" y="228600"/>
            <a:ext cx="7772400" cy="1143000"/>
          </a:xfrm>
          <a:ln w="22225" cap="flat" algn="ctr">
            <a:solidFill>
              <a:srgbClr val="FF0000"/>
            </a:solidFill>
          </a:ln>
          <a:effectLst>
            <a:prstShdw prst="shdw17" dist="17961" dir="2700000">
              <a:srgbClr val="FF0000">
                <a:gamma/>
                <a:shade val="60000"/>
                <a:invGamma/>
              </a:srgbClr>
            </a:prstShdw>
          </a:effectLst>
        </p:spPr>
        <p:txBody>
          <a:bodyPr bIns="91440" anchorCtr="1"/>
          <a:lstStyle/>
          <a:p>
            <a:pPr eaLnBrk="1" hangingPunct="1">
              <a:defRPr/>
            </a:pPr>
            <a:r>
              <a:rPr lang="en-US" sz="3200">
                <a:solidFill>
                  <a:srgbClr val="0000FF"/>
                </a:solidFill>
                <a:latin typeface="Albertus Extra Bold" pitchFamily="34" charset="0"/>
              </a:rPr>
              <a:t>Pembukuan Belanja</a:t>
            </a:r>
            <a:endParaRPr lang="en-US" sz="3200">
              <a:solidFill>
                <a:srgbClr val="0000FF"/>
              </a:solidFill>
              <a:latin typeface="Albertus Extra Bold" pitchFamily="34" charset="0"/>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descr="C:\Documents and Settings\medina\My Documents\My Pictures\Microsoft Clip Organizer\j0396058.jpg"/>
          <p:cNvPicPr>
            <a:picLocks noChangeAspect="1" noChangeArrowheads="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81800" y="5105400"/>
            <a:ext cx="2076450" cy="1473200"/>
          </a:xfrm>
          <a:prstGeom prst="rect">
            <a:avLst/>
          </a:prstGeom>
          <a:noFill/>
          <a:ln>
            <a:noFill/>
          </a:ln>
        </p:spPr>
      </p:pic>
      <p:graphicFrame>
        <p:nvGraphicFramePr>
          <p:cNvPr id="565379" name="Group 131"/>
          <p:cNvGraphicFramePr>
            <a:graphicFrameLocks noGrp="1"/>
          </p:cNvGraphicFramePr>
          <p:nvPr/>
        </p:nvGraphicFramePr>
        <p:xfrm>
          <a:off x="838200" y="3048000"/>
          <a:ext cx="8077200" cy="2181226"/>
        </p:xfrm>
        <a:graphic>
          <a:graphicData uri="http://schemas.openxmlformats.org/drawingml/2006/table">
            <a:tbl>
              <a:tblPr/>
              <a:tblGrid>
                <a:gridCol w="1447800"/>
                <a:gridCol w="2353408"/>
                <a:gridCol w="2058866"/>
                <a:gridCol w="2217126"/>
              </a:tblGrid>
              <a:tr h="546100">
                <a:tc row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Langkah</a:t>
                      </a:r>
                      <a:endParaRPr kumimoji="0" lang="en-US" sz="2000" b="1" i="0" u="none" strike="noStrike" cap="none" normalizeH="0" baseline="0">
                        <a:ln>
                          <a:noFill/>
                        </a:ln>
                        <a:solidFill>
                          <a:schemeClr val="tx1"/>
                        </a:solidFill>
                        <a:effectLst/>
                        <a:latin typeface="Albertus" pitchFamily="34" charset="0"/>
                      </a:endParaRPr>
                    </a:p>
                  </a:txBody>
                  <a:tcPr marL="84406" marR="84406" anchor="ct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Mencatat pada Buku</a:t>
                      </a:r>
                      <a:endParaRPr kumimoji="0" lang="en-US" sz="2000" b="1" i="0" u="none" strike="noStrike" cap="none" normalizeH="0" baseline="0">
                        <a:ln>
                          <a:noFill/>
                        </a:ln>
                        <a:solidFill>
                          <a:schemeClr val="tx1"/>
                        </a:solidFill>
                        <a:effectLst/>
                        <a:latin typeface="Albertus" pitchFamily="34" charset="0"/>
                      </a:endParaRPr>
                    </a:p>
                  </a:txBody>
                  <a:tcPr marL="84406" marR="84406" anchor="ct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Mencatat Pada Kolom</a:t>
                      </a:r>
                      <a:endParaRPr kumimoji="0" lang="en-US" sz="2000" b="1"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hMerge="1">
                  <a:tcPr/>
                </a:tc>
              </a:tr>
              <a:tr h="544513">
                <a:tc vMerge="1">
                  <a:tcPr/>
                </a:tc>
                <a:tc vMerge="1">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PENERIMAAN</a:t>
                      </a:r>
                      <a:endParaRPr kumimoji="0" lang="en-US" sz="2000" b="1"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PENGELUARAN</a:t>
                      </a:r>
                      <a:endParaRPr kumimoji="0" lang="en-US" sz="2000" b="1"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r>
              <a:tr h="546100">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1</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BKU</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16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544513">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2</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BP Simpanan/Bank </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16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bl>
          </a:graphicData>
        </a:graphic>
      </p:graphicFrame>
      <p:sp>
        <p:nvSpPr>
          <p:cNvPr id="19483" name="TextBox 4"/>
          <p:cNvSpPr txBox="1">
            <a:spLocks noChangeArrowheads="1"/>
          </p:cNvSpPr>
          <p:nvPr/>
        </p:nvSpPr>
        <p:spPr bwMode="auto">
          <a:xfrm>
            <a:off x="838200" y="2125684"/>
            <a:ext cx="5867400" cy="727075"/>
          </a:xfrm>
          <a:prstGeom prst="rect">
            <a:avLst/>
          </a:prstGeom>
          <a:noFill/>
          <a:ln w="25400" algn="ctr">
            <a:solidFill>
              <a:srgbClr val="00CC00"/>
            </a:solidFill>
            <a:miter lim="800000"/>
          </a:ln>
          <a:effectLst>
            <a:prstShdw prst="shdw17" dist="17961" dir="2700000">
              <a:srgbClr val="007A00"/>
            </a:prstShdw>
          </a:effec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fontAlgn="base">
              <a:spcBef>
                <a:spcPct val="0"/>
              </a:spcBef>
              <a:spcAft>
                <a:spcPct val="0"/>
              </a:spcAft>
            </a:pPr>
            <a:r>
              <a:rPr lang="en-US" sz="2000" b="1" dirty="0" err="1">
                <a:solidFill>
                  <a:srgbClr val="000000"/>
                </a:solidFill>
                <a:latin typeface="Avian" pitchFamily="34" charset="0"/>
              </a:rPr>
              <a:t>Langkah-langkah</a:t>
            </a:r>
            <a:r>
              <a:rPr lang="en-US" sz="2000" b="1" dirty="0">
                <a:solidFill>
                  <a:srgbClr val="000000"/>
                </a:solidFill>
                <a:latin typeface="Avian" pitchFamily="34" charset="0"/>
              </a:rPr>
              <a:t> </a:t>
            </a:r>
            <a:r>
              <a:rPr lang="en-US" sz="2000" b="1" dirty="0" err="1">
                <a:solidFill>
                  <a:srgbClr val="000000"/>
                </a:solidFill>
                <a:latin typeface="Avian" pitchFamily="34" charset="0"/>
              </a:rPr>
              <a:t>pembukuan</a:t>
            </a:r>
            <a:r>
              <a:rPr lang="en-US" sz="2000" b="1" dirty="0">
                <a:solidFill>
                  <a:srgbClr val="000000"/>
                </a:solidFill>
                <a:latin typeface="Avian" pitchFamily="34" charset="0"/>
              </a:rPr>
              <a:t> </a:t>
            </a:r>
            <a:r>
              <a:rPr lang="en-US" sz="2000" b="1" dirty="0" err="1">
                <a:solidFill>
                  <a:srgbClr val="000000"/>
                </a:solidFill>
                <a:latin typeface="Avian" pitchFamily="34" charset="0"/>
              </a:rPr>
              <a:t>pelimpahan</a:t>
            </a:r>
            <a:r>
              <a:rPr lang="en-US" sz="2000" b="1" dirty="0">
                <a:solidFill>
                  <a:srgbClr val="000000"/>
                </a:solidFill>
                <a:latin typeface="Avian" pitchFamily="34" charset="0"/>
              </a:rPr>
              <a:t> UP/GU </a:t>
            </a:r>
            <a:r>
              <a:rPr lang="en-US" sz="2000" b="1" dirty="0" err="1">
                <a:solidFill>
                  <a:srgbClr val="000000"/>
                </a:solidFill>
                <a:latin typeface="Avian" pitchFamily="34" charset="0"/>
              </a:rPr>
              <a:t>oleh</a:t>
            </a:r>
            <a:r>
              <a:rPr lang="en-US" sz="2000" b="1" dirty="0">
                <a:solidFill>
                  <a:srgbClr val="000000"/>
                </a:solidFill>
                <a:latin typeface="Avian" pitchFamily="34" charset="0"/>
              </a:rPr>
              <a:t> </a:t>
            </a:r>
            <a:r>
              <a:rPr lang="en-US" sz="2000" b="1" dirty="0" err="1">
                <a:solidFill>
                  <a:srgbClr val="000000"/>
                </a:solidFill>
                <a:latin typeface="Avian" pitchFamily="34" charset="0"/>
              </a:rPr>
              <a:t>Bendahara</a:t>
            </a:r>
            <a:r>
              <a:rPr lang="en-US" sz="2000" b="1" dirty="0">
                <a:solidFill>
                  <a:srgbClr val="000000"/>
                </a:solidFill>
                <a:latin typeface="Avian" pitchFamily="34" charset="0"/>
              </a:rPr>
              <a:t> </a:t>
            </a:r>
            <a:r>
              <a:rPr lang="en-US" sz="2000" b="1" dirty="0" err="1">
                <a:solidFill>
                  <a:srgbClr val="000000"/>
                </a:solidFill>
                <a:latin typeface="Avian" pitchFamily="34" charset="0"/>
              </a:rPr>
              <a:t>Pengeluaran</a:t>
            </a:r>
            <a:r>
              <a:rPr lang="en-US" sz="2000" b="1" dirty="0">
                <a:solidFill>
                  <a:srgbClr val="000000"/>
                </a:solidFill>
                <a:latin typeface="Avian" pitchFamily="34" charset="0"/>
              </a:rPr>
              <a:t> </a:t>
            </a:r>
            <a:r>
              <a:rPr lang="en-US" sz="2000" b="1" dirty="0" err="1">
                <a:solidFill>
                  <a:srgbClr val="000000"/>
                </a:solidFill>
                <a:latin typeface="Avian" pitchFamily="34" charset="0"/>
              </a:rPr>
              <a:t>Pembantu</a:t>
            </a:r>
            <a:endParaRPr lang="en-US" sz="2000" b="1" dirty="0">
              <a:solidFill>
                <a:srgbClr val="000000"/>
              </a:solidFill>
              <a:latin typeface="Avian" pitchFamily="34" charset="0"/>
            </a:endParaRPr>
          </a:p>
        </p:txBody>
      </p:sp>
      <p:sp>
        <p:nvSpPr>
          <p:cNvPr id="565279" name="Title 1"/>
          <p:cNvSpPr>
            <a:spLocks noGrp="1"/>
          </p:cNvSpPr>
          <p:nvPr>
            <p:ph type="title" idx="4294967295"/>
          </p:nvPr>
        </p:nvSpPr>
        <p:spPr>
          <a:xfrm>
            <a:off x="783981" y="300059"/>
            <a:ext cx="7772400" cy="896937"/>
          </a:xfrm>
          <a:ln w="22225" cap="flat" algn="ctr">
            <a:solidFill>
              <a:srgbClr val="FF0000"/>
            </a:solidFill>
          </a:ln>
          <a:effectLst>
            <a:prstShdw prst="shdw17" dist="17961" dir="2700000">
              <a:srgbClr val="FF0000">
                <a:gamma/>
                <a:shade val="60000"/>
                <a:invGamma/>
              </a:srgbClr>
            </a:prstShdw>
          </a:effectLst>
        </p:spPr>
        <p:txBody>
          <a:bodyPr bIns="91440" anchorCtr="1"/>
          <a:lstStyle/>
          <a:p>
            <a:pPr eaLnBrk="1" hangingPunct="1">
              <a:defRPr/>
            </a:pPr>
            <a:r>
              <a:rPr lang="en-US" sz="3200">
                <a:solidFill>
                  <a:srgbClr val="000000"/>
                </a:solidFill>
                <a:latin typeface="Albertus Extra Bold" pitchFamily="34" charset="0"/>
              </a:rPr>
              <a:t>PEMBUKUAN BELANJA</a:t>
            </a:r>
            <a:endParaRPr lang="en-US" sz="3200">
              <a:solidFill>
                <a:srgbClr val="000000"/>
              </a:solidFill>
              <a:latin typeface="Albertus Extra Bold" pitchFamily="34"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0476"/>
            <a:ext cx="8229600" cy="5695688"/>
          </a:xfrm>
        </p:spPr>
        <p:txBody>
          <a:bodyPr/>
          <a:lstStyle/>
          <a:p>
            <a:pPr marL="0" indent="0" algn="just">
              <a:buNone/>
            </a:pPr>
            <a:r>
              <a:rPr lang="en-US" sz="2800" b="1" dirty="0"/>
              <a:t>3) </a:t>
            </a:r>
            <a:r>
              <a:rPr lang="en-US" sz="2800" b="1" dirty="0" err="1"/>
              <a:t>Pergeseran</a:t>
            </a:r>
            <a:r>
              <a:rPr lang="en-US" sz="2800" b="1" dirty="0"/>
              <a:t> Uang </a:t>
            </a:r>
            <a:r>
              <a:rPr lang="en-US" sz="2800" b="1" dirty="0" err="1"/>
              <a:t>Persediaan</a:t>
            </a:r>
            <a:endParaRPr lang="en-US" sz="2800" dirty="0"/>
          </a:p>
          <a:p>
            <a:pPr marL="0" indent="0" algn="just">
              <a:buNone/>
            </a:pPr>
            <a:r>
              <a:rPr lang="en-US" sz="2800" dirty="0" err="1"/>
              <a:t>Dalam</a:t>
            </a:r>
            <a:r>
              <a:rPr lang="en-US" sz="2800" dirty="0"/>
              <a:t> </a:t>
            </a:r>
            <a:r>
              <a:rPr lang="en-US" sz="2800" dirty="0" err="1"/>
              <a:t>hal</a:t>
            </a:r>
            <a:r>
              <a:rPr lang="en-US" sz="2800" dirty="0"/>
              <a:t> BP/BPP </a:t>
            </a:r>
            <a:r>
              <a:rPr lang="en-US" sz="2800" dirty="0" err="1"/>
              <a:t>melakukan</a:t>
            </a:r>
            <a:r>
              <a:rPr lang="en-US" sz="2800" dirty="0"/>
              <a:t> </a:t>
            </a:r>
            <a:r>
              <a:rPr lang="en-US" sz="2800" b="1" i="1" dirty="0" err="1">
                <a:solidFill>
                  <a:srgbClr val="FF0000"/>
                </a:solidFill>
              </a:rPr>
              <a:t>pergeseran</a:t>
            </a:r>
            <a:r>
              <a:rPr lang="en-US" sz="2800" b="1" i="1" dirty="0">
                <a:solidFill>
                  <a:srgbClr val="FF0000"/>
                </a:solidFill>
              </a:rPr>
              <a:t> </a:t>
            </a:r>
            <a:r>
              <a:rPr lang="en-US" sz="2800" dirty="0"/>
              <a:t>UP/GU/TU yang </a:t>
            </a:r>
            <a:r>
              <a:rPr lang="en-US" sz="2800" dirty="0" err="1"/>
              <a:t>terdapat</a:t>
            </a:r>
            <a:r>
              <a:rPr lang="en-US" sz="2800" dirty="0"/>
              <a:t> di bank </a:t>
            </a:r>
            <a:r>
              <a:rPr lang="en-US" sz="2800" dirty="0" err="1"/>
              <a:t>ke</a:t>
            </a:r>
            <a:r>
              <a:rPr lang="en-US" sz="2800" dirty="0"/>
              <a:t> </a:t>
            </a:r>
            <a:r>
              <a:rPr lang="en-US" sz="2800" dirty="0" err="1"/>
              <a:t>kas</a:t>
            </a:r>
            <a:r>
              <a:rPr lang="en-US" sz="2800" dirty="0"/>
              <a:t> </a:t>
            </a:r>
            <a:r>
              <a:rPr lang="en-US" sz="2800" dirty="0" err="1"/>
              <a:t>tunai</a:t>
            </a:r>
            <a:r>
              <a:rPr lang="en-US" sz="2800" dirty="0"/>
              <a:t>, </a:t>
            </a:r>
            <a:r>
              <a:rPr lang="en-US" sz="2800" dirty="0" err="1"/>
              <a:t>dilakukan</a:t>
            </a:r>
            <a:r>
              <a:rPr lang="en-US" sz="2800" dirty="0"/>
              <a:t> </a:t>
            </a:r>
            <a:r>
              <a:rPr lang="en-US" sz="2800" dirty="0" err="1"/>
              <a:t>pencatatan</a:t>
            </a:r>
            <a:r>
              <a:rPr lang="en-US" sz="2800" dirty="0"/>
              <a:t> </a:t>
            </a:r>
            <a:r>
              <a:rPr lang="en-US" sz="2800" dirty="0" err="1"/>
              <a:t>pada</a:t>
            </a:r>
            <a:r>
              <a:rPr lang="en-US" sz="2800" dirty="0"/>
              <a:t> </a:t>
            </a:r>
            <a:r>
              <a:rPr lang="en-US" sz="2800" b="1" i="1" dirty="0"/>
              <a:t>BKU </a:t>
            </a:r>
            <a:r>
              <a:rPr lang="en-US" sz="2800" b="1" i="1" dirty="0" err="1"/>
              <a:t>sisi</a:t>
            </a:r>
            <a:r>
              <a:rPr lang="en-US" sz="2800" b="1" i="1" dirty="0"/>
              <a:t> </a:t>
            </a:r>
            <a:r>
              <a:rPr lang="en-US" sz="2800" b="1" i="1" dirty="0" err="1"/>
              <a:t>pengeluaran</a:t>
            </a:r>
            <a:r>
              <a:rPr lang="en-US" sz="2800" b="1" i="1" dirty="0"/>
              <a:t> </a:t>
            </a:r>
            <a:r>
              <a:rPr lang="en-US" sz="2800" b="1" i="1" dirty="0" err="1"/>
              <a:t>dan</a:t>
            </a:r>
            <a:r>
              <a:rPr lang="en-US" sz="2800" b="1" i="1" dirty="0"/>
              <a:t> </a:t>
            </a:r>
            <a:r>
              <a:rPr lang="en-US" sz="2800" b="1" i="1" dirty="0" err="1"/>
              <a:t>penerimaan</a:t>
            </a:r>
            <a:r>
              <a:rPr lang="en-US" sz="2800" b="1" i="1" dirty="0"/>
              <a:t>,</a:t>
            </a:r>
            <a:r>
              <a:rPr lang="en-US" sz="2800" dirty="0"/>
              <a:t> </a:t>
            </a:r>
            <a:r>
              <a:rPr lang="en-US" sz="2800" dirty="0" err="1"/>
              <a:t>pada</a:t>
            </a:r>
            <a:r>
              <a:rPr lang="en-US" sz="2800" dirty="0"/>
              <a:t> </a:t>
            </a:r>
            <a:r>
              <a:rPr lang="en-US" sz="2800" dirty="0" err="1"/>
              <a:t>Buku</a:t>
            </a:r>
            <a:r>
              <a:rPr lang="en-US" sz="2800" dirty="0"/>
              <a:t> </a:t>
            </a:r>
            <a:r>
              <a:rPr lang="en-US" sz="2800" dirty="0" err="1"/>
              <a:t>Pembantu</a:t>
            </a:r>
            <a:r>
              <a:rPr lang="en-US" sz="2800" dirty="0"/>
              <a:t> Bank di </a:t>
            </a:r>
            <a:r>
              <a:rPr lang="en-US" sz="2800" dirty="0" err="1"/>
              <a:t>sisi</a:t>
            </a:r>
            <a:r>
              <a:rPr lang="en-US" sz="2800" dirty="0"/>
              <a:t> </a:t>
            </a:r>
            <a:r>
              <a:rPr lang="en-US" sz="2800" dirty="0" err="1"/>
              <a:t>pengeluaran</a:t>
            </a:r>
            <a:r>
              <a:rPr lang="en-US" sz="2800" dirty="0"/>
              <a:t>, </a:t>
            </a:r>
            <a:r>
              <a:rPr lang="en-US" sz="2800" dirty="0" err="1"/>
              <a:t>dan</a:t>
            </a:r>
            <a:r>
              <a:rPr lang="en-US" sz="2800" dirty="0"/>
              <a:t> </a:t>
            </a:r>
            <a:r>
              <a:rPr lang="en-US" sz="2800" dirty="0" err="1"/>
              <a:t>pada</a:t>
            </a:r>
            <a:r>
              <a:rPr lang="en-US" sz="2800" dirty="0"/>
              <a:t> </a:t>
            </a:r>
            <a:r>
              <a:rPr lang="en-US" sz="2800" b="1" dirty="0" err="1"/>
              <a:t>Buku</a:t>
            </a:r>
            <a:r>
              <a:rPr lang="en-US" sz="2800" b="1" dirty="0"/>
              <a:t> </a:t>
            </a:r>
            <a:r>
              <a:rPr lang="en-US" sz="2800" b="1" dirty="0" err="1"/>
              <a:t>Pembantu</a:t>
            </a:r>
            <a:r>
              <a:rPr lang="en-US" sz="2800" b="1" dirty="0"/>
              <a:t> </a:t>
            </a:r>
            <a:r>
              <a:rPr lang="en-US" sz="2800" b="1" dirty="0" err="1"/>
              <a:t>Kas</a:t>
            </a:r>
            <a:r>
              <a:rPr lang="en-US" sz="2800" b="1" dirty="0"/>
              <a:t> </a:t>
            </a:r>
            <a:r>
              <a:rPr lang="en-US" sz="2800" b="1" dirty="0" err="1"/>
              <a:t>Tunai</a:t>
            </a:r>
            <a:r>
              <a:rPr lang="en-US" sz="2800" b="1" dirty="0"/>
              <a:t> di </a:t>
            </a:r>
            <a:r>
              <a:rPr lang="en-US" sz="2800" b="1" dirty="0" err="1"/>
              <a:t>sisi</a:t>
            </a:r>
            <a:r>
              <a:rPr lang="en-US" sz="2800" b="1" dirty="0"/>
              <a:t> </a:t>
            </a:r>
            <a:r>
              <a:rPr lang="en-US" sz="2800" b="1" dirty="0" err="1"/>
              <a:t>penerimaan</a:t>
            </a:r>
            <a:r>
              <a:rPr lang="en-US" sz="2800" b="1" dirty="0"/>
              <a:t> </a:t>
            </a:r>
            <a:r>
              <a:rPr lang="en-US" sz="2800" dirty="0" err="1"/>
              <a:t>sesuai</a:t>
            </a:r>
            <a:r>
              <a:rPr lang="en-US" sz="2800" dirty="0"/>
              <a:t> </a:t>
            </a:r>
            <a:r>
              <a:rPr lang="en-US" sz="2800" dirty="0" err="1"/>
              <a:t>dengan</a:t>
            </a:r>
            <a:r>
              <a:rPr lang="en-US" sz="2800" dirty="0"/>
              <a:t> </a:t>
            </a:r>
            <a:r>
              <a:rPr lang="en-US" sz="2800" dirty="0" err="1"/>
              <a:t>jumlah</a:t>
            </a:r>
            <a:r>
              <a:rPr lang="en-US" sz="2800" dirty="0"/>
              <a:t> UP/GU/TU yang </a:t>
            </a:r>
            <a:r>
              <a:rPr lang="en-US" sz="2800" dirty="0" err="1"/>
              <a:t>digeser</a:t>
            </a:r>
            <a:r>
              <a:rPr lang="en-US" sz="2800" dirty="0"/>
              <a:t>.</a:t>
            </a:r>
            <a:endParaRPr lang="en-US" sz="2800" dirty="0"/>
          </a:p>
          <a:p>
            <a:pPr algn="just"/>
            <a:endParaRPr lang="en-US" dirty="0"/>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Documents and Settings\medina\My Documents\My Pictures\Microsoft Clip Organizer\j0295555.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265387" y="5638800"/>
            <a:ext cx="1116623" cy="990600"/>
          </a:xfrm>
          <a:prstGeom prst="rect">
            <a:avLst/>
          </a:prstGeom>
          <a:noFill/>
          <a:ln>
            <a:noFill/>
          </a:ln>
        </p:spPr>
      </p:pic>
      <p:graphicFrame>
        <p:nvGraphicFramePr>
          <p:cNvPr id="563332" name="Group 132"/>
          <p:cNvGraphicFramePr>
            <a:graphicFrameLocks noGrp="1"/>
          </p:cNvGraphicFramePr>
          <p:nvPr>
            <p:ph idx="4294967295"/>
          </p:nvPr>
        </p:nvGraphicFramePr>
        <p:xfrm>
          <a:off x="682869" y="2514600"/>
          <a:ext cx="8077200" cy="3001965"/>
        </p:xfrm>
        <a:graphic>
          <a:graphicData uri="http://schemas.openxmlformats.org/drawingml/2006/table">
            <a:tbl>
              <a:tblPr/>
              <a:tblGrid>
                <a:gridCol w="1447800"/>
                <a:gridCol w="2353408"/>
                <a:gridCol w="2058866"/>
                <a:gridCol w="2217126"/>
              </a:tblGrid>
              <a:tr h="500063">
                <a:tc row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Langkah</a:t>
                      </a:r>
                      <a:endParaRPr kumimoji="0" lang="en-US" sz="2000" b="1" i="0" u="none" strike="noStrike" cap="none" normalizeH="0" baseline="0">
                        <a:ln>
                          <a:noFill/>
                        </a:ln>
                        <a:solidFill>
                          <a:schemeClr val="tx1"/>
                        </a:solidFill>
                        <a:effectLst/>
                        <a:latin typeface="Albertus" pitchFamily="34" charset="0"/>
                      </a:endParaRPr>
                    </a:p>
                  </a:txBody>
                  <a:tcPr marL="84406" marR="84406" anchor="ct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Mencatat pada Buku</a:t>
                      </a:r>
                      <a:endParaRPr kumimoji="0" lang="en-US" sz="2000" b="1" i="0" u="none" strike="noStrike" cap="none" normalizeH="0" baseline="0">
                        <a:ln>
                          <a:noFill/>
                        </a:ln>
                        <a:solidFill>
                          <a:schemeClr val="tx1"/>
                        </a:solidFill>
                        <a:effectLst/>
                        <a:latin typeface="Albertus" pitchFamily="34" charset="0"/>
                      </a:endParaRPr>
                    </a:p>
                  </a:txBody>
                  <a:tcPr marL="84406" marR="84406" anchor="ct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Mencatat Pada Kolom</a:t>
                      </a:r>
                      <a:endParaRPr kumimoji="0" lang="en-US" sz="2000" b="1"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hMerge="1">
                  <a:tcPr/>
                </a:tc>
              </a:tr>
              <a:tr h="500063">
                <a:tc vMerge="1">
                  <a:tcPr/>
                </a:tc>
                <a:tc vMerge="1">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PENERIMAAN</a:t>
                      </a:r>
                      <a:endParaRPr kumimoji="0" lang="en-US" sz="2000" b="1"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PENGELUARAN</a:t>
                      </a:r>
                      <a:endParaRPr kumimoji="0" lang="en-US" sz="2000" b="1"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r>
              <a:tr h="501650">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1</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BKU</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1"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500063">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2</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BP Simpanan/Bank </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500063">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3</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BKU</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500063">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4</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BP Kas Tunai</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bl>
          </a:graphicData>
        </a:graphic>
      </p:graphicFrame>
      <p:sp>
        <p:nvSpPr>
          <p:cNvPr id="17445" name="TextBox 4"/>
          <p:cNvSpPr txBox="1">
            <a:spLocks noChangeArrowheads="1"/>
          </p:cNvSpPr>
          <p:nvPr/>
        </p:nvSpPr>
        <p:spPr bwMode="auto">
          <a:xfrm>
            <a:off x="682869" y="1828801"/>
            <a:ext cx="5867400" cy="707886"/>
          </a:xfrm>
          <a:prstGeom prst="rect">
            <a:avLst/>
          </a:prstGeom>
          <a:noFill/>
          <a:ln w="25400" algn="ctr">
            <a:solidFill>
              <a:srgbClr val="00CC00"/>
            </a:solidFill>
            <a:miter lim="800000"/>
          </a:ln>
          <a:effectLst>
            <a:prstShdw prst="shdw17" dist="17961" dir="2700000">
              <a:srgbClr val="007A00"/>
            </a:prstShdw>
          </a:effec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fontAlgn="base">
              <a:spcBef>
                <a:spcPct val="0"/>
              </a:spcBef>
              <a:spcAft>
                <a:spcPct val="0"/>
              </a:spcAft>
            </a:pPr>
            <a:r>
              <a:rPr lang="en-US" sz="2000" b="1" dirty="0" err="1">
                <a:solidFill>
                  <a:srgbClr val="0000FF"/>
                </a:solidFill>
                <a:latin typeface="Avian" pitchFamily="34" charset="0"/>
              </a:rPr>
              <a:t>Langkah-langkah</a:t>
            </a:r>
            <a:r>
              <a:rPr lang="en-US" sz="2000" b="1" dirty="0">
                <a:solidFill>
                  <a:srgbClr val="0000FF"/>
                </a:solidFill>
                <a:latin typeface="Avian" pitchFamily="34" charset="0"/>
              </a:rPr>
              <a:t> </a:t>
            </a:r>
            <a:r>
              <a:rPr lang="en-US" sz="2000" b="1" dirty="0" err="1">
                <a:solidFill>
                  <a:srgbClr val="0000FF"/>
                </a:solidFill>
                <a:latin typeface="Avian" pitchFamily="34" charset="0"/>
              </a:rPr>
              <a:t>pembukuan</a:t>
            </a:r>
            <a:r>
              <a:rPr lang="en-US" sz="2000" b="1" dirty="0">
                <a:solidFill>
                  <a:srgbClr val="0000FF"/>
                </a:solidFill>
                <a:latin typeface="Avian" pitchFamily="34" charset="0"/>
              </a:rPr>
              <a:t> </a:t>
            </a:r>
            <a:r>
              <a:rPr lang="en-US" sz="2000" b="1" dirty="0" err="1">
                <a:solidFill>
                  <a:srgbClr val="0000FF"/>
                </a:solidFill>
                <a:latin typeface="Avian" pitchFamily="34" charset="0"/>
              </a:rPr>
              <a:t>pergeseran</a:t>
            </a:r>
            <a:r>
              <a:rPr lang="en-US" sz="2000" b="1" dirty="0">
                <a:solidFill>
                  <a:srgbClr val="0000FF"/>
                </a:solidFill>
                <a:latin typeface="Avian" pitchFamily="34" charset="0"/>
              </a:rPr>
              <a:t> </a:t>
            </a:r>
            <a:r>
              <a:rPr lang="en-US" sz="2000" b="1" dirty="0" err="1">
                <a:solidFill>
                  <a:srgbClr val="0000FF"/>
                </a:solidFill>
                <a:latin typeface="Avian" pitchFamily="34" charset="0"/>
              </a:rPr>
              <a:t>uang</a:t>
            </a:r>
            <a:endParaRPr lang="en-US" sz="2000" b="1" dirty="0">
              <a:solidFill>
                <a:srgbClr val="0000FF"/>
              </a:solidFill>
              <a:latin typeface="Avian" pitchFamily="34" charset="0"/>
            </a:endParaRPr>
          </a:p>
        </p:txBody>
      </p:sp>
      <p:sp>
        <p:nvSpPr>
          <p:cNvPr id="563241" name="Title 1"/>
          <p:cNvSpPr>
            <a:spLocks noGrp="1"/>
          </p:cNvSpPr>
          <p:nvPr>
            <p:ph type="title" idx="4294967295"/>
          </p:nvPr>
        </p:nvSpPr>
        <p:spPr>
          <a:xfrm>
            <a:off x="716574" y="373084"/>
            <a:ext cx="8122626" cy="752475"/>
          </a:xfrm>
          <a:ln w="22225" cap="flat" algn="ctr">
            <a:solidFill>
              <a:srgbClr val="FF0000"/>
            </a:solidFill>
          </a:ln>
          <a:effectLst>
            <a:prstShdw prst="shdw17" dist="17961" dir="2700000">
              <a:srgbClr val="FF0000">
                <a:gamma/>
                <a:shade val="60000"/>
                <a:invGamma/>
              </a:srgbClr>
            </a:prstShdw>
          </a:effectLst>
        </p:spPr>
        <p:txBody>
          <a:bodyPr bIns="91440" anchorCtr="1"/>
          <a:lstStyle/>
          <a:p>
            <a:pPr eaLnBrk="1" hangingPunct="1">
              <a:defRPr/>
            </a:pPr>
            <a:r>
              <a:rPr lang="en-US" sz="3200">
                <a:solidFill>
                  <a:srgbClr val="0000FF"/>
                </a:solidFill>
                <a:latin typeface="Albertus Extra Bold" pitchFamily="34" charset="0"/>
              </a:rPr>
              <a:t>PEMBUKUAN BELANJA</a:t>
            </a:r>
            <a:endParaRPr lang="en-US" sz="3200">
              <a:solidFill>
                <a:srgbClr val="0000FF"/>
              </a:solidFill>
              <a:latin typeface="Albertus Extra Bold" pitchFamily="34"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0476"/>
            <a:ext cx="8229600" cy="4006636"/>
          </a:xfrm>
        </p:spPr>
        <p:txBody>
          <a:bodyPr>
            <a:normAutofit/>
          </a:bodyPr>
          <a:lstStyle/>
          <a:p>
            <a:pPr marL="0" indent="0">
              <a:buNone/>
            </a:pPr>
            <a:r>
              <a:rPr lang="en-US" sz="2800" dirty="0"/>
              <a:t>4) </a:t>
            </a:r>
            <a:r>
              <a:rPr lang="en-US" sz="2800" b="1" dirty="0" err="1"/>
              <a:t>Pembayaran</a:t>
            </a:r>
            <a:r>
              <a:rPr lang="en-US" sz="2800" b="1" dirty="0"/>
              <a:t> </a:t>
            </a:r>
            <a:r>
              <a:rPr lang="en-US" sz="2800" b="1" dirty="0" err="1"/>
              <a:t>belanja</a:t>
            </a:r>
            <a:r>
              <a:rPr lang="en-US" sz="2800" b="1" dirty="0"/>
              <a:t> </a:t>
            </a:r>
            <a:r>
              <a:rPr lang="en-US" sz="2800" b="1" dirty="0" err="1"/>
              <a:t>oleh</a:t>
            </a:r>
            <a:r>
              <a:rPr lang="en-US" sz="2800" b="1" dirty="0"/>
              <a:t> </a:t>
            </a:r>
            <a:r>
              <a:rPr lang="en-US" sz="2800" b="1" dirty="0" err="1"/>
              <a:t>Bendahara</a:t>
            </a:r>
            <a:endParaRPr lang="en-US" sz="2800" b="1" dirty="0"/>
          </a:p>
          <a:p>
            <a:endParaRPr lang="en-US" sz="2800" dirty="0"/>
          </a:p>
          <a:p>
            <a:pPr marL="342900" lvl="1" indent="0" algn="just">
              <a:buNone/>
            </a:pPr>
            <a:r>
              <a:rPr lang="en-US" sz="2500" dirty="0" err="1"/>
              <a:t>Atas</a:t>
            </a:r>
            <a:r>
              <a:rPr lang="en-US" sz="2500" dirty="0"/>
              <a:t> </a:t>
            </a:r>
            <a:r>
              <a:rPr lang="en-US" sz="2500" dirty="0" err="1"/>
              <a:t>pembayaran</a:t>
            </a:r>
            <a:r>
              <a:rPr lang="en-US" sz="2500" dirty="0"/>
              <a:t> yang </a:t>
            </a:r>
            <a:r>
              <a:rPr lang="en-US" sz="2500" dirty="0" err="1"/>
              <a:t>dilakukan</a:t>
            </a:r>
            <a:r>
              <a:rPr lang="en-US" sz="2500" dirty="0"/>
              <a:t> BP/BPP </a:t>
            </a:r>
            <a:r>
              <a:rPr lang="en-US" sz="2500" dirty="0" err="1"/>
              <a:t>berdasarkan</a:t>
            </a:r>
            <a:r>
              <a:rPr lang="en-US" sz="2500" dirty="0"/>
              <a:t> </a:t>
            </a:r>
            <a:r>
              <a:rPr lang="en-US" sz="2500" dirty="0" err="1"/>
              <a:t>bukti-bukti</a:t>
            </a:r>
            <a:r>
              <a:rPr lang="en-US" sz="2500" dirty="0"/>
              <a:t> </a:t>
            </a:r>
            <a:r>
              <a:rPr lang="en-US" sz="2500" dirty="0" err="1"/>
              <a:t>belanja</a:t>
            </a:r>
            <a:r>
              <a:rPr lang="en-US" sz="2500" dirty="0"/>
              <a:t> yang </a:t>
            </a:r>
            <a:r>
              <a:rPr lang="en-US" sz="2500" dirty="0" err="1"/>
              <a:t>disampaikan</a:t>
            </a:r>
            <a:r>
              <a:rPr lang="en-US" sz="2500" dirty="0"/>
              <a:t> PPTK </a:t>
            </a:r>
            <a:r>
              <a:rPr lang="en-US" sz="2500" dirty="0" err="1"/>
              <a:t>secara</a:t>
            </a:r>
            <a:r>
              <a:rPr lang="en-US" sz="2500" dirty="0"/>
              <a:t> </a:t>
            </a:r>
            <a:r>
              <a:rPr lang="en-US" sz="2500" dirty="0" err="1"/>
              <a:t>tunai</a:t>
            </a:r>
            <a:r>
              <a:rPr lang="en-US" sz="2500" dirty="0"/>
              <a:t>/non </a:t>
            </a:r>
            <a:r>
              <a:rPr lang="en-US" sz="2500" dirty="0" err="1"/>
              <a:t>tunai</a:t>
            </a:r>
            <a:r>
              <a:rPr lang="en-US" sz="2500" dirty="0"/>
              <a:t>, </a:t>
            </a:r>
            <a:r>
              <a:rPr lang="en-US" sz="2500" dirty="0" err="1"/>
              <a:t>dilakukan</a:t>
            </a:r>
            <a:r>
              <a:rPr lang="en-US" sz="2500" dirty="0"/>
              <a:t> </a:t>
            </a:r>
            <a:r>
              <a:rPr lang="en-US" sz="2500" dirty="0" err="1"/>
              <a:t>pembukuan</a:t>
            </a:r>
            <a:r>
              <a:rPr lang="en-US" sz="2500" dirty="0"/>
              <a:t> </a:t>
            </a:r>
            <a:r>
              <a:rPr lang="en-US" sz="2500" dirty="0" err="1"/>
              <a:t>dengan</a:t>
            </a:r>
            <a:r>
              <a:rPr lang="en-US" sz="2500" dirty="0"/>
              <a:t> </a:t>
            </a:r>
            <a:r>
              <a:rPr lang="en-US" sz="2500" dirty="0" err="1"/>
              <a:t>mencatat</a:t>
            </a:r>
            <a:r>
              <a:rPr lang="en-US" sz="2500" dirty="0"/>
              <a:t> </a:t>
            </a:r>
            <a:r>
              <a:rPr lang="en-US" sz="2500" dirty="0" err="1"/>
              <a:t>pada</a:t>
            </a:r>
            <a:r>
              <a:rPr lang="en-US" sz="2500" dirty="0"/>
              <a:t> </a:t>
            </a:r>
            <a:r>
              <a:rPr lang="en-US" sz="2500" dirty="0">
                <a:solidFill>
                  <a:srgbClr val="FF0000"/>
                </a:solidFill>
              </a:rPr>
              <a:t>BKU di </a:t>
            </a:r>
            <a:r>
              <a:rPr lang="en-US" sz="2500" dirty="0" err="1">
                <a:solidFill>
                  <a:srgbClr val="FF0000"/>
                </a:solidFill>
              </a:rPr>
              <a:t>sisi</a:t>
            </a:r>
            <a:r>
              <a:rPr lang="en-US" sz="2500" dirty="0">
                <a:solidFill>
                  <a:srgbClr val="FF0000"/>
                </a:solidFill>
              </a:rPr>
              <a:t> </a:t>
            </a:r>
            <a:r>
              <a:rPr lang="en-US" sz="2500" dirty="0" err="1">
                <a:solidFill>
                  <a:srgbClr val="FF0000"/>
                </a:solidFill>
              </a:rPr>
              <a:t>pengeluaran</a:t>
            </a:r>
            <a:r>
              <a:rPr lang="en-US" sz="2500" dirty="0"/>
              <a:t>, </a:t>
            </a:r>
            <a:r>
              <a:rPr lang="en-US" sz="2500" dirty="0" err="1"/>
              <a:t>pada</a:t>
            </a:r>
            <a:r>
              <a:rPr lang="en-US" sz="2500" dirty="0"/>
              <a:t> </a:t>
            </a:r>
            <a:r>
              <a:rPr lang="en-US" sz="2500" dirty="0" err="1"/>
              <a:t>Buku</a:t>
            </a:r>
            <a:r>
              <a:rPr lang="en-US" sz="2500" dirty="0"/>
              <a:t> </a:t>
            </a:r>
            <a:r>
              <a:rPr lang="en-US" sz="2500" dirty="0" err="1"/>
              <a:t>Pembantu</a:t>
            </a:r>
            <a:r>
              <a:rPr lang="en-US" sz="2500" dirty="0"/>
              <a:t> </a:t>
            </a:r>
            <a:r>
              <a:rPr lang="en-US" sz="2500" dirty="0" err="1"/>
              <a:t>Kas</a:t>
            </a:r>
            <a:r>
              <a:rPr lang="en-US" sz="2500" dirty="0"/>
              <a:t> </a:t>
            </a:r>
            <a:r>
              <a:rPr lang="en-US" sz="2500" dirty="0" err="1"/>
              <a:t>Tunai</a:t>
            </a:r>
            <a:r>
              <a:rPr lang="en-US" sz="2500" dirty="0"/>
              <a:t>/</a:t>
            </a:r>
            <a:r>
              <a:rPr lang="en-US" sz="2500" dirty="0" err="1"/>
              <a:t>Buku</a:t>
            </a:r>
            <a:r>
              <a:rPr lang="en-US" sz="2500" dirty="0"/>
              <a:t> </a:t>
            </a:r>
            <a:r>
              <a:rPr lang="en-US" sz="2500" dirty="0" err="1"/>
              <a:t>Pembantu</a:t>
            </a:r>
            <a:r>
              <a:rPr lang="en-US" sz="2500" dirty="0"/>
              <a:t> Bank </a:t>
            </a:r>
            <a:r>
              <a:rPr lang="en-US" sz="2500" dirty="0">
                <a:solidFill>
                  <a:srgbClr val="FF0000"/>
                </a:solidFill>
              </a:rPr>
              <a:t>di </a:t>
            </a:r>
            <a:r>
              <a:rPr lang="en-US" sz="2500" dirty="0" err="1">
                <a:solidFill>
                  <a:srgbClr val="FF0000"/>
                </a:solidFill>
              </a:rPr>
              <a:t>sisi</a:t>
            </a:r>
            <a:r>
              <a:rPr lang="en-US" sz="2500" dirty="0">
                <a:solidFill>
                  <a:srgbClr val="FF0000"/>
                </a:solidFill>
              </a:rPr>
              <a:t> </a:t>
            </a:r>
            <a:r>
              <a:rPr lang="en-US" sz="2500" dirty="0" err="1">
                <a:solidFill>
                  <a:srgbClr val="FF0000"/>
                </a:solidFill>
              </a:rPr>
              <a:t>pengeluaran</a:t>
            </a:r>
            <a:r>
              <a:rPr lang="en-US" sz="2500" dirty="0"/>
              <a:t>, </a:t>
            </a:r>
            <a:r>
              <a:rPr lang="en-US" sz="2500" dirty="0" err="1"/>
              <a:t>dan</a:t>
            </a:r>
            <a:r>
              <a:rPr lang="en-US" sz="2500" dirty="0"/>
              <a:t> </a:t>
            </a:r>
            <a:r>
              <a:rPr lang="en-US" sz="2500" dirty="0" err="1"/>
              <a:t>pada</a:t>
            </a:r>
            <a:r>
              <a:rPr lang="en-US" sz="2500" dirty="0"/>
              <a:t> </a:t>
            </a:r>
            <a:r>
              <a:rPr lang="en-US" sz="2500" dirty="0" err="1"/>
              <a:t>Pembantu</a:t>
            </a:r>
            <a:r>
              <a:rPr lang="en-US" sz="2500" dirty="0"/>
              <a:t> Sub </a:t>
            </a:r>
            <a:r>
              <a:rPr lang="en-US" sz="2500" dirty="0" err="1"/>
              <a:t>Rincian</a:t>
            </a:r>
            <a:r>
              <a:rPr lang="en-US" sz="2500" dirty="0"/>
              <a:t> </a:t>
            </a:r>
            <a:r>
              <a:rPr lang="en-US" sz="2500" dirty="0" err="1"/>
              <a:t>Objek</a:t>
            </a:r>
            <a:r>
              <a:rPr lang="en-US" sz="2500" dirty="0"/>
              <a:t> </a:t>
            </a:r>
            <a:r>
              <a:rPr lang="en-US" sz="2500" dirty="0" err="1"/>
              <a:t>Belanja</a:t>
            </a:r>
            <a:r>
              <a:rPr lang="en-US" sz="2500" dirty="0"/>
              <a:t> </a:t>
            </a:r>
            <a:r>
              <a:rPr lang="en-US" sz="2500" dirty="0" err="1"/>
              <a:t>pada</a:t>
            </a:r>
            <a:r>
              <a:rPr lang="en-US" sz="2500" dirty="0"/>
              <a:t> </a:t>
            </a:r>
            <a:r>
              <a:rPr lang="en-US" sz="2500" dirty="0" err="1"/>
              <a:t>kolom</a:t>
            </a:r>
            <a:r>
              <a:rPr lang="en-US" sz="2500" dirty="0"/>
              <a:t> UP/GU/TU </a:t>
            </a:r>
            <a:r>
              <a:rPr lang="en-US" sz="2500" b="1" dirty="0" err="1"/>
              <a:t>sejumlah</a:t>
            </a:r>
            <a:r>
              <a:rPr lang="en-US" sz="2500" b="1" dirty="0"/>
              <a:t> </a:t>
            </a:r>
            <a:r>
              <a:rPr lang="en-US" sz="2500" b="1" dirty="0" err="1"/>
              <a:t>nilai</a:t>
            </a:r>
            <a:r>
              <a:rPr lang="en-US" sz="2500" b="1" dirty="0"/>
              <a:t> </a:t>
            </a:r>
            <a:r>
              <a:rPr lang="en-US" sz="2500" b="1" dirty="0" err="1"/>
              <a:t>belanja</a:t>
            </a:r>
            <a:r>
              <a:rPr lang="en-US" sz="2500" b="1" dirty="0"/>
              <a:t> </a:t>
            </a:r>
            <a:r>
              <a:rPr lang="en-US" sz="2500" dirty="0" err="1"/>
              <a:t>bruto</a:t>
            </a:r>
            <a:r>
              <a:rPr lang="en-US" sz="2500" dirty="0"/>
              <a:t>.</a:t>
            </a:r>
            <a:endParaRPr lang="en-US" sz="2500" dirty="0"/>
          </a:p>
          <a:p>
            <a:endParaRPr lang="en-US" dirty="0"/>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6374" name="Group 102"/>
          <p:cNvGraphicFramePr>
            <a:graphicFrameLocks noGrp="1"/>
          </p:cNvGraphicFramePr>
          <p:nvPr/>
        </p:nvGraphicFramePr>
        <p:xfrm>
          <a:off x="838200" y="3063875"/>
          <a:ext cx="8077200" cy="3204528"/>
        </p:xfrm>
        <a:graphic>
          <a:graphicData uri="http://schemas.openxmlformats.org/drawingml/2006/table">
            <a:tbl>
              <a:tblPr/>
              <a:tblGrid>
                <a:gridCol w="1447800"/>
                <a:gridCol w="2353408"/>
                <a:gridCol w="2058866"/>
                <a:gridCol w="2217126"/>
              </a:tblGrid>
              <a:tr h="525463">
                <a:tc row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Langkah</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anchor="ct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Mencatat pada Buku</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anchor="ct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Mencatat Pada Kolom</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hMerge="1">
                  <a:tcPr/>
                </a:tc>
              </a:tr>
              <a:tr h="523875">
                <a:tc vMerge="1">
                  <a:tcPr/>
                </a:tc>
                <a:tc vMerge="1">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PENERIMAAN</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PENGELUARAN</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r>
              <a:tr h="525463">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1</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BKU</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1"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928687">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2</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BP Kas Tunai atau BP Simpanan/Bank</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525463">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3</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dirty="0">
                          <a:ln>
                            <a:noFill/>
                          </a:ln>
                          <a:solidFill>
                            <a:schemeClr val="tx1"/>
                          </a:solidFill>
                          <a:effectLst/>
                          <a:latin typeface="Albertus" pitchFamily="34" charset="0"/>
                        </a:rPr>
                        <a:t>BP sub </a:t>
                      </a:r>
                      <a:r>
                        <a:rPr kumimoji="0" lang="en-US" sz="2000" b="0" i="0" u="none" strike="noStrike" cap="none" normalizeH="0" baseline="0" dirty="0" err="1">
                          <a:ln>
                            <a:noFill/>
                          </a:ln>
                          <a:solidFill>
                            <a:schemeClr val="tx1"/>
                          </a:solidFill>
                          <a:effectLst/>
                          <a:latin typeface="Albertus" pitchFamily="34" charset="0"/>
                        </a:rPr>
                        <a:t>Rincian</a:t>
                      </a:r>
                      <a:r>
                        <a:rPr kumimoji="0" lang="en-US" sz="2000" b="0" i="0" u="none" strike="noStrike" cap="none" normalizeH="0" baseline="0" dirty="0">
                          <a:ln>
                            <a:noFill/>
                          </a:ln>
                          <a:solidFill>
                            <a:schemeClr val="tx1"/>
                          </a:solidFill>
                          <a:effectLst/>
                          <a:latin typeface="Albertus" pitchFamily="34" charset="0"/>
                        </a:rPr>
                        <a:t> </a:t>
                      </a:r>
                      <a:r>
                        <a:rPr kumimoji="0" lang="en-US" sz="2000" b="0" i="0" u="none" strike="noStrike" cap="none" normalizeH="0" baseline="0" dirty="0" err="1">
                          <a:ln>
                            <a:noFill/>
                          </a:ln>
                          <a:solidFill>
                            <a:schemeClr val="tx1"/>
                          </a:solidFill>
                          <a:effectLst/>
                          <a:latin typeface="Albertus" pitchFamily="34" charset="0"/>
                        </a:rPr>
                        <a:t>Obyek</a:t>
                      </a:r>
                      <a:r>
                        <a:rPr kumimoji="0" lang="en-US" sz="2000" b="0" i="0" u="none" strike="noStrike" cap="none" normalizeH="0" baseline="0" dirty="0">
                          <a:ln>
                            <a:noFill/>
                          </a:ln>
                          <a:solidFill>
                            <a:schemeClr val="tx1"/>
                          </a:solidFill>
                          <a:effectLst/>
                          <a:latin typeface="Albertus" pitchFamily="34" charset="0"/>
                        </a:rPr>
                        <a:t> </a:t>
                      </a:r>
                      <a:endParaRPr kumimoji="0" lang="en-US" sz="2000" b="0" i="0" u="none" strike="noStrike" cap="none" normalizeH="0" baseline="0" dirty="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dirty="0">
                          <a:ln>
                            <a:noFill/>
                          </a:ln>
                          <a:solidFill>
                            <a:schemeClr val="tx1"/>
                          </a:solidFill>
                          <a:effectLst/>
                          <a:latin typeface="Albertus" pitchFamily="34" charset="0"/>
                        </a:rPr>
                        <a:t>(UP/GU/TU)</a:t>
                      </a:r>
                      <a:endParaRPr kumimoji="0" lang="en-US" sz="2000" b="0" i="0" u="none" strike="noStrike" cap="none" normalizeH="0" baseline="0" dirty="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bl>
          </a:graphicData>
        </a:graphic>
      </p:graphicFrame>
      <p:sp>
        <p:nvSpPr>
          <p:cNvPr id="20511" name="TextBox 4"/>
          <p:cNvSpPr txBox="1">
            <a:spLocks noChangeArrowheads="1"/>
          </p:cNvSpPr>
          <p:nvPr/>
        </p:nvSpPr>
        <p:spPr bwMode="auto">
          <a:xfrm>
            <a:off x="838200" y="2054246"/>
            <a:ext cx="5867400" cy="727075"/>
          </a:xfrm>
          <a:prstGeom prst="rect">
            <a:avLst/>
          </a:prstGeom>
          <a:noFill/>
          <a:ln w="25400" algn="ctr">
            <a:solidFill>
              <a:srgbClr val="00CC00"/>
            </a:solidFill>
            <a:miter lim="800000"/>
          </a:ln>
          <a:effectLst>
            <a:prstShdw prst="shdw17" dist="17961" dir="2700000">
              <a:srgbClr val="007A00"/>
            </a:prstShdw>
          </a:effec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fontAlgn="base">
              <a:spcBef>
                <a:spcPct val="0"/>
              </a:spcBef>
              <a:spcAft>
                <a:spcPct val="0"/>
              </a:spcAft>
            </a:pPr>
            <a:r>
              <a:rPr lang="en-US" sz="2000" b="1" dirty="0" err="1">
                <a:latin typeface="Avian" pitchFamily="34" charset="0"/>
              </a:rPr>
              <a:t>Langkah-langkah</a:t>
            </a:r>
            <a:r>
              <a:rPr lang="en-US" sz="2000" b="1" dirty="0">
                <a:latin typeface="Avian" pitchFamily="34" charset="0"/>
              </a:rPr>
              <a:t> </a:t>
            </a:r>
            <a:r>
              <a:rPr lang="en-US" sz="2000" b="1" dirty="0" err="1">
                <a:latin typeface="Avian" pitchFamily="34" charset="0"/>
              </a:rPr>
              <a:t>pembukuan</a:t>
            </a:r>
            <a:r>
              <a:rPr lang="en-US" sz="2000" b="1" dirty="0">
                <a:latin typeface="Avian" pitchFamily="34" charset="0"/>
              </a:rPr>
              <a:t> </a:t>
            </a:r>
            <a:r>
              <a:rPr lang="en-US" sz="2000" b="1" dirty="0" err="1">
                <a:latin typeface="Avian" pitchFamily="34" charset="0"/>
              </a:rPr>
              <a:t>pembayaran</a:t>
            </a:r>
            <a:r>
              <a:rPr lang="en-US" sz="2000" b="1" dirty="0">
                <a:latin typeface="Avian" pitchFamily="34" charset="0"/>
              </a:rPr>
              <a:t> </a:t>
            </a:r>
            <a:r>
              <a:rPr lang="en-US" sz="2000" b="1" dirty="0" err="1">
                <a:latin typeface="Avian" pitchFamily="34" charset="0"/>
              </a:rPr>
              <a:t>belanja</a:t>
            </a:r>
            <a:r>
              <a:rPr lang="en-US" sz="2000" b="1" dirty="0">
                <a:latin typeface="Avian" pitchFamily="34" charset="0"/>
              </a:rPr>
              <a:t> </a:t>
            </a:r>
            <a:r>
              <a:rPr lang="en-US" sz="2000" b="1" dirty="0" err="1">
                <a:latin typeface="Avian" pitchFamily="34" charset="0"/>
              </a:rPr>
              <a:t>tanpa</a:t>
            </a:r>
            <a:r>
              <a:rPr lang="en-US" sz="2000" b="1" dirty="0">
                <a:latin typeface="Avian" pitchFamily="34" charset="0"/>
              </a:rPr>
              <a:t> </a:t>
            </a:r>
            <a:r>
              <a:rPr lang="en-US" sz="2000" b="1" dirty="0" err="1">
                <a:latin typeface="Avian" pitchFamily="34" charset="0"/>
              </a:rPr>
              <a:t>melalui</a:t>
            </a:r>
            <a:r>
              <a:rPr lang="en-US" sz="2000" b="1" dirty="0">
                <a:latin typeface="Avian" pitchFamily="34" charset="0"/>
              </a:rPr>
              <a:t> </a:t>
            </a:r>
            <a:r>
              <a:rPr lang="en-US" sz="2000" b="1" dirty="0" err="1">
                <a:latin typeface="Avian" pitchFamily="34" charset="0"/>
              </a:rPr>
              <a:t>panjar</a:t>
            </a:r>
            <a:endParaRPr lang="en-US" sz="2000" b="1" dirty="0">
              <a:latin typeface="Avian" pitchFamily="34" charset="0"/>
            </a:endParaRPr>
          </a:p>
        </p:txBody>
      </p:sp>
      <p:sp>
        <p:nvSpPr>
          <p:cNvPr id="566307" name="Title 1"/>
          <p:cNvSpPr>
            <a:spLocks noGrp="1"/>
          </p:cNvSpPr>
          <p:nvPr>
            <p:ph type="title" idx="4294967295"/>
          </p:nvPr>
        </p:nvSpPr>
        <p:spPr>
          <a:xfrm>
            <a:off x="788377" y="228600"/>
            <a:ext cx="7971692" cy="896938"/>
          </a:xfrm>
          <a:ln w="22225" cap="flat" algn="ctr">
            <a:solidFill>
              <a:srgbClr val="FF0000"/>
            </a:solidFill>
          </a:ln>
          <a:effectLst>
            <a:prstShdw prst="shdw17" dist="17961" dir="2700000">
              <a:srgbClr val="FF0000">
                <a:gamma/>
                <a:shade val="60000"/>
                <a:invGamma/>
              </a:srgbClr>
            </a:prstShdw>
          </a:effectLst>
        </p:spPr>
        <p:txBody>
          <a:bodyPr bIns="91440" anchorCtr="1"/>
          <a:lstStyle/>
          <a:p>
            <a:pPr eaLnBrk="1" hangingPunct="1">
              <a:defRPr/>
            </a:pPr>
            <a:r>
              <a:rPr lang="en-US" sz="3200">
                <a:solidFill>
                  <a:schemeClr val="tx1"/>
                </a:solidFill>
                <a:latin typeface="Albertus Extra Bold" pitchFamily="34" charset="0"/>
              </a:rPr>
              <a:t>PEMBUKUAN BELANJA</a:t>
            </a:r>
            <a:endParaRPr lang="en-US" sz="3200">
              <a:solidFill>
                <a:schemeClr val="tx1"/>
              </a:solidFill>
              <a:latin typeface="Albertus Extra Bold" pitchFamily="34"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0476"/>
            <a:ext cx="8229600" cy="4294668"/>
          </a:xfrm>
        </p:spPr>
        <p:txBody>
          <a:bodyPr>
            <a:noAutofit/>
          </a:bodyPr>
          <a:lstStyle/>
          <a:p>
            <a:pPr marL="0" indent="0">
              <a:buNone/>
            </a:pPr>
            <a:r>
              <a:rPr lang="en-US" sz="3200" b="1" dirty="0"/>
              <a:t>5) </a:t>
            </a:r>
            <a:r>
              <a:rPr lang="en-US" sz="3200" b="1" dirty="0" err="1"/>
              <a:t>Pemberian</a:t>
            </a:r>
            <a:r>
              <a:rPr lang="en-US" sz="3200" b="1" dirty="0"/>
              <a:t> </a:t>
            </a:r>
            <a:r>
              <a:rPr lang="en-US" sz="3200" b="1" dirty="0" err="1"/>
              <a:t>Uang</a:t>
            </a:r>
            <a:r>
              <a:rPr lang="en-US" sz="3200" b="1" dirty="0"/>
              <a:t> </a:t>
            </a:r>
            <a:r>
              <a:rPr lang="en-US" sz="3200" b="1" dirty="0" err="1"/>
              <a:t>Panjar</a:t>
            </a:r>
            <a:endParaRPr lang="en-US" sz="3200" b="1" dirty="0"/>
          </a:p>
          <a:p>
            <a:endParaRPr lang="en-US" sz="3200" dirty="0"/>
          </a:p>
          <a:p>
            <a:pPr marL="342900" lvl="1" indent="0" algn="just">
              <a:buNone/>
            </a:pPr>
            <a:r>
              <a:rPr lang="en-US" sz="2900" dirty="0" err="1"/>
              <a:t>Berdasarkan</a:t>
            </a:r>
            <a:r>
              <a:rPr lang="en-US" sz="2900" dirty="0"/>
              <a:t> Nota </a:t>
            </a:r>
            <a:r>
              <a:rPr lang="en-US" sz="2900" dirty="0" err="1"/>
              <a:t>Pencairan</a:t>
            </a:r>
            <a:r>
              <a:rPr lang="en-US" sz="2900" dirty="0"/>
              <a:t> Dana PA/KPA, </a:t>
            </a:r>
            <a:r>
              <a:rPr lang="en-US" sz="2900" dirty="0" err="1"/>
              <a:t>serta</a:t>
            </a:r>
            <a:r>
              <a:rPr lang="en-US" sz="2900" dirty="0"/>
              <a:t> </a:t>
            </a:r>
            <a:r>
              <a:rPr lang="en-US" sz="2900" dirty="0" err="1"/>
              <a:t>bukti</a:t>
            </a:r>
            <a:r>
              <a:rPr lang="en-US" sz="2900" dirty="0"/>
              <a:t> </a:t>
            </a:r>
            <a:r>
              <a:rPr lang="en-US" sz="2900" dirty="0" err="1"/>
              <a:t>pengeluaran</a:t>
            </a:r>
            <a:r>
              <a:rPr lang="en-US" sz="2900" dirty="0"/>
              <a:t> uang/</a:t>
            </a:r>
            <a:r>
              <a:rPr lang="en-US" sz="2900" dirty="0" err="1"/>
              <a:t>bukti</a:t>
            </a:r>
            <a:r>
              <a:rPr lang="en-US" sz="2900" dirty="0"/>
              <a:t> </a:t>
            </a:r>
            <a:r>
              <a:rPr lang="en-US" sz="2900" dirty="0" err="1"/>
              <a:t>lainnya</a:t>
            </a:r>
            <a:r>
              <a:rPr lang="en-US" sz="2900" dirty="0"/>
              <a:t> yang </a:t>
            </a:r>
            <a:r>
              <a:rPr lang="en-US" sz="2900" dirty="0" err="1"/>
              <a:t>sah</a:t>
            </a:r>
            <a:r>
              <a:rPr lang="en-US" sz="2900" dirty="0"/>
              <a:t>, BP/BPP </a:t>
            </a:r>
            <a:r>
              <a:rPr lang="en-US" sz="2900" dirty="0" err="1"/>
              <a:t>mencatat</a:t>
            </a:r>
            <a:r>
              <a:rPr lang="en-US" sz="2900" dirty="0"/>
              <a:t> </a:t>
            </a:r>
            <a:r>
              <a:rPr lang="en-US" sz="2900" dirty="0" err="1"/>
              <a:t>pemberian</a:t>
            </a:r>
            <a:r>
              <a:rPr lang="en-US" sz="2900" dirty="0"/>
              <a:t> uang </a:t>
            </a:r>
            <a:r>
              <a:rPr lang="en-US" sz="2900" dirty="0" err="1"/>
              <a:t>panjar</a:t>
            </a:r>
            <a:r>
              <a:rPr lang="en-US" sz="2900" dirty="0"/>
              <a:t> </a:t>
            </a:r>
            <a:r>
              <a:rPr lang="en-US" sz="2900" dirty="0" err="1"/>
              <a:t>sebesar</a:t>
            </a:r>
            <a:r>
              <a:rPr lang="en-US" sz="2900" dirty="0"/>
              <a:t> uang yang </a:t>
            </a:r>
            <a:r>
              <a:rPr lang="en-US" sz="2900" dirty="0" err="1"/>
              <a:t>diberikan</a:t>
            </a:r>
            <a:r>
              <a:rPr lang="en-US" sz="2900" dirty="0"/>
              <a:t> </a:t>
            </a:r>
            <a:r>
              <a:rPr lang="en-US" sz="2900" dirty="0" err="1"/>
              <a:t>kepada</a:t>
            </a:r>
            <a:r>
              <a:rPr lang="en-US" sz="2900" dirty="0"/>
              <a:t> PPTK </a:t>
            </a:r>
            <a:r>
              <a:rPr lang="en-US" sz="2900" b="1" i="1" dirty="0"/>
              <a:t>di BKU pada </a:t>
            </a:r>
            <a:r>
              <a:rPr lang="en-US" sz="2900" b="1" i="1" dirty="0" err="1"/>
              <a:t>sisi</a:t>
            </a:r>
            <a:r>
              <a:rPr lang="en-US" sz="2900" b="1" i="1" dirty="0"/>
              <a:t> </a:t>
            </a:r>
            <a:r>
              <a:rPr lang="en-US" sz="2900" b="1" i="1" dirty="0" err="1">
                <a:solidFill>
                  <a:srgbClr val="FF0000"/>
                </a:solidFill>
              </a:rPr>
              <a:t>pengeluara</a:t>
            </a:r>
            <a:r>
              <a:rPr lang="en-US" sz="2900" b="1" i="1" dirty="0" err="1"/>
              <a:t>n</a:t>
            </a:r>
            <a:r>
              <a:rPr lang="en-US" sz="2900" b="1" i="1" dirty="0"/>
              <a:t>, pada </a:t>
            </a:r>
            <a:r>
              <a:rPr lang="en-US" sz="2900" b="1" i="1" dirty="0" err="1"/>
              <a:t>Buku</a:t>
            </a:r>
            <a:r>
              <a:rPr lang="en-US" sz="2900" b="1" i="1" dirty="0"/>
              <a:t> </a:t>
            </a:r>
            <a:r>
              <a:rPr lang="en-US" sz="2900" b="1" i="1" dirty="0" err="1"/>
              <a:t>Pembantu</a:t>
            </a:r>
            <a:r>
              <a:rPr lang="en-US" sz="2900" b="1" i="1" dirty="0"/>
              <a:t> Bank pada </a:t>
            </a:r>
            <a:r>
              <a:rPr lang="en-US" sz="2900" b="1" i="1" dirty="0" err="1"/>
              <a:t>sisi</a:t>
            </a:r>
            <a:r>
              <a:rPr lang="en-US" sz="2900" b="1" i="1" dirty="0"/>
              <a:t> </a:t>
            </a:r>
            <a:r>
              <a:rPr lang="en-US" sz="2900" b="1" i="1" dirty="0" err="1">
                <a:solidFill>
                  <a:srgbClr val="FF0000"/>
                </a:solidFill>
              </a:rPr>
              <a:t>pengeluaran</a:t>
            </a:r>
            <a:r>
              <a:rPr lang="en-US" sz="2900" b="1" i="1" dirty="0">
                <a:solidFill>
                  <a:srgbClr val="FF0000"/>
                </a:solidFill>
              </a:rPr>
              <a:t> </a:t>
            </a:r>
            <a:r>
              <a:rPr lang="en-US" sz="2900" b="1" i="1" dirty="0"/>
              <a:t>dan </a:t>
            </a:r>
            <a:r>
              <a:rPr lang="en-US" sz="2900" b="1" i="1" dirty="0" err="1">
                <a:solidFill>
                  <a:srgbClr val="FF0000"/>
                </a:solidFill>
              </a:rPr>
              <a:t>Buku</a:t>
            </a:r>
            <a:r>
              <a:rPr lang="en-US" sz="2900" b="1" i="1" dirty="0">
                <a:solidFill>
                  <a:srgbClr val="FF0000"/>
                </a:solidFill>
              </a:rPr>
              <a:t> </a:t>
            </a:r>
            <a:r>
              <a:rPr lang="en-US" sz="2900" b="1" i="1" dirty="0" err="1">
                <a:solidFill>
                  <a:srgbClr val="FF0000"/>
                </a:solidFill>
              </a:rPr>
              <a:t>Pembantu</a:t>
            </a:r>
            <a:r>
              <a:rPr lang="en-US" sz="2900" b="1" i="1" dirty="0">
                <a:solidFill>
                  <a:srgbClr val="FF0000"/>
                </a:solidFill>
              </a:rPr>
              <a:t> </a:t>
            </a:r>
            <a:r>
              <a:rPr lang="en-US" sz="2900" b="1" i="1" dirty="0" err="1">
                <a:solidFill>
                  <a:srgbClr val="FF0000"/>
                </a:solidFill>
              </a:rPr>
              <a:t>Panjar</a:t>
            </a:r>
            <a:r>
              <a:rPr lang="en-US" sz="2900" b="1" i="1" dirty="0">
                <a:solidFill>
                  <a:srgbClr val="FF0000"/>
                </a:solidFill>
              </a:rPr>
              <a:t> di </a:t>
            </a:r>
            <a:r>
              <a:rPr lang="en-US" sz="2900" b="1" i="1" dirty="0" err="1">
                <a:solidFill>
                  <a:srgbClr val="FF0000"/>
                </a:solidFill>
              </a:rPr>
              <a:t>sisi</a:t>
            </a:r>
            <a:r>
              <a:rPr lang="en-US" sz="2900" b="1" i="1" dirty="0">
                <a:solidFill>
                  <a:srgbClr val="FF0000"/>
                </a:solidFill>
              </a:rPr>
              <a:t> </a:t>
            </a:r>
            <a:r>
              <a:rPr lang="en-US" sz="2900" b="1" i="1" dirty="0" err="1">
                <a:solidFill>
                  <a:srgbClr val="FF0000"/>
                </a:solidFill>
              </a:rPr>
              <a:t>pengelu</a:t>
            </a:r>
            <a:r>
              <a:rPr lang="en-US" sz="2900" b="1" i="1" dirty="0" err="1"/>
              <a:t>aran</a:t>
            </a:r>
            <a:r>
              <a:rPr lang="en-US" sz="2900" b="1" i="1" dirty="0"/>
              <a:t> </a:t>
            </a:r>
            <a:endParaRPr lang="en-US" sz="2900" b="1" i="1" dirty="0"/>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Documents and Settings\medina\My Documents\My Pictures\Microsoft Clip Organizer\j0295555.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153411" y="5638800"/>
            <a:ext cx="811823" cy="990600"/>
          </a:xfrm>
          <a:prstGeom prst="rect">
            <a:avLst/>
          </a:prstGeom>
          <a:noFill/>
          <a:ln>
            <a:noFill/>
          </a:ln>
        </p:spPr>
      </p:pic>
      <p:graphicFrame>
        <p:nvGraphicFramePr>
          <p:cNvPr id="568424" name="Group 104"/>
          <p:cNvGraphicFramePr>
            <a:graphicFrameLocks noGrp="1"/>
          </p:cNvGraphicFramePr>
          <p:nvPr/>
        </p:nvGraphicFramePr>
        <p:xfrm>
          <a:off x="838200" y="2759075"/>
          <a:ext cx="8077200" cy="2901951"/>
        </p:xfrm>
        <a:graphic>
          <a:graphicData uri="http://schemas.openxmlformats.org/drawingml/2006/table">
            <a:tbl>
              <a:tblPr/>
              <a:tblGrid>
                <a:gridCol w="1447800"/>
                <a:gridCol w="2353408"/>
                <a:gridCol w="2058866"/>
                <a:gridCol w="2217126"/>
              </a:tblGrid>
              <a:tr h="503238">
                <a:tc row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Langkah</a:t>
                      </a:r>
                      <a:endParaRPr kumimoji="0" lang="en-US" sz="2000" b="1" i="0" u="none" strike="noStrike" cap="none" normalizeH="0" baseline="0">
                        <a:ln>
                          <a:noFill/>
                        </a:ln>
                        <a:solidFill>
                          <a:schemeClr val="tx1"/>
                        </a:solidFill>
                        <a:effectLst/>
                        <a:latin typeface="Albertus" pitchFamily="34" charset="0"/>
                      </a:endParaRPr>
                    </a:p>
                  </a:txBody>
                  <a:tcPr marL="84406" marR="84406" anchor="ct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Mencatat pada Buku</a:t>
                      </a:r>
                      <a:endParaRPr kumimoji="0" lang="en-US" sz="2000" b="1" i="0" u="none" strike="noStrike" cap="none" normalizeH="0" baseline="0">
                        <a:ln>
                          <a:noFill/>
                        </a:ln>
                        <a:solidFill>
                          <a:schemeClr val="tx1"/>
                        </a:solidFill>
                        <a:effectLst/>
                        <a:latin typeface="Albertus" pitchFamily="34" charset="0"/>
                      </a:endParaRPr>
                    </a:p>
                  </a:txBody>
                  <a:tcPr marL="84406" marR="84406" anchor="ct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Mencatat Pada Kolom</a:t>
                      </a:r>
                      <a:endParaRPr kumimoji="0" lang="en-US" sz="2000" b="1"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hMerge="1">
                  <a:tcPr/>
                </a:tc>
              </a:tr>
              <a:tr h="503238">
                <a:tc vMerge="1">
                  <a:tcPr/>
                </a:tc>
                <a:tc vMerge="1">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PENERIMAAN</a:t>
                      </a:r>
                      <a:endParaRPr kumimoji="0" lang="en-US" sz="2000" b="1"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PENGELUARAN</a:t>
                      </a:r>
                      <a:endParaRPr kumimoji="0" lang="en-US" sz="2000" b="1"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r>
              <a:tr h="501650">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1</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BKU</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1"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890587">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2</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BP Kas Tunai atau BP Simpanan/Bank</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503238">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3</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BP Panjar</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a:t>
                      </a:r>
                      <a:endParaRPr kumimoji="0" lang="en-US" sz="2000" b="0" i="0" u="none" strike="noStrike" cap="none" normalizeH="0" baseline="0">
                        <a:ln>
                          <a:noFill/>
                        </a:ln>
                        <a:solidFill>
                          <a:schemeClr val="tx1"/>
                        </a:solidFill>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bl>
          </a:graphicData>
        </a:graphic>
      </p:graphicFrame>
      <p:sp>
        <p:nvSpPr>
          <p:cNvPr id="22560" name="TextBox 4"/>
          <p:cNvSpPr txBox="1">
            <a:spLocks noChangeArrowheads="1"/>
          </p:cNvSpPr>
          <p:nvPr/>
        </p:nvSpPr>
        <p:spPr bwMode="auto">
          <a:xfrm>
            <a:off x="838200" y="1998664"/>
            <a:ext cx="5867400" cy="707886"/>
          </a:xfrm>
          <a:prstGeom prst="rect">
            <a:avLst/>
          </a:prstGeom>
          <a:noFill/>
          <a:ln w="25400" algn="ctr">
            <a:solidFill>
              <a:srgbClr val="00CC00"/>
            </a:solidFill>
            <a:miter lim="800000"/>
          </a:ln>
          <a:effectLst>
            <a:prstShdw prst="shdw17" dist="17961" dir="2700000">
              <a:srgbClr val="007A00"/>
            </a:prstShdw>
          </a:effec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fontAlgn="base">
              <a:spcBef>
                <a:spcPct val="0"/>
              </a:spcBef>
              <a:spcAft>
                <a:spcPct val="0"/>
              </a:spcAft>
            </a:pPr>
            <a:r>
              <a:rPr lang="en-US" sz="2000" b="1" dirty="0" err="1">
                <a:solidFill>
                  <a:srgbClr val="000000"/>
                </a:solidFill>
                <a:latin typeface="Avian" pitchFamily="34" charset="0"/>
              </a:rPr>
              <a:t>Langkah-langkah</a:t>
            </a:r>
            <a:r>
              <a:rPr lang="en-US" sz="2000" b="1" dirty="0">
                <a:solidFill>
                  <a:srgbClr val="000000"/>
                </a:solidFill>
                <a:latin typeface="Avian" pitchFamily="34" charset="0"/>
              </a:rPr>
              <a:t> </a:t>
            </a:r>
            <a:r>
              <a:rPr lang="en-US" sz="2000" b="1" dirty="0" err="1">
                <a:solidFill>
                  <a:srgbClr val="000000"/>
                </a:solidFill>
                <a:latin typeface="Avian" pitchFamily="34" charset="0"/>
              </a:rPr>
              <a:t>pembukuan</a:t>
            </a:r>
            <a:r>
              <a:rPr lang="en-US" sz="2000" b="1" dirty="0">
                <a:solidFill>
                  <a:srgbClr val="000000"/>
                </a:solidFill>
                <a:latin typeface="Avian" pitchFamily="34" charset="0"/>
              </a:rPr>
              <a:t> </a:t>
            </a:r>
            <a:r>
              <a:rPr lang="en-US" sz="2000" b="1" dirty="0" err="1">
                <a:solidFill>
                  <a:srgbClr val="000000"/>
                </a:solidFill>
                <a:latin typeface="Avian" pitchFamily="34" charset="0"/>
              </a:rPr>
              <a:t>pemberian</a:t>
            </a:r>
            <a:r>
              <a:rPr lang="en-US" sz="2000" b="1" dirty="0">
                <a:solidFill>
                  <a:srgbClr val="000000"/>
                </a:solidFill>
                <a:latin typeface="Avian" pitchFamily="34" charset="0"/>
              </a:rPr>
              <a:t> </a:t>
            </a:r>
            <a:r>
              <a:rPr lang="en-US" sz="2000" b="1" dirty="0" err="1">
                <a:solidFill>
                  <a:srgbClr val="000000"/>
                </a:solidFill>
                <a:latin typeface="Avian" pitchFamily="34" charset="0"/>
              </a:rPr>
              <a:t>panjar</a:t>
            </a:r>
            <a:endParaRPr lang="en-US" sz="2000" b="1" dirty="0">
              <a:solidFill>
                <a:srgbClr val="000000"/>
              </a:solidFill>
              <a:latin typeface="Avian" pitchFamily="34" charset="0"/>
            </a:endParaRPr>
          </a:p>
        </p:txBody>
      </p:sp>
      <p:sp>
        <p:nvSpPr>
          <p:cNvPr id="568356" name="Title 1"/>
          <p:cNvSpPr>
            <a:spLocks noGrp="1"/>
          </p:cNvSpPr>
          <p:nvPr>
            <p:ph type="title" idx="4294967295"/>
          </p:nvPr>
        </p:nvSpPr>
        <p:spPr>
          <a:xfrm>
            <a:off x="783992" y="228621"/>
            <a:ext cx="8055219" cy="823913"/>
          </a:xfrm>
          <a:ln w="22225" cap="flat" algn="ctr">
            <a:solidFill>
              <a:srgbClr val="FF0000"/>
            </a:solidFill>
          </a:ln>
          <a:effectLst>
            <a:prstShdw prst="shdw17" dist="17961" dir="2700000">
              <a:srgbClr val="FF0000">
                <a:gamma/>
                <a:shade val="60000"/>
                <a:invGamma/>
              </a:srgbClr>
            </a:prstShdw>
          </a:effectLst>
        </p:spPr>
        <p:txBody>
          <a:bodyPr bIns="91440" anchorCtr="1"/>
          <a:lstStyle/>
          <a:p>
            <a:pPr eaLnBrk="1" hangingPunct="1">
              <a:defRPr/>
            </a:pPr>
            <a:r>
              <a:rPr lang="en-US" sz="3200">
                <a:solidFill>
                  <a:srgbClr val="000000"/>
                </a:solidFill>
                <a:latin typeface="Albertus Extra Bold" pitchFamily="34" charset="0"/>
              </a:rPr>
              <a:t>PEMBUKUAN BELANJA</a:t>
            </a:r>
            <a:endParaRPr lang="en-US" sz="3200">
              <a:solidFill>
                <a:srgbClr val="000000"/>
              </a:solidFill>
              <a:latin typeface="Albertus Extra Bold" pitchFamily="34" charset="0"/>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0476"/>
            <a:ext cx="8229600" cy="3430572"/>
          </a:xfrm>
        </p:spPr>
        <p:txBody>
          <a:bodyPr>
            <a:normAutofit/>
          </a:bodyPr>
          <a:lstStyle/>
          <a:p>
            <a:pPr marL="0" indent="0" algn="just">
              <a:buNone/>
            </a:pPr>
            <a:r>
              <a:rPr lang="en-US" sz="3200" b="1" dirty="0"/>
              <a:t>6) </a:t>
            </a:r>
            <a:r>
              <a:rPr lang="en-US" sz="3200" b="1" dirty="0" err="1"/>
              <a:t>Pertanggungjawaban</a:t>
            </a:r>
            <a:r>
              <a:rPr lang="en-US" sz="3200" b="1" dirty="0"/>
              <a:t> </a:t>
            </a:r>
            <a:r>
              <a:rPr lang="en-US" sz="3200" b="1" dirty="0" err="1"/>
              <a:t>Uang</a:t>
            </a:r>
            <a:r>
              <a:rPr lang="en-US" sz="3200" b="1" dirty="0"/>
              <a:t> </a:t>
            </a:r>
            <a:r>
              <a:rPr lang="en-US" sz="3200" b="1" dirty="0" err="1"/>
              <a:t>Panjar</a:t>
            </a:r>
            <a:endParaRPr lang="en-US" sz="3200" b="1" dirty="0"/>
          </a:p>
          <a:p>
            <a:pPr algn="just"/>
            <a:endParaRPr lang="en-US" sz="3200" dirty="0"/>
          </a:p>
          <a:p>
            <a:pPr marL="342900" lvl="1" indent="0" algn="just">
              <a:buNone/>
            </a:pPr>
            <a:r>
              <a:rPr lang="en-US" sz="2900" dirty="0" err="1"/>
              <a:t>Berdasarkan</a:t>
            </a:r>
            <a:r>
              <a:rPr lang="en-US" sz="2900" dirty="0"/>
              <a:t> </a:t>
            </a:r>
            <a:r>
              <a:rPr lang="en-US" sz="2900" dirty="0" err="1"/>
              <a:t>pertanggungjawaban</a:t>
            </a:r>
            <a:r>
              <a:rPr lang="en-US" sz="2900" dirty="0"/>
              <a:t> yang </a:t>
            </a:r>
            <a:r>
              <a:rPr lang="en-US" sz="2900" dirty="0" err="1"/>
              <a:t>diberikan</a:t>
            </a:r>
            <a:r>
              <a:rPr lang="en-US" sz="2900" dirty="0"/>
              <a:t> PPTK </a:t>
            </a:r>
            <a:r>
              <a:rPr lang="en-US" sz="2900" dirty="0" err="1"/>
              <a:t>atas</a:t>
            </a:r>
            <a:r>
              <a:rPr lang="en-US" sz="2900" dirty="0"/>
              <a:t> </a:t>
            </a:r>
            <a:r>
              <a:rPr lang="en-US" sz="2900" dirty="0" err="1"/>
              <a:t>penggunaan</a:t>
            </a:r>
            <a:r>
              <a:rPr lang="en-US" sz="2900" dirty="0"/>
              <a:t> </a:t>
            </a:r>
            <a:r>
              <a:rPr lang="en-US" sz="2900" dirty="0" err="1"/>
              <a:t>uang</a:t>
            </a:r>
            <a:r>
              <a:rPr lang="en-US" sz="2900" dirty="0"/>
              <a:t> </a:t>
            </a:r>
            <a:r>
              <a:rPr lang="en-US" sz="2900" dirty="0" err="1"/>
              <a:t>panjar</a:t>
            </a:r>
            <a:r>
              <a:rPr lang="en-US" sz="2900" dirty="0"/>
              <a:t>, BP/BPP </a:t>
            </a:r>
            <a:r>
              <a:rPr lang="en-US" sz="2900" dirty="0" err="1"/>
              <a:t>mencatat</a:t>
            </a:r>
            <a:r>
              <a:rPr lang="en-US" sz="2900" dirty="0"/>
              <a:t> di BKU </a:t>
            </a:r>
            <a:r>
              <a:rPr lang="en-US" sz="2900" dirty="0" err="1"/>
              <a:t>pada</a:t>
            </a:r>
            <a:r>
              <a:rPr lang="en-US" sz="2900" dirty="0"/>
              <a:t> </a:t>
            </a:r>
            <a:r>
              <a:rPr lang="en-US" sz="2900" dirty="0" err="1">
                <a:solidFill>
                  <a:srgbClr val="FF0000"/>
                </a:solidFill>
              </a:rPr>
              <a:t>sisi</a:t>
            </a:r>
            <a:r>
              <a:rPr lang="en-US" sz="2900" dirty="0">
                <a:solidFill>
                  <a:srgbClr val="FF0000"/>
                </a:solidFill>
              </a:rPr>
              <a:t> </a:t>
            </a:r>
            <a:r>
              <a:rPr lang="en-US" sz="2900" dirty="0" err="1">
                <a:solidFill>
                  <a:srgbClr val="FF0000"/>
                </a:solidFill>
              </a:rPr>
              <a:t>pengeluaran</a:t>
            </a:r>
            <a:r>
              <a:rPr lang="en-US" sz="2900" dirty="0">
                <a:solidFill>
                  <a:srgbClr val="FF0000"/>
                </a:solidFill>
              </a:rPr>
              <a:t> </a:t>
            </a:r>
            <a:r>
              <a:rPr lang="en-US" sz="2900" dirty="0" err="1"/>
              <a:t>dan</a:t>
            </a:r>
            <a:r>
              <a:rPr lang="en-US" sz="2900" dirty="0"/>
              <a:t> di </a:t>
            </a:r>
            <a:r>
              <a:rPr lang="en-US" sz="2900" dirty="0" err="1"/>
              <a:t>buku</a:t>
            </a:r>
            <a:r>
              <a:rPr lang="en-US" sz="2900" dirty="0"/>
              <a:t> </a:t>
            </a:r>
            <a:r>
              <a:rPr lang="en-US" sz="2900" dirty="0" err="1"/>
              <a:t>pembantu</a:t>
            </a:r>
            <a:r>
              <a:rPr lang="en-US" sz="2900" dirty="0"/>
              <a:t> Sub </a:t>
            </a:r>
            <a:r>
              <a:rPr lang="en-US" sz="2900" dirty="0" err="1"/>
              <a:t>Rincian</a:t>
            </a:r>
            <a:r>
              <a:rPr lang="en-US" sz="2900" dirty="0"/>
              <a:t> </a:t>
            </a:r>
            <a:r>
              <a:rPr lang="en-US" sz="2900" dirty="0" err="1"/>
              <a:t>Objek</a:t>
            </a:r>
            <a:r>
              <a:rPr lang="en-US" sz="2900" dirty="0"/>
              <a:t> </a:t>
            </a:r>
            <a:r>
              <a:rPr lang="en-US" sz="2900" dirty="0" err="1"/>
              <a:t>Belanja</a:t>
            </a:r>
            <a:r>
              <a:rPr lang="en-US" sz="2900" dirty="0"/>
              <a:t> </a:t>
            </a:r>
            <a:r>
              <a:rPr lang="en-US" sz="2900" dirty="0" err="1"/>
              <a:t>pada</a:t>
            </a:r>
            <a:r>
              <a:rPr lang="en-US" sz="2900" dirty="0"/>
              <a:t> </a:t>
            </a:r>
            <a:r>
              <a:rPr lang="en-US" sz="2900" dirty="0" err="1">
                <a:solidFill>
                  <a:srgbClr val="FF0000"/>
                </a:solidFill>
              </a:rPr>
              <a:t>sisi</a:t>
            </a:r>
            <a:r>
              <a:rPr lang="en-US" sz="2900" dirty="0">
                <a:solidFill>
                  <a:srgbClr val="FF0000"/>
                </a:solidFill>
              </a:rPr>
              <a:t> </a:t>
            </a:r>
            <a:r>
              <a:rPr lang="en-US" sz="2900" dirty="0" err="1">
                <a:solidFill>
                  <a:srgbClr val="FF0000"/>
                </a:solidFill>
              </a:rPr>
              <a:t>pengeluaran</a:t>
            </a:r>
            <a:r>
              <a:rPr lang="en-US" sz="2900" dirty="0">
                <a:solidFill>
                  <a:srgbClr val="FF0000"/>
                </a:solidFill>
              </a:rPr>
              <a:t> </a:t>
            </a:r>
            <a:endParaRPr lang="en-US" sz="2900" dirty="0">
              <a:solidFill>
                <a:srgbClr val="FF0000"/>
              </a:solidFill>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9487" name="Group 143"/>
          <p:cNvGraphicFramePr>
            <a:graphicFrameLocks noGrp="1"/>
          </p:cNvGraphicFramePr>
          <p:nvPr/>
        </p:nvGraphicFramePr>
        <p:xfrm>
          <a:off x="838200" y="2627313"/>
          <a:ext cx="8077200" cy="3992824"/>
        </p:xfrm>
        <a:graphic>
          <a:graphicData uri="http://schemas.openxmlformats.org/drawingml/2006/table">
            <a:tbl>
              <a:tblPr/>
              <a:tblGrid>
                <a:gridCol w="1447800"/>
                <a:gridCol w="2353408"/>
                <a:gridCol w="2058866"/>
                <a:gridCol w="2217126"/>
              </a:tblGrid>
              <a:tr h="396206">
                <a:tc row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Langkah</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anchor="ct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Mencatat pada Buku</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anchor="ct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Mencatat Pada Kolom</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hMerge="1">
                  <a:tcPr/>
                </a:tc>
              </a:tr>
              <a:tr h="396206">
                <a:tc vMerge="1">
                  <a:tcPr/>
                </a:tc>
                <a:tc vMerge="1">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PENERIMAAN</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PENGELUARAN</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r>
              <a:tr h="700980">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1</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BKU </a:t>
                      </a:r>
                      <a:endParaRPr kumimoji="0" lang="en-US" sz="2000" b="0" i="0" u="none" strike="noStrike" cap="none" normalizeH="0" baseline="0">
                        <a:ln>
                          <a:noFill/>
                        </a:ln>
                        <a:solidFill>
                          <a:schemeClr val="tx1"/>
                        </a:solidFill>
                        <a:effectLst/>
                        <a:latin typeface="Albertus" pitchFamily="34" charset="0"/>
                      </a:endParaRPr>
                    </a:p>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(senilai panjar)</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16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396206">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2</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BP Panjar</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16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700980">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3</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BKU </a:t>
                      </a:r>
                      <a:endParaRPr kumimoji="0" lang="en-US" sz="2000" b="0" i="0" u="none" strike="noStrike" cap="none" normalizeH="0" baseline="0">
                        <a:ln>
                          <a:noFill/>
                        </a:ln>
                        <a:solidFill>
                          <a:schemeClr val="tx1"/>
                        </a:solidFill>
                        <a:effectLst/>
                        <a:latin typeface="Albertus" pitchFamily="34" charset="0"/>
                      </a:endParaRPr>
                    </a:p>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(senilai belanja)</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396206">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4</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dirty="0">
                          <a:ln>
                            <a:noFill/>
                          </a:ln>
                          <a:solidFill>
                            <a:schemeClr val="tx1"/>
                          </a:solidFill>
                          <a:effectLst/>
                          <a:latin typeface="Albertus" pitchFamily="34" charset="0"/>
                        </a:rPr>
                        <a:t>BP sub </a:t>
                      </a:r>
                      <a:r>
                        <a:rPr kumimoji="0" lang="en-US" sz="2000" b="0" i="0" u="none" strike="noStrike" cap="none" normalizeH="0" baseline="0" dirty="0" err="1">
                          <a:ln>
                            <a:noFill/>
                          </a:ln>
                          <a:solidFill>
                            <a:schemeClr val="tx1"/>
                          </a:solidFill>
                          <a:effectLst/>
                          <a:latin typeface="Albertus" pitchFamily="34" charset="0"/>
                        </a:rPr>
                        <a:t>Rincian</a:t>
                      </a:r>
                      <a:r>
                        <a:rPr kumimoji="0" lang="en-US" sz="2000" b="0" i="0" u="none" strike="noStrike" cap="none" normalizeH="0" baseline="0" dirty="0">
                          <a:ln>
                            <a:noFill/>
                          </a:ln>
                          <a:solidFill>
                            <a:schemeClr val="tx1"/>
                          </a:solidFill>
                          <a:effectLst/>
                          <a:latin typeface="Albertus" pitchFamily="34" charset="0"/>
                        </a:rPr>
                        <a:t> </a:t>
                      </a:r>
                      <a:r>
                        <a:rPr kumimoji="0" lang="en-US" sz="2000" b="0" i="0" u="none" strike="noStrike" cap="none" normalizeH="0" baseline="0" dirty="0" err="1">
                          <a:ln>
                            <a:noFill/>
                          </a:ln>
                          <a:solidFill>
                            <a:schemeClr val="tx1"/>
                          </a:solidFill>
                          <a:effectLst/>
                          <a:latin typeface="Albertus" pitchFamily="34" charset="0"/>
                        </a:rPr>
                        <a:t>Obyek</a:t>
                      </a:r>
                      <a:endParaRPr kumimoji="0" lang="en-US" sz="2000" b="0" i="0" u="none" strike="noStrike" cap="none" normalizeH="0" baseline="0" dirty="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(UP/GU/TU)</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700980">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5</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BP Kas Tunai atau BP Simpanan/Bank</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a:t>
                      </a:r>
                      <a:endParaRPr kumimoji="0" lang="en-US" sz="2000" b="0" i="0" u="none" strike="noStrike" cap="none" normalizeH="0" baseline="0">
                        <a:ln>
                          <a:noFill/>
                        </a:ln>
                        <a:solidFill>
                          <a:schemeClr val="tx1"/>
                        </a:solidFill>
                        <a:effectLst/>
                        <a:latin typeface="Albertus" pitchFamily="34" charset="0"/>
                      </a:endParaRPr>
                    </a:p>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dirty="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bl>
          </a:graphicData>
        </a:graphic>
      </p:graphicFrame>
      <p:sp>
        <p:nvSpPr>
          <p:cNvPr id="23593" name="TextBox 3"/>
          <p:cNvSpPr txBox="1">
            <a:spLocks noChangeArrowheads="1"/>
          </p:cNvSpPr>
          <p:nvPr/>
        </p:nvSpPr>
        <p:spPr bwMode="auto">
          <a:xfrm>
            <a:off x="838200" y="1600206"/>
            <a:ext cx="8077200" cy="727075"/>
          </a:xfrm>
          <a:prstGeom prst="rect">
            <a:avLst/>
          </a:prstGeom>
          <a:noFill/>
          <a:ln w="25400" algn="ctr">
            <a:solidFill>
              <a:srgbClr val="00CC00"/>
            </a:solidFill>
            <a:miter lim="800000"/>
          </a:ln>
          <a:effectLst>
            <a:prstShdw prst="shdw17" dist="17961" dir="2700000">
              <a:srgbClr val="007A00"/>
            </a:prstShdw>
          </a:effec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fontAlgn="base">
              <a:spcBef>
                <a:spcPct val="0"/>
              </a:spcBef>
              <a:spcAft>
                <a:spcPct val="0"/>
              </a:spcAft>
            </a:pPr>
            <a:r>
              <a:rPr lang="en-US" sz="2000" b="1" dirty="0" err="1">
                <a:latin typeface="Avian" pitchFamily="34" charset="0"/>
              </a:rPr>
              <a:t>Langkah-langkah</a:t>
            </a:r>
            <a:r>
              <a:rPr lang="en-US" sz="2000" b="1" dirty="0">
                <a:latin typeface="Avian" pitchFamily="34" charset="0"/>
              </a:rPr>
              <a:t> </a:t>
            </a:r>
            <a:r>
              <a:rPr lang="en-US" sz="2000" b="1" dirty="0" err="1">
                <a:latin typeface="Avian" pitchFamily="34" charset="0"/>
              </a:rPr>
              <a:t>pembukuan</a:t>
            </a:r>
            <a:r>
              <a:rPr lang="en-US" sz="2000" b="1" dirty="0">
                <a:latin typeface="Avian" pitchFamily="34" charset="0"/>
              </a:rPr>
              <a:t> </a:t>
            </a:r>
            <a:r>
              <a:rPr lang="en-US" sz="2000" b="1" dirty="0" err="1">
                <a:latin typeface="Avian" pitchFamily="34" charset="0"/>
              </a:rPr>
              <a:t>pertanggungjawaban</a:t>
            </a:r>
            <a:r>
              <a:rPr lang="en-US" sz="2000" b="1" dirty="0">
                <a:latin typeface="Avian" pitchFamily="34" charset="0"/>
              </a:rPr>
              <a:t> </a:t>
            </a:r>
            <a:r>
              <a:rPr lang="en-US" sz="2000" b="1" dirty="0" err="1">
                <a:latin typeface="Avian" pitchFamily="34" charset="0"/>
              </a:rPr>
              <a:t>panjar</a:t>
            </a:r>
            <a:r>
              <a:rPr lang="en-US" sz="2000" b="1" dirty="0">
                <a:latin typeface="Avian" pitchFamily="34" charset="0"/>
              </a:rPr>
              <a:t> (</a:t>
            </a:r>
            <a:r>
              <a:rPr lang="en-US" sz="2000" b="1" dirty="0" err="1">
                <a:latin typeface="Avian" pitchFamily="34" charset="0"/>
              </a:rPr>
              <a:t>panjar</a:t>
            </a:r>
            <a:r>
              <a:rPr lang="en-US" sz="2000" b="1" dirty="0">
                <a:latin typeface="Avian" pitchFamily="34" charset="0"/>
              </a:rPr>
              <a:t>&gt;</a:t>
            </a:r>
            <a:r>
              <a:rPr lang="en-US" sz="2000" b="1" dirty="0" err="1">
                <a:latin typeface="Avian" pitchFamily="34" charset="0"/>
              </a:rPr>
              <a:t>belanja</a:t>
            </a:r>
            <a:r>
              <a:rPr lang="en-US" sz="2000" b="1" dirty="0">
                <a:latin typeface="Avian" pitchFamily="34" charset="0"/>
              </a:rPr>
              <a:t>)</a:t>
            </a:r>
            <a:endParaRPr lang="en-US" sz="2000" b="1" dirty="0">
              <a:latin typeface="Avian" pitchFamily="34" charset="0"/>
            </a:endParaRPr>
          </a:p>
        </p:txBody>
      </p:sp>
      <p:sp>
        <p:nvSpPr>
          <p:cNvPr id="569389" name="Title 1"/>
          <p:cNvSpPr>
            <a:spLocks noGrp="1"/>
          </p:cNvSpPr>
          <p:nvPr>
            <p:ph type="title" idx="4294967295"/>
          </p:nvPr>
        </p:nvSpPr>
        <p:spPr>
          <a:xfrm>
            <a:off x="1066800" y="228600"/>
            <a:ext cx="7772400" cy="1143000"/>
          </a:xfrm>
          <a:ln w="22225" cap="flat" algn="ctr">
            <a:solidFill>
              <a:srgbClr val="FF0000"/>
            </a:solidFill>
          </a:ln>
          <a:effectLst>
            <a:prstShdw prst="shdw17" dist="17961" dir="2700000">
              <a:srgbClr val="FF0000">
                <a:gamma/>
                <a:shade val="60000"/>
                <a:invGamma/>
              </a:srgbClr>
            </a:prstShdw>
          </a:effectLst>
        </p:spPr>
        <p:txBody>
          <a:bodyPr bIns="91440" anchorCtr="1"/>
          <a:lstStyle/>
          <a:p>
            <a:pPr eaLnBrk="1" hangingPunct="1">
              <a:defRPr/>
            </a:pPr>
            <a:r>
              <a:rPr lang="en-US" sz="3200">
                <a:solidFill>
                  <a:schemeClr val="tx1"/>
                </a:solidFill>
                <a:latin typeface="Albertus Extra Bold" pitchFamily="34" charset="0"/>
              </a:rPr>
              <a:t>Pembukuan Belanja</a:t>
            </a:r>
            <a:endParaRPr lang="en-US" sz="3200">
              <a:solidFill>
                <a:schemeClr val="tx1"/>
              </a:solidFill>
              <a:latin typeface="Albertus Extra Bold" pitchFamily="34" charset="0"/>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0476"/>
            <a:ext cx="8229600" cy="2359219"/>
          </a:xfrm>
          <a:solidFill>
            <a:srgbClr val="CCFFCC"/>
          </a:solidFill>
          <a:ln>
            <a:solidFill>
              <a:srgbClr val="4B5A60"/>
            </a:solidFill>
          </a:ln>
        </p:spPr>
        <p:txBody>
          <a:bodyPr/>
          <a:lstStyle/>
          <a:p>
            <a:pPr marL="571500" indent="-457200">
              <a:buClrTx/>
              <a:buFont typeface="+mj-lt"/>
              <a:buAutoNum type="alphaLcPeriod"/>
            </a:pPr>
            <a:r>
              <a:rPr lang="en-US" sz="3600" dirty="0" err="1"/>
              <a:t>Dalam</a:t>
            </a:r>
            <a:r>
              <a:rPr lang="en-US" sz="3600" dirty="0"/>
              <a:t> </a:t>
            </a:r>
            <a:r>
              <a:rPr lang="en-US" sz="3600" dirty="0" err="1"/>
              <a:t>hal</a:t>
            </a:r>
            <a:r>
              <a:rPr lang="en-US" sz="3600" dirty="0"/>
              <a:t> </a:t>
            </a:r>
            <a:r>
              <a:rPr lang="en-US" sz="3600" dirty="0" err="1"/>
              <a:t>terdapat</a:t>
            </a:r>
            <a:r>
              <a:rPr lang="en-US" sz="3600" dirty="0"/>
              <a:t> </a:t>
            </a:r>
            <a:r>
              <a:rPr lang="en-US" sz="3600" dirty="0" err="1"/>
              <a:t>pengembalian</a:t>
            </a:r>
            <a:r>
              <a:rPr lang="en-US" sz="3600" dirty="0"/>
              <a:t> </a:t>
            </a:r>
            <a:r>
              <a:rPr lang="en-US" sz="3600" dirty="0" err="1">
                <a:solidFill>
                  <a:srgbClr val="FF0000"/>
                </a:solidFill>
              </a:rPr>
              <a:t>kelebihan</a:t>
            </a:r>
            <a:r>
              <a:rPr lang="en-US" sz="3600" dirty="0">
                <a:solidFill>
                  <a:srgbClr val="FF0000"/>
                </a:solidFill>
              </a:rPr>
              <a:t> </a:t>
            </a:r>
            <a:r>
              <a:rPr lang="en-US" sz="3600" dirty="0" err="1">
                <a:solidFill>
                  <a:srgbClr val="FF0000"/>
                </a:solidFill>
              </a:rPr>
              <a:t>uang</a:t>
            </a:r>
            <a:r>
              <a:rPr lang="en-US" sz="3600" dirty="0">
                <a:solidFill>
                  <a:srgbClr val="FF0000"/>
                </a:solidFill>
              </a:rPr>
              <a:t> </a:t>
            </a:r>
            <a:r>
              <a:rPr lang="en-US" sz="3600" dirty="0" err="1">
                <a:solidFill>
                  <a:srgbClr val="FF0000"/>
                </a:solidFill>
              </a:rPr>
              <a:t>panjar</a:t>
            </a:r>
            <a:r>
              <a:rPr lang="en-US" sz="3600" dirty="0">
                <a:solidFill>
                  <a:srgbClr val="FF0000"/>
                </a:solidFill>
              </a:rPr>
              <a:t> </a:t>
            </a:r>
            <a:r>
              <a:rPr lang="en-US" sz="3600" dirty="0" err="1">
                <a:solidFill>
                  <a:srgbClr val="FF0000"/>
                </a:solidFill>
              </a:rPr>
              <a:t>dari</a:t>
            </a:r>
            <a:r>
              <a:rPr lang="en-US" sz="3600" dirty="0">
                <a:solidFill>
                  <a:srgbClr val="FF0000"/>
                </a:solidFill>
              </a:rPr>
              <a:t> PPTK</a:t>
            </a:r>
            <a:r>
              <a:rPr lang="en-US" sz="3600" dirty="0"/>
              <a:t>, </a:t>
            </a:r>
            <a:endParaRPr lang="en-US" dirty="0"/>
          </a:p>
        </p:txBody>
      </p:sp>
      <p:sp>
        <p:nvSpPr>
          <p:cNvPr id="2" name="Rectangle 1"/>
          <p:cNvSpPr/>
          <p:nvPr/>
        </p:nvSpPr>
        <p:spPr>
          <a:xfrm>
            <a:off x="457200" y="3821942"/>
            <a:ext cx="8229600" cy="1661993"/>
          </a:xfrm>
          <a:prstGeom prst="rect">
            <a:avLst/>
          </a:prstGeom>
          <a:solidFill>
            <a:srgbClr val="CCFFCC"/>
          </a:solidFill>
          <a:ln>
            <a:solidFill>
              <a:srgbClr val="4B5A60"/>
            </a:solidFill>
          </a:ln>
        </p:spPr>
        <p:txBody>
          <a:bodyPr wrap="square">
            <a:spAutoFit/>
          </a:bodyPr>
          <a:lstStyle/>
          <a:p>
            <a:pPr marL="114300">
              <a:buClrTx/>
            </a:pPr>
            <a:r>
              <a:rPr lang="en-US" sz="2800" dirty="0"/>
              <a:t>BP/BPP </a:t>
            </a:r>
            <a:r>
              <a:rPr lang="en-US" sz="2800" dirty="0" err="1"/>
              <a:t>mencatat</a:t>
            </a:r>
            <a:r>
              <a:rPr lang="en-US" sz="2800" dirty="0"/>
              <a:t> di </a:t>
            </a:r>
            <a:r>
              <a:rPr lang="en-US" sz="2800" b="1" dirty="0" err="1"/>
              <a:t>Buku</a:t>
            </a:r>
            <a:r>
              <a:rPr lang="en-US" sz="2800" b="1" dirty="0"/>
              <a:t> </a:t>
            </a:r>
            <a:r>
              <a:rPr lang="en-US" sz="2800" b="1" dirty="0" err="1"/>
              <a:t>Pembantu</a:t>
            </a:r>
            <a:r>
              <a:rPr lang="en-US" sz="2800" b="1" dirty="0"/>
              <a:t> Bank </a:t>
            </a:r>
            <a:r>
              <a:rPr lang="en-US" sz="2800" b="1" dirty="0" err="1"/>
              <a:t>atau</a:t>
            </a:r>
            <a:r>
              <a:rPr lang="en-US" sz="2800" b="1" dirty="0"/>
              <a:t> </a:t>
            </a:r>
            <a:r>
              <a:rPr lang="en-US" sz="2800" b="1" dirty="0" err="1"/>
              <a:t>Buku</a:t>
            </a:r>
            <a:r>
              <a:rPr lang="en-US" sz="2800" b="1" dirty="0"/>
              <a:t> </a:t>
            </a:r>
            <a:r>
              <a:rPr lang="en-US" sz="2800" b="1" dirty="0" err="1"/>
              <a:t>Pembantu</a:t>
            </a:r>
            <a:r>
              <a:rPr lang="en-US" sz="2800" b="1" dirty="0"/>
              <a:t> </a:t>
            </a:r>
            <a:r>
              <a:rPr lang="en-US" sz="2800" b="1" dirty="0" err="1"/>
              <a:t>Kas</a:t>
            </a:r>
            <a:r>
              <a:rPr lang="en-US" sz="2800" b="1" dirty="0"/>
              <a:t> </a:t>
            </a:r>
            <a:r>
              <a:rPr lang="en-US" sz="2800" b="1" dirty="0" err="1"/>
              <a:t>Tunai</a:t>
            </a:r>
            <a:r>
              <a:rPr lang="en-US" sz="2800" b="1" dirty="0"/>
              <a:t> </a:t>
            </a:r>
            <a:r>
              <a:rPr lang="en-US" sz="2800" dirty="0" err="1"/>
              <a:t>pada</a:t>
            </a:r>
            <a:r>
              <a:rPr lang="en-US" sz="2800" dirty="0"/>
              <a:t> </a:t>
            </a:r>
            <a:r>
              <a:rPr lang="en-US" sz="2800" dirty="0" err="1"/>
              <a:t>sisi</a:t>
            </a:r>
            <a:r>
              <a:rPr lang="en-US" sz="2800" dirty="0"/>
              <a:t> </a:t>
            </a:r>
            <a:r>
              <a:rPr lang="en-US" sz="2800" b="1" i="1" dirty="0" err="1">
                <a:solidFill>
                  <a:srgbClr val="FF0000"/>
                </a:solidFill>
              </a:rPr>
              <a:t>penerimaan</a:t>
            </a:r>
            <a:r>
              <a:rPr lang="en-US" sz="2800" b="1" i="1" dirty="0">
                <a:solidFill>
                  <a:srgbClr val="FF0000"/>
                </a:solidFill>
              </a:rPr>
              <a:t> </a:t>
            </a:r>
            <a:r>
              <a:rPr lang="en-US" sz="2800" dirty="0" err="1"/>
              <a:t>sebesar</a:t>
            </a:r>
            <a:r>
              <a:rPr lang="en-US" sz="2800" dirty="0"/>
              <a:t> yang </a:t>
            </a:r>
            <a:r>
              <a:rPr lang="en-US" sz="2800" dirty="0" err="1"/>
              <a:t>dikembalikan</a:t>
            </a:r>
            <a:r>
              <a:rPr lang="en-US" sz="2800" dirty="0"/>
              <a:t>.</a:t>
            </a:r>
            <a:endParaRPr lang="en-US" sz="2800" dirty="0"/>
          </a:p>
          <a:p>
            <a:endParaRPr lang="en-US" dirty="0"/>
          </a:p>
        </p:txBody>
      </p:sp>
      <p:sp>
        <p:nvSpPr>
          <p:cNvPr id="4" name="Down Arrow 3"/>
          <p:cNvSpPr/>
          <p:nvPr/>
        </p:nvSpPr>
        <p:spPr>
          <a:xfrm>
            <a:off x="4104312" y="2789695"/>
            <a:ext cx="484632" cy="97840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0476"/>
            <a:ext cx="8229600" cy="2359219"/>
          </a:xfrm>
          <a:solidFill>
            <a:srgbClr val="CCFFCC"/>
          </a:solidFill>
          <a:ln>
            <a:solidFill>
              <a:srgbClr val="4B5A60"/>
            </a:solidFill>
          </a:ln>
        </p:spPr>
        <p:txBody>
          <a:bodyPr/>
          <a:lstStyle/>
          <a:p>
            <a:pPr marL="114300" indent="0">
              <a:buClrTx/>
              <a:buNone/>
            </a:pPr>
            <a:r>
              <a:rPr lang="en-US" sz="3600" dirty="0"/>
              <a:t>b) </a:t>
            </a:r>
            <a:r>
              <a:rPr lang="en-US" sz="3600" dirty="0" err="1"/>
              <a:t>Dalam</a:t>
            </a:r>
            <a:r>
              <a:rPr lang="en-US" sz="3600" dirty="0"/>
              <a:t> </a:t>
            </a:r>
            <a:r>
              <a:rPr lang="en-US" sz="3600" dirty="0" err="1"/>
              <a:t>hal</a:t>
            </a:r>
            <a:r>
              <a:rPr lang="en-US" sz="3600" dirty="0"/>
              <a:t> </a:t>
            </a:r>
            <a:r>
              <a:rPr lang="en-US" sz="3600" dirty="0" err="1"/>
              <a:t>terdapat</a:t>
            </a:r>
            <a:r>
              <a:rPr lang="en-US" sz="3600" dirty="0"/>
              <a:t> </a:t>
            </a:r>
            <a:r>
              <a:rPr lang="en-US" sz="3600" dirty="0" err="1">
                <a:solidFill>
                  <a:srgbClr val="FF0000"/>
                </a:solidFill>
              </a:rPr>
              <a:t>kekurangan</a:t>
            </a:r>
            <a:r>
              <a:rPr lang="en-US" sz="3600" dirty="0">
                <a:solidFill>
                  <a:srgbClr val="FF0000"/>
                </a:solidFill>
              </a:rPr>
              <a:t> </a:t>
            </a:r>
            <a:r>
              <a:rPr lang="en-US" sz="3600" dirty="0" err="1">
                <a:solidFill>
                  <a:srgbClr val="FF0000"/>
                </a:solidFill>
              </a:rPr>
              <a:t>uang</a:t>
            </a:r>
            <a:r>
              <a:rPr lang="en-US" sz="3600" dirty="0">
                <a:solidFill>
                  <a:srgbClr val="FF0000"/>
                </a:solidFill>
              </a:rPr>
              <a:t> </a:t>
            </a:r>
            <a:r>
              <a:rPr lang="en-US" sz="3600" dirty="0" err="1">
                <a:solidFill>
                  <a:srgbClr val="FF0000"/>
                </a:solidFill>
              </a:rPr>
              <a:t>panjar</a:t>
            </a:r>
            <a:r>
              <a:rPr lang="en-US" sz="3600" dirty="0">
                <a:solidFill>
                  <a:srgbClr val="FF0000"/>
                </a:solidFill>
              </a:rPr>
              <a:t>, BP/BPP </a:t>
            </a:r>
            <a:r>
              <a:rPr lang="en-US" sz="3600" dirty="0" err="1"/>
              <a:t>membayar</a:t>
            </a:r>
            <a:r>
              <a:rPr lang="en-US" sz="3600" dirty="0"/>
              <a:t> </a:t>
            </a:r>
            <a:r>
              <a:rPr lang="en-US" sz="3600" dirty="0" err="1"/>
              <a:t>kekurangannya</a:t>
            </a:r>
            <a:r>
              <a:rPr lang="en-US" sz="3600" dirty="0"/>
              <a:t> </a:t>
            </a:r>
            <a:r>
              <a:rPr lang="en-US" sz="3600" dirty="0" err="1"/>
              <a:t>kepada</a:t>
            </a:r>
            <a:r>
              <a:rPr lang="en-US" sz="3600" dirty="0"/>
              <a:t> PPTK</a:t>
            </a:r>
            <a:endParaRPr lang="en-US" sz="3600" dirty="0">
              <a:solidFill>
                <a:srgbClr val="FF0000"/>
              </a:solidFill>
            </a:endParaRPr>
          </a:p>
        </p:txBody>
      </p:sp>
      <p:sp>
        <p:nvSpPr>
          <p:cNvPr id="2" name="Rectangle 1"/>
          <p:cNvSpPr/>
          <p:nvPr/>
        </p:nvSpPr>
        <p:spPr>
          <a:xfrm>
            <a:off x="457200" y="3821942"/>
            <a:ext cx="8229600" cy="1661993"/>
          </a:xfrm>
          <a:prstGeom prst="rect">
            <a:avLst/>
          </a:prstGeom>
          <a:solidFill>
            <a:srgbClr val="CCFFCC"/>
          </a:solidFill>
          <a:ln>
            <a:solidFill>
              <a:srgbClr val="4B5A60"/>
            </a:solidFill>
          </a:ln>
        </p:spPr>
        <p:txBody>
          <a:bodyPr wrap="square">
            <a:spAutoFit/>
          </a:bodyPr>
          <a:lstStyle/>
          <a:p>
            <a:pPr marL="114300">
              <a:buClrTx/>
            </a:pPr>
            <a:r>
              <a:rPr lang="en-US" sz="2800" dirty="0"/>
              <a:t>BP/BPP </a:t>
            </a:r>
            <a:r>
              <a:rPr lang="en-US" sz="2800" dirty="0" err="1"/>
              <a:t>mencatat</a:t>
            </a:r>
            <a:r>
              <a:rPr lang="en-US" sz="2800" dirty="0"/>
              <a:t> di </a:t>
            </a:r>
            <a:r>
              <a:rPr lang="en-US" sz="2800" b="1" dirty="0" err="1"/>
              <a:t>Buku</a:t>
            </a:r>
            <a:r>
              <a:rPr lang="en-US" sz="2800" b="1" dirty="0"/>
              <a:t> </a:t>
            </a:r>
            <a:r>
              <a:rPr lang="en-US" sz="2800" b="1" dirty="0" err="1"/>
              <a:t>Pembantu</a:t>
            </a:r>
            <a:r>
              <a:rPr lang="en-US" sz="2800" b="1" dirty="0"/>
              <a:t> Bank </a:t>
            </a:r>
            <a:r>
              <a:rPr lang="en-US" sz="2800" b="1" dirty="0" err="1"/>
              <a:t>atau</a:t>
            </a:r>
            <a:r>
              <a:rPr lang="en-US" sz="2800" b="1" dirty="0"/>
              <a:t> </a:t>
            </a:r>
            <a:r>
              <a:rPr lang="en-US" sz="2800" b="1" dirty="0" err="1"/>
              <a:t>Buku</a:t>
            </a:r>
            <a:r>
              <a:rPr lang="en-US" sz="2800" b="1" dirty="0"/>
              <a:t> </a:t>
            </a:r>
            <a:r>
              <a:rPr lang="en-US" sz="2800" b="1" dirty="0" err="1"/>
              <a:t>Pembantu</a:t>
            </a:r>
            <a:r>
              <a:rPr lang="en-US" sz="2800" b="1" dirty="0"/>
              <a:t> </a:t>
            </a:r>
            <a:r>
              <a:rPr lang="en-US" sz="2800" b="1" dirty="0" err="1"/>
              <a:t>Kas</a:t>
            </a:r>
            <a:r>
              <a:rPr lang="en-US" sz="2800" b="1" dirty="0"/>
              <a:t> </a:t>
            </a:r>
            <a:r>
              <a:rPr lang="en-US" sz="2800" b="1" dirty="0" err="1"/>
              <a:t>Tunai</a:t>
            </a:r>
            <a:r>
              <a:rPr lang="en-US" sz="2800" b="1" dirty="0"/>
              <a:t> </a:t>
            </a:r>
            <a:r>
              <a:rPr lang="en-US" sz="2800" dirty="0" err="1"/>
              <a:t>pada</a:t>
            </a:r>
            <a:r>
              <a:rPr lang="en-US" sz="2800" dirty="0"/>
              <a:t> </a:t>
            </a:r>
            <a:r>
              <a:rPr lang="en-US" sz="2800" dirty="0" err="1"/>
              <a:t>sisi</a:t>
            </a:r>
            <a:r>
              <a:rPr lang="en-US" sz="2800" dirty="0"/>
              <a:t> </a:t>
            </a:r>
            <a:r>
              <a:rPr lang="en-US" sz="2800" b="1" i="1" dirty="0" err="1">
                <a:solidFill>
                  <a:srgbClr val="FF0000"/>
                </a:solidFill>
              </a:rPr>
              <a:t>pengeluaran</a:t>
            </a:r>
            <a:r>
              <a:rPr lang="en-US" sz="2800" b="1" i="1" dirty="0">
                <a:solidFill>
                  <a:srgbClr val="FF0000"/>
                </a:solidFill>
              </a:rPr>
              <a:t> </a:t>
            </a:r>
            <a:r>
              <a:rPr lang="en-US" sz="2800" dirty="0" err="1"/>
              <a:t>sebesar</a:t>
            </a:r>
            <a:r>
              <a:rPr lang="en-US" sz="2800" dirty="0"/>
              <a:t> yang </a:t>
            </a:r>
            <a:r>
              <a:rPr lang="en-US" sz="2800" dirty="0" err="1"/>
              <a:t>dibayarkan</a:t>
            </a:r>
            <a:r>
              <a:rPr lang="en-US" sz="2800" dirty="0"/>
              <a:t>.</a:t>
            </a:r>
            <a:endParaRPr lang="en-US" sz="2800" dirty="0"/>
          </a:p>
          <a:p>
            <a:endParaRPr lang="en-US" dirty="0"/>
          </a:p>
        </p:txBody>
      </p:sp>
      <p:sp>
        <p:nvSpPr>
          <p:cNvPr id="4" name="Down Arrow 3"/>
          <p:cNvSpPr/>
          <p:nvPr/>
        </p:nvSpPr>
        <p:spPr>
          <a:xfrm>
            <a:off x="4104312" y="2789695"/>
            <a:ext cx="484632" cy="97840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0462" name="Group 94"/>
          <p:cNvGraphicFramePr>
            <a:graphicFrameLocks noGrp="1"/>
          </p:cNvGraphicFramePr>
          <p:nvPr/>
        </p:nvGraphicFramePr>
        <p:xfrm>
          <a:off x="716574" y="2700338"/>
          <a:ext cx="8077200" cy="3688024"/>
        </p:xfrm>
        <a:graphic>
          <a:graphicData uri="http://schemas.openxmlformats.org/drawingml/2006/table">
            <a:tbl>
              <a:tblPr/>
              <a:tblGrid>
                <a:gridCol w="1447800"/>
                <a:gridCol w="2353408"/>
                <a:gridCol w="2058865"/>
                <a:gridCol w="2217127"/>
              </a:tblGrid>
              <a:tr h="396206">
                <a:tc row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Langkah</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anchor="ct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Mencatat pada Buku</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anchor="ct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Mencatat Pada Kolom</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hMerge="1">
                  <a:tcPr/>
                </a:tc>
              </a:tr>
              <a:tr h="396206">
                <a:tc vMerge="1">
                  <a:tcPr/>
                </a:tc>
                <a:tc vMerge="1">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PENERIMAAN</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PENGELUARAN</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r>
              <a:tr h="700980">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rPr>
                        <a:t>1</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rPr>
                        <a:t>BKU </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rPr>
                        <a:t>(senilai panjar)</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16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396206">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rPr>
                        <a:t>2</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rPr>
                        <a:t>BP Panjar</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rPr>
                        <a:t>√</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16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700980">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rPr>
                        <a:t>3</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rPr>
                        <a:t>BKU </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rPr>
                        <a:t>(senilai belanja)</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396206">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rPr>
                        <a:t>4</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rPr>
                        <a:t>BP Rincian Obyek</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rPr>
                        <a:t>(UP/GU/TU)</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700980">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rPr>
                        <a:t>5</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rPr>
                        <a:t>BP Kas Tunai atau BP Simpanan/Bank</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bl>
          </a:graphicData>
        </a:graphic>
      </p:graphicFrame>
      <p:sp>
        <p:nvSpPr>
          <p:cNvPr id="24617" name="TextBox 3"/>
          <p:cNvSpPr txBox="1">
            <a:spLocks noChangeArrowheads="1"/>
          </p:cNvSpPr>
          <p:nvPr/>
        </p:nvSpPr>
        <p:spPr bwMode="auto">
          <a:xfrm>
            <a:off x="738554" y="1765321"/>
            <a:ext cx="8087458" cy="727075"/>
          </a:xfrm>
          <a:prstGeom prst="rect">
            <a:avLst/>
          </a:prstGeom>
          <a:noFill/>
          <a:ln w="25400" algn="ctr">
            <a:solidFill>
              <a:srgbClr val="00CC00"/>
            </a:solidFill>
            <a:miter lim="800000"/>
          </a:ln>
          <a:effectLst>
            <a:prstShdw prst="shdw17" dist="17961" dir="2700000">
              <a:srgbClr val="007A00"/>
            </a:prstShdw>
          </a:effec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fontAlgn="base">
              <a:spcBef>
                <a:spcPct val="0"/>
              </a:spcBef>
              <a:spcAft>
                <a:spcPct val="0"/>
              </a:spcAft>
            </a:pPr>
            <a:r>
              <a:rPr lang="en-US" sz="2000" b="1" dirty="0" err="1">
                <a:solidFill>
                  <a:srgbClr val="000000"/>
                </a:solidFill>
                <a:latin typeface="Avian" pitchFamily="34" charset="0"/>
              </a:rPr>
              <a:t>Langkah-langkah</a:t>
            </a:r>
            <a:r>
              <a:rPr lang="en-US" sz="2000" b="1" dirty="0">
                <a:solidFill>
                  <a:srgbClr val="000000"/>
                </a:solidFill>
                <a:latin typeface="Avian" pitchFamily="34" charset="0"/>
              </a:rPr>
              <a:t> </a:t>
            </a:r>
            <a:r>
              <a:rPr lang="en-US" sz="2000" b="1" dirty="0" err="1">
                <a:solidFill>
                  <a:srgbClr val="000000"/>
                </a:solidFill>
                <a:latin typeface="Avian" pitchFamily="34" charset="0"/>
              </a:rPr>
              <a:t>pembukuan</a:t>
            </a:r>
            <a:r>
              <a:rPr lang="en-US" sz="2000" b="1" dirty="0">
                <a:solidFill>
                  <a:srgbClr val="000000"/>
                </a:solidFill>
                <a:latin typeface="Avian" pitchFamily="34" charset="0"/>
              </a:rPr>
              <a:t> </a:t>
            </a:r>
            <a:r>
              <a:rPr lang="en-US" sz="2000" b="1" dirty="0" err="1">
                <a:solidFill>
                  <a:srgbClr val="000000"/>
                </a:solidFill>
                <a:latin typeface="Avian" pitchFamily="34" charset="0"/>
              </a:rPr>
              <a:t>pertanggungjawaban</a:t>
            </a:r>
            <a:r>
              <a:rPr lang="en-US" sz="2000" b="1" dirty="0">
                <a:solidFill>
                  <a:srgbClr val="000000"/>
                </a:solidFill>
                <a:latin typeface="Avian" pitchFamily="34" charset="0"/>
              </a:rPr>
              <a:t> </a:t>
            </a:r>
            <a:r>
              <a:rPr lang="en-US" sz="2000" b="1" dirty="0" err="1">
                <a:solidFill>
                  <a:srgbClr val="000000"/>
                </a:solidFill>
                <a:latin typeface="Avian" pitchFamily="34" charset="0"/>
              </a:rPr>
              <a:t>panjar</a:t>
            </a:r>
            <a:r>
              <a:rPr lang="en-US" sz="2000" b="1" dirty="0">
                <a:solidFill>
                  <a:srgbClr val="000000"/>
                </a:solidFill>
                <a:latin typeface="Avian" pitchFamily="34" charset="0"/>
              </a:rPr>
              <a:t> (</a:t>
            </a:r>
            <a:r>
              <a:rPr lang="en-US" sz="2000" b="1" dirty="0" err="1">
                <a:solidFill>
                  <a:srgbClr val="000000"/>
                </a:solidFill>
                <a:latin typeface="Avian" pitchFamily="34" charset="0"/>
              </a:rPr>
              <a:t>panjar</a:t>
            </a:r>
            <a:r>
              <a:rPr lang="en-US" sz="2000" b="1" dirty="0">
                <a:solidFill>
                  <a:srgbClr val="000000"/>
                </a:solidFill>
                <a:latin typeface="Avian" pitchFamily="34" charset="0"/>
              </a:rPr>
              <a:t>&lt;</a:t>
            </a:r>
            <a:r>
              <a:rPr lang="en-US" sz="2000" b="1" dirty="0" err="1">
                <a:solidFill>
                  <a:srgbClr val="000000"/>
                </a:solidFill>
                <a:latin typeface="Avian" pitchFamily="34" charset="0"/>
              </a:rPr>
              <a:t>belanja</a:t>
            </a:r>
            <a:r>
              <a:rPr lang="en-US" sz="2000" b="1" dirty="0">
                <a:solidFill>
                  <a:srgbClr val="000000"/>
                </a:solidFill>
                <a:latin typeface="Avian" pitchFamily="34" charset="0"/>
              </a:rPr>
              <a:t>)</a:t>
            </a:r>
            <a:endParaRPr lang="en-US" sz="2000" b="1" dirty="0">
              <a:solidFill>
                <a:srgbClr val="000000"/>
              </a:solidFill>
              <a:latin typeface="Avian" pitchFamily="34" charset="0"/>
            </a:endParaRPr>
          </a:p>
        </p:txBody>
      </p:sp>
      <p:sp>
        <p:nvSpPr>
          <p:cNvPr id="570413" name="Title 1"/>
          <p:cNvSpPr>
            <a:spLocks noGrp="1"/>
          </p:cNvSpPr>
          <p:nvPr>
            <p:ph type="title" idx="4294967295"/>
          </p:nvPr>
        </p:nvSpPr>
        <p:spPr>
          <a:xfrm>
            <a:off x="716578" y="301646"/>
            <a:ext cx="8043496" cy="823913"/>
          </a:xfrm>
          <a:ln w="22225" cap="flat" algn="ctr">
            <a:solidFill>
              <a:srgbClr val="FF0000"/>
            </a:solidFill>
          </a:ln>
          <a:effectLst>
            <a:prstShdw prst="shdw17" dist="17961" dir="2700000">
              <a:srgbClr val="FF0000">
                <a:gamma/>
                <a:shade val="60000"/>
                <a:invGamma/>
              </a:srgbClr>
            </a:prstShdw>
          </a:effectLst>
        </p:spPr>
        <p:txBody>
          <a:bodyPr bIns="91440" anchorCtr="1"/>
          <a:lstStyle/>
          <a:p>
            <a:pPr eaLnBrk="1" hangingPunct="1">
              <a:defRPr/>
            </a:pPr>
            <a:r>
              <a:rPr lang="en-US" sz="3200">
                <a:solidFill>
                  <a:srgbClr val="000000"/>
                </a:solidFill>
                <a:latin typeface="Albertus Extra Bold" pitchFamily="34" charset="0"/>
              </a:rPr>
              <a:t>PEMBUKUAN BELANJA</a:t>
            </a:r>
            <a:endParaRPr lang="en-US" sz="3200">
              <a:solidFill>
                <a:srgbClr val="000000"/>
              </a:solidFill>
              <a:latin typeface="Albertus Extra Bold" pitchFamily="34" charset="0"/>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0476"/>
            <a:ext cx="8229600" cy="4438684"/>
          </a:xfrm>
        </p:spPr>
        <p:txBody>
          <a:bodyPr>
            <a:normAutofit/>
          </a:bodyPr>
          <a:lstStyle/>
          <a:p>
            <a:pPr marL="0" indent="0">
              <a:buNone/>
            </a:pPr>
            <a:r>
              <a:rPr lang="en-US" sz="4000" b="1" dirty="0"/>
              <a:t>7) </a:t>
            </a:r>
            <a:r>
              <a:rPr lang="en-US" sz="4000" b="1" dirty="0" err="1"/>
              <a:t>Belanja</a:t>
            </a:r>
            <a:r>
              <a:rPr lang="en-US" sz="4000" b="1" dirty="0"/>
              <a:t> </a:t>
            </a:r>
            <a:r>
              <a:rPr lang="en-US" sz="4000" b="1" dirty="0" err="1"/>
              <a:t>melalui</a:t>
            </a:r>
            <a:r>
              <a:rPr lang="en-US" sz="4000" b="1" dirty="0"/>
              <a:t> LS</a:t>
            </a:r>
            <a:endParaRPr lang="en-US" sz="4000" b="1" dirty="0"/>
          </a:p>
          <a:p>
            <a:endParaRPr lang="en-US" sz="3200" dirty="0"/>
          </a:p>
          <a:p>
            <a:pPr lvl="1" algn="just"/>
            <a:r>
              <a:rPr lang="en-US" sz="2900" dirty="0"/>
              <a:t>BP/BPP </a:t>
            </a:r>
            <a:r>
              <a:rPr lang="en-US" sz="2900" dirty="0" err="1"/>
              <a:t>melaksanakan</a:t>
            </a:r>
            <a:r>
              <a:rPr lang="en-US" sz="2900" dirty="0"/>
              <a:t> </a:t>
            </a:r>
            <a:r>
              <a:rPr lang="en-US" sz="2900" dirty="0" err="1"/>
              <a:t>pembukuan</a:t>
            </a:r>
            <a:r>
              <a:rPr lang="en-US" sz="2900" dirty="0"/>
              <a:t> </a:t>
            </a:r>
            <a:r>
              <a:rPr lang="en-US" sz="2900" dirty="0" err="1"/>
              <a:t>pembayaran</a:t>
            </a:r>
            <a:r>
              <a:rPr lang="en-US" sz="2900" dirty="0"/>
              <a:t> </a:t>
            </a:r>
            <a:r>
              <a:rPr lang="en-US" sz="2900" dirty="0" err="1"/>
              <a:t>belanja</a:t>
            </a:r>
            <a:r>
              <a:rPr lang="en-US" sz="2900" dirty="0"/>
              <a:t> </a:t>
            </a:r>
            <a:r>
              <a:rPr lang="en-US" sz="2900" dirty="0" err="1"/>
              <a:t>melalui</a:t>
            </a:r>
            <a:r>
              <a:rPr lang="en-US" sz="2900" dirty="0"/>
              <a:t> LS </a:t>
            </a:r>
            <a:r>
              <a:rPr lang="en-US" sz="2900" dirty="0" err="1"/>
              <a:t>dengan</a:t>
            </a:r>
            <a:r>
              <a:rPr lang="en-US" sz="2900" dirty="0"/>
              <a:t> </a:t>
            </a:r>
            <a:r>
              <a:rPr lang="en-US" sz="2900" dirty="0" err="1"/>
              <a:t>melakukan</a:t>
            </a:r>
            <a:r>
              <a:rPr lang="en-US" sz="2900" dirty="0"/>
              <a:t> </a:t>
            </a:r>
            <a:r>
              <a:rPr lang="en-US" sz="2900" dirty="0" err="1"/>
              <a:t>pencatatan</a:t>
            </a:r>
            <a:r>
              <a:rPr lang="en-US" sz="2900" dirty="0"/>
              <a:t> </a:t>
            </a:r>
            <a:r>
              <a:rPr lang="en-US" sz="2900" dirty="0" err="1"/>
              <a:t>pada</a:t>
            </a:r>
            <a:r>
              <a:rPr lang="en-US" sz="2900" dirty="0"/>
              <a:t> </a:t>
            </a:r>
            <a:r>
              <a:rPr lang="en-US" sz="2900" dirty="0">
                <a:solidFill>
                  <a:srgbClr val="FF0000"/>
                </a:solidFill>
              </a:rPr>
              <a:t>BKU di </a:t>
            </a:r>
            <a:r>
              <a:rPr lang="en-US" sz="2900" dirty="0" err="1">
                <a:solidFill>
                  <a:srgbClr val="FF0000"/>
                </a:solidFill>
              </a:rPr>
              <a:t>sisi</a:t>
            </a:r>
            <a:r>
              <a:rPr lang="en-US" sz="2900" dirty="0">
                <a:solidFill>
                  <a:srgbClr val="FF0000"/>
                </a:solidFill>
              </a:rPr>
              <a:t> </a:t>
            </a:r>
            <a:r>
              <a:rPr lang="en-US" sz="2900" dirty="0" err="1">
                <a:solidFill>
                  <a:srgbClr val="FF0000"/>
                </a:solidFill>
              </a:rPr>
              <a:t>penerimaan</a:t>
            </a:r>
            <a:r>
              <a:rPr lang="en-US" sz="2900" dirty="0">
                <a:solidFill>
                  <a:srgbClr val="FF0000"/>
                </a:solidFill>
              </a:rPr>
              <a:t> </a:t>
            </a:r>
            <a:r>
              <a:rPr lang="en-US" sz="2900" dirty="0" err="1"/>
              <a:t>dan</a:t>
            </a:r>
            <a:r>
              <a:rPr lang="en-US" sz="2900" dirty="0"/>
              <a:t> </a:t>
            </a:r>
            <a:r>
              <a:rPr lang="en-US" sz="2900" b="1" dirty="0" err="1">
                <a:solidFill>
                  <a:srgbClr val="FF0000"/>
                </a:solidFill>
              </a:rPr>
              <a:t>sisi</a:t>
            </a:r>
            <a:r>
              <a:rPr lang="en-US" sz="2900" b="1" dirty="0">
                <a:solidFill>
                  <a:srgbClr val="FF0000"/>
                </a:solidFill>
              </a:rPr>
              <a:t> </a:t>
            </a:r>
            <a:r>
              <a:rPr lang="en-US" sz="2900" b="1" dirty="0" err="1">
                <a:solidFill>
                  <a:srgbClr val="FF0000"/>
                </a:solidFill>
              </a:rPr>
              <a:t>pengeluaran</a:t>
            </a:r>
            <a:r>
              <a:rPr lang="en-US" sz="2900" b="1" dirty="0">
                <a:solidFill>
                  <a:srgbClr val="FF0000"/>
                </a:solidFill>
              </a:rPr>
              <a:t> </a:t>
            </a:r>
            <a:r>
              <a:rPr lang="en-US" sz="2900" b="1" dirty="0" err="1">
                <a:solidFill>
                  <a:srgbClr val="FF0000"/>
                </a:solidFill>
              </a:rPr>
              <a:t>pada</a:t>
            </a:r>
            <a:r>
              <a:rPr lang="en-US" sz="2900" b="1" dirty="0">
                <a:solidFill>
                  <a:srgbClr val="FF0000"/>
                </a:solidFill>
              </a:rPr>
              <a:t> </a:t>
            </a:r>
            <a:r>
              <a:rPr lang="en-US" sz="2900" b="1" dirty="0" err="1">
                <a:solidFill>
                  <a:srgbClr val="FF0000"/>
                </a:solidFill>
              </a:rPr>
              <a:t>tanggal</a:t>
            </a:r>
            <a:r>
              <a:rPr lang="en-US" sz="2900" b="1" dirty="0">
                <a:solidFill>
                  <a:srgbClr val="FF0000"/>
                </a:solidFill>
              </a:rPr>
              <a:t> yang </a:t>
            </a:r>
            <a:r>
              <a:rPr lang="en-US" sz="2900" b="1" dirty="0" err="1">
                <a:solidFill>
                  <a:srgbClr val="FF0000"/>
                </a:solidFill>
              </a:rPr>
              <a:t>sama</a:t>
            </a:r>
            <a:r>
              <a:rPr lang="en-US" sz="2900" b="1" dirty="0">
                <a:solidFill>
                  <a:srgbClr val="FF0000"/>
                </a:solidFill>
              </a:rPr>
              <a:t>, </a:t>
            </a:r>
            <a:r>
              <a:rPr lang="en-US" sz="2900" dirty="0" err="1"/>
              <a:t>dan</a:t>
            </a:r>
            <a:r>
              <a:rPr lang="en-US" sz="2900" dirty="0"/>
              <a:t> </a:t>
            </a:r>
            <a:endParaRPr lang="en-US" sz="2900" dirty="0"/>
          </a:p>
          <a:p>
            <a:pPr lvl="1" algn="just"/>
            <a:r>
              <a:rPr lang="en-US" sz="2900" dirty="0" err="1"/>
              <a:t>mencatat</a:t>
            </a:r>
            <a:r>
              <a:rPr lang="en-US" sz="2900" dirty="0"/>
              <a:t> </a:t>
            </a:r>
            <a:r>
              <a:rPr lang="en-US" sz="2900" dirty="0" err="1"/>
              <a:t>pada</a:t>
            </a:r>
            <a:r>
              <a:rPr lang="en-US" sz="2900" dirty="0"/>
              <a:t> </a:t>
            </a:r>
            <a:r>
              <a:rPr lang="en-US" sz="2900" dirty="0" err="1"/>
              <a:t>Buku</a:t>
            </a:r>
            <a:r>
              <a:rPr lang="en-US" sz="2900" dirty="0"/>
              <a:t> </a:t>
            </a:r>
            <a:r>
              <a:rPr lang="en-US" sz="2900" dirty="0" err="1"/>
              <a:t>Pembantu</a:t>
            </a:r>
            <a:r>
              <a:rPr lang="en-US" sz="2900" dirty="0"/>
              <a:t> Sub </a:t>
            </a:r>
            <a:r>
              <a:rPr lang="en-US" sz="2900" dirty="0" err="1"/>
              <a:t>Rincian</a:t>
            </a:r>
            <a:r>
              <a:rPr lang="en-US" sz="2900" dirty="0"/>
              <a:t> </a:t>
            </a:r>
            <a:r>
              <a:rPr lang="en-US" sz="2900" dirty="0" err="1"/>
              <a:t>Objek</a:t>
            </a:r>
            <a:r>
              <a:rPr lang="en-US" sz="2900" dirty="0"/>
              <a:t> </a:t>
            </a:r>
            <a:r>
              <a:rPr lang="en-US" sz="2900" dirty="0" err="1"/>
              <a:t>Belanja</a:t>
            </a:r>
            <a:r>
              <a:rPr lang="en-US" sz="2900" dirty="0"/>
              <a:t> </a:t>
            </a:r>
            <a:r>
              <a:rPr lang="en-US" sz="2900" dirty="0" err="1"/>
              <a:t>pada</a:t>
            </a:r>
            <a:r>
              <a:rPr lang="en-US" sz="2900" dirty="0"/>
              <a:t> </a:t>
            </a:r>
            <a:r>
              <a:rPr lang="en-US" sz="2900" dirty="0" err="1"/>
              <a:t>kolom</a:t>
            </a:r>
            <a:r>
              <a:rPr lang="en-US" sz="2900" dirty="0"/>
              <a:t> </a:t>
            </a:r>
            <a:r>
              <a:rPr lang="en-US" sz="2900" dirty="0" err="1"/>
              <a:t>belanja</a:t>
            </a:r>
            <a:r>
              <a:rPr lang="en-US" sz="2900" dirty="0"/>
              <a:t> LS </a:t>
            </a:r>
            <a:r>
              <a:rPr lang="en-US" sz="2900" b="1" dirty="0" err="1">
                <a:solidFill>
                  <a:srgbClr val="FF0000"/>
                </a:solidFill>
              </a:rPr>
              <a:t>sebesar</a:t>
            </a:r>
            <a:r>
              <a:rPr lang="en-US" sz="2900" b="1" dirty="0">
                <a:solidFill>
                  <a:srgbClr val="FF0000"/>
                </a:solidFill>
              </a:rPr>
              <a:t> </a:t>
            </a:r>
            <a:r>
              <a:rPr lang="en-US" sz="2900" b="1" dirty="0" err="1">
                <a:solidFill>
                  <a:srgbClr val="FF0000"/>
                </a:solidFill>
              </a:rPr>
              <a:t>jumlah</a:t>
            </a:r>
            <a:r>
              <a:rPr lang="en-US" sz="2900" b="1" dirty="0">
                <a:solidFill>
                  <a:srgbClr val="FF0000"/>
                </a:solidFill>
              </a:rPr>
              <a:t> </a:t>
            </a:r>
            <a:r>
              <a:rPr lang="en-US" sz="2900" b="1" dirty="0" err="1">
                <a:solidFill>
                  <a:srgbClr val="FF0000"/>
                </a:solidFill>
              </a:rPr>
              <a:t>belanja</a:t>
            </a:r>
            <a:r>
              <a:rPr lang="en-US" sz="2900" b="1" dirty="0">
                <a:solidFill>
                  <a:srgbClr val="FF0000"/>
                </a:solidFill>
              </a:rPr>
              <a:t> </a:t>
            </a:r>
            <a:r>
              <a:rPr lang="en-US" sz="2900" b="1" dirty="0" err="1">
                <a:solidFill>
                  <a:srgbClr val="FF0000"/>
                </a:solidFill>
              </a:rPr>
              <a:t>bruto</a:t>
            </a:r>
            <a:r>
              <a:rPr lang="en-US" sz="2900" dirty="0"/>
              <a:t>.</a:t>
            </a:r>
            <a:endParaRPr lang="en-US" sz="2900" dirty="0"/>
          </a:p>
          <a:p>
            <a:endParaRPr lang="en-US" dirty="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8" descr="C:\Documents and Settings\medina\My Documents\My Pictures\Microsoft Clip Organizer\j0318061.gif"/>
          <p:cNvPicPr>
            <a:picLocks noChangeAspect="1" noChangeArrowheads="1" noCrop="1"/>
          </p:cNvPicPr>
          <p:nvPr/>
        </p:nvPicPr>
        <p:blipFill>
          <a:blip r:embed="rId1">
            <a:extLst>
              <a:ext uri="{28A0092B-C50C-407E-A947-70E740481C1C}">
                <a14:useLocalDpi xmlns:a14="http://schemas.microsoft.com/office/drawing/2010/main" val="0"/>
              </a:ext>
            </a:extLst>
          </a:blip>
          <a:srcRect/>
          <a:stretch>
            <a:fillRect/>
          </a:stretch>
        </p:blipFill>
        <p:spPr bwMode="auto">
          <a:xfrm>
            <a:off x="7239000" y="5257800"/>
            <a:ext cx="1371600" cy="1447800"/>
          </a:xfrm>
          <a:prstGeom prst="rect">
            <a:avLst/>
          </a:prstGeom>
          <a:noFill/>
          <a:ln>
            <a:noFill/>
          </a:ln>
        </p:spPr>
      </p:pic>
      <p:graphicFrame>
        <p:nvGraphicFramePr>
          <p:cNvPr id="571462" name="Group 70"/>
          <p:cNvGraphicFramePr>
            <a:graphicFrameLocks noGrp="1"/>
          </p:cNvGraphicFramePr>
          <p:nvPr/>
        </p:nvGraphicFramePr>
        <p:xfrm>
          <a:off x="583234" y="2743205"/>
          <a:ext cx="8332177" cy="2701925"/>
        </p:xfrm>
        <a:graphic>
          <a:graphicData uri="http://schemas.openxmlformats.org/drawingml/2006/table">
            <a:tbl>
              <a:tblPr/>
              <a:tblGrid>
                <a:gridCol w="1493227"/>
                <a:gridCol w="2426677"/>
                <a:gridCol w="2124808"/>
                <a:gridCol w="2287465"/>
              </a:tblGrid>
              <a:tr h="606425">
                <a:tc row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Langkah</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anchor="ct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Mencatat pada Buku</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anchor="ct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Mencatat Pada Kolom</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hMerge="1">
                  <a:tcPr/>
                </a:tc>
              </a:tr>
              <a:tr h="523875">
                <a:tc vMerge="1">
                  <a:tcPr/>
                </a:tc>
                <a:tc vMerge="1">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PENERIMAAN</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PENGELUARAN</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r>
              <a:tr h="523875">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rPr>
                        <a:t>1</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rPr>
                        <a:t>BKU</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523875">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rPr>
                        <a:t>2</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rPr>
                        <a:t>BKU</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rPr>
                        <a:t>√</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523875">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rPr>
                        <a:t>3</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rPr>
                        <a:t>BP Rincian Obyek</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rPr>
                        <a:t>(LS)</a:t>
                      </a:r>
                      <a:endParaRPr kumimoji="0" lang="en-US" sz="2000" b="0"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bl>
          </a:graphicData>
        </a:graphic>
      </p:graphicFrame>
      <p:sp>
        <p:nvSpPr>
          <p:cNvPr id="25632" name="TextBox 4"/>
          <p:cNvSpPr txBox="1">
            <a:spLocks noChangeArrowheads="1"/>
          </p:cNvSpPr>
          <p:nvPr/>
        </p:nvSpPr>
        <p:spPr bwMode="auto">
          <a:xfrm>
            <a:off x="631581" y="1824039"/>
            <a:ext cx="5867400" cy="707886"/>
          </a:xfrm>
          <a:prstGeom prst="rect">
            <a:avLst/>
          </a:prstGeom>
          <a:noFill/>
          <a:ln w="25400" algn="ctr">
            <a:solidFill>
              <a:srgbClr val="00CC00"/>
            </a:solidFill>
            <a:miter lim="800000"/>
          </a:ln>
          <a:effectLst>
            <a:prstShdw prst="shdw17" dist="17961" dir="2700000">
              <a:srgbClr val="007A00"/>
            </a:prstShdw>
          </a:effec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fontAlgn="base">
              <a:spcBef>
                <a:spcPct val="0"/>
              </a:spcBef>
              <a:spcAft>
                <a:spcPct val="0"/>
              </a:spcAft>
            </a:pPr>
            <a:r>
              <a:rPr lang="en-US" sz="2000" b="1" dirty="0" err="1">
                <a:solidFill>
                  <a:srgbClr val="000000"/>
                </a:solidFill>
                <a:latin typeface="Avian" pitchFamily="34" charset="0"/>
              </a:rPr>
              <a:t>Langkah-langkah</a:t>
            </a:r>
            <a:r>
              <a:rPr lang="en-US" sz="2000" b="1" dirty="0">
                <a:solidFill>
                  <a:srgbClr val="000000"/>
                </a:solidFill>
                <a:latin typeface="Avian" pitchFamily="34" charset="0"/>
              </a:rPr>
              <a:t> </a:t>
            </a:r>
            <a:r>
              <a:rPr lang="en-US" sz="2000" b="1" dirty="0" err="1">
                <a:solidFill>
                  <a:srgbClr val="000000"/>
                </a:solidFill>
                <a:latin typeface="Avian" pitchFamily="34" charset="0"/>
              </a:rPr>
              <a:t>pembukuan</a:t>
            </a:r>
            <a:r>
              <a:rPr lang="en-US" sz="2000" b="1" dirty="0">
                <a:solidFill>
                  <a:srgbClr val="000000"/>
                </a:solidFill>
                <a:latin typeface="Avian" pitchFamily="34" charset="0"/>
              </a:rPr>
              <a:t> </a:t>
            </a:r>
            <a:r>
              <a:rPr lang="en-US" sz="2000" b="1" dirty="0" err="1">
                <a:solidFill>
                  <a:srgbClr val="000000"/>
                </a:solidFill>
                <a:latin typeface="Avian" pitchFamily="34" charset="0"/>
              </a:rPr>
              <a:t>belanja</a:t>
            </a:r>
            <a:r>
              <a:rPr lang="en-US" sz="2000" b="1" dirty="0">
                <a:solidFill>
                  <a:srgbClr val="000000"/>
                </a:solidFill>
                <a:latin typeface="Avian" pitchFamily="34" charset="0"/>
              </a:rPr>
              <a:t> </a:t>
            </a:r>
            <a:r>
              <a:rPr lang="en-US" sz="2000" b="1" dirty="0" err="1">
                <a:solidFill>
                  <a:srgbClr val="000000"/>
                </a:solidFill>
                <a:latin typeface="Avian" pitchFamily="34" charset="0"/>
              </a:rPr>
              <a:t>melalui</a:t>
            </a:r>
            <a:r>
              <a:rPr lang="en-US" sz="2000" b="1" dirty="0">
                <a:solidFill>
                  <a:srgbClr val="000000"/>
                </a:solidFill>
                <a:latin typeface="Avian" pitchFamily="34" charset="0"/>
              </a:rPr>
              <a:t> LS</a:t>
            </a:r>
            <a:endParaRPr lang="en-US" sz="2000" b="1" dirty="0">
              <a:solidFill>
                <a:srgbClr val="000000"/>
              </a:solidFill>
              <a:latin typeface="Avian" pitchFamily="34" charset="0"/>
            </a:endParaRPr>
          </a:p>
        </p:txBody>
      </p:sp>
      <p:sp>
        <p:nvSpPr>
          <p:cNvPr id="571428" name="Title 1"/>
          <p:cNvSpPr>
            <a:spLocks noGrp="1"/>
          </p:cNvSpPr>
          <p:nvPr>
            <p:ph type="title" idx="4294967295"/>
          </p:nvPr>
        </p:nvSpPr>
        <p:spPr>
          <a:xfrm>
            <a:off x="650641" y="228621"/>
            <a:ext cx="8255977" cy="752475"/>
          </a:xfrm>
          <a:ln w="22225" cap="flat" algn="ctr">
            <a:solidFill>
              <a:srgbClr val="FF0000"/>
            </a:solidFill>
          </a:ln>
          <a:effectLst>
            <a:prstShdw prst="shdw17" dist="17961" dir="2700000">
              <a:srgbClr val="FF0000">
                <a:gamma/>
                <a:shade val="60000"/>
                <a:invGamma/>
              </a:srgbClr>
            </a:prstShdw>
          </a:effectLst>
        </p:spPr>
        <p:txBody>
          <a:bodyPr bIns="91440" anchorCtr="1"/>
          <a:lstStyle/>
          <a:p>
            <a:pPr eaLnBrk="1" hangingPunct="1">
              <a:defRPr/>
            </a:pPr>
            <a:r>
              <a:rPr lang="en-US" sz="3200">
                <a:solidFill>
                  <a:srgbClr val="000000"/>
                </a:solidFill>
                <a:latin typeface="Albertus Extra Bold" pitchFamily="34" charset="0"/>
              </a:rPr>
              <a:t>PEMBUKUAN BELANJA</a:t>
            </a:r>
            <a:endParaRPr lang="en-US" sz="3200">
              <a:solidFill>
                <a:srgbClr val="000000"/>
              </a:solidFill>
              <a:latin typeface="Albertus Extra Bold" pitchFamily="34" charset="0"/>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0476"/>
            <a:ext cx="8229600" cy="5230772"/>
          </a:xfrm>
        </p:spPr>
        <p:txBody>
          <a:bodyPr>
            <a:noAutofit/>
          </a:bodyPr>
          <a:lstStyle/>
          <a:p>
            <a:pPr marL="114300" indent="0" algn="just">
              <a:buNone/>
            </a:pPr>
            <a:r>
              <a:rPr lang="en-US" sz="4000" b="1" dirty="0"/>
              <a:t>8) </a:t>
            </a:r>
            <a:r>
              <a:rPr lang="en-US" sz="4000" b="1" dirty="0" err="1"/>
              <a:t>Pemungutan</a:t>
            </a:r>
            <a:r>
              <a:rPr lang="en-US" sz="4000" b="1" dirty="0"/>
              <a:t> </a:t>
            </a:r>
            <a:r>
              <a:rPr lang="en-US" sz="4000" b="1" dirty="0" err="1"/>
              <a:t>dan</a:t>
            </a:r>
            <a:r>
              <a:rPr lang="en-US" sz="4000" b="1" dirty="0"/>
              <a:t> </a:t>
            </a:r>
            <a:r>
              <a:rPr lang="en-US" sz="4000" b="1" dirty="0" err="1"/>
              <a:t>Penyetoran</a:t>
            </a:r>
            <a:r>
              <a:rPr lang="en-US" sz="4000" b="1" dirty="0"/>
              <a:t> </a:t>
            </a:r>
            <a:r>
              <a:rPr lang="en-US" sz="4000" b="1" dirty="0" err="1"/>
              <a:t>Pajak</a:t>
            </a:r>
            <a:endParaRPr lang="en-US" sz="4000" b="1" dirty="0"/>
          </a:p>
          <a:p>
            <a:pPr marL="857250" indent="-742950" algn="just">
              <a:buClrTx/>
              <a:buFont typeface="+mj-lt"/>
              <a:buAutoNum type="alphaLcParenR"/>
            </a:pPr>
            <a:r>
              <a:rPr lang="en-US" sz="3600" dirty="0"/>
              <a:t>Pada </a:t>
            </a:r>
            <a:r>
              <a:rPr lang="en-US" sz="3600" dirty="0" err="1"/>
              <a:t>saat</a:t>
            </a:r>
            <a:r>
              <a:rPr lang="en-US" sz="3600" dirty="0"/>
              <a:t> </a:t>
            </a:r>
            <a:r>
              <a:rPr lang="en-US" sz="3600" dirty="0" err="1"/>
              <a:t>pemugutan</a:t>
            </a:r>
            <a:r>
              <a:rPr lang="en-US" sz="3600" dirty="0"/>
              <a:t>/</a:t>
            </a:r>
            <a:r>
              <a:rPr lang="en-US" sz="3600" dirty="0" err="1"/>
              <a:t>pemotongan</a:t>
            </a:r>
            <a:r>
              <a:rPr lang="en-US" sz="3600" dirty="0"/>
              <a:t> </a:t>
            </a:r>
            <a:r>
              <a:rPr lang="en-US" sz="3600" dirty="0" err="1"/>
              <a:t>pajak</a:t>
            </a:r>
            <a:r>
              <a:rPr lang="en-US" sz="3600" dirty="0"/>
              <a:t>, BP/BPP </a:t>
            </a:r>
            <a:r>
              <a:rPr lang="en-US" sz="3600" dirty="0" err="1"/>
              <a:t>mencatat</a:t>
            </a:r>
            <a:r>
              <a:rPr lang="en-US" sz="3600" dirty="0"/>
              <a:t> pada </a:t>
            </a:r>
            <a:r>
              <a:rPr lang="en-US" sz="3600" b="1" dirty="0">
                <a:solidFill>
                  <a:srgbClr val="FF0000"/>
                </a:solidFill>
              </a:rPr>
              <a:t>BKU di </a:t>
            </a:r>
            <a:r>
              <a:rPr lang="en-US" sz="3600" b="1" dirty="0" err="1">
                <a:solidFill>
                  <a:srgbClr val="FF0000"/>
                </a:solidFill>
              </a:rPr>
              <a:t>sisi</a:t>
            </a:r>
            <a:r>
              <a:rPr lang="en-US" sz="3600" b="1" dirty="0">
                <a:solidFill>
                  <a:srgbClr val="FF0000"/>
                </a:solidFill>
              </a:rPr>
              <a:t> </a:t>
            </a:r>
            <a:r>
              <a:rPr lang="en-US" sz="3600" b="1" dirty="0" err="1">
                <a:solidFill>
                  <a:srgbClr val="FF0000"/>
                </a:solidFill>
              </a:rPr>
              <a:t>penerimaan</a:t>
            </a:r>
            <a:r>
              <a:rPr lang="en-US" sz="3600" dirty="0"/>
              <a:t>, dan pada </a:t>
            </a:r>
            <a:r>
              <a:rPr lang="en-US" sz="3600" b="1" dirty="0" err="1">
                <a:solidFill>
                  <a:srgbClr val="FF0000"/>
                </a:solidFill>
              </a:rPr>
              <a:t>Buku</a:t>
            </a:r>
            <a:r>
              <a:rPr lang="en-US" sz="3600" b="1" dirty="0">
                <a:solidFill>
                  <a:srgbClr val="FF0000"/>
                </a:solidFill>
              </a:rPr>
              <a:t> </a:t>
            </a:r>
            <a:r>
              <a:rPr lang="en-US" sz="3600" b="1" dirty="0" err="1">
                <a:solidFill>
                  <a:srgbClr val="FF0000"/>
                </a:solidFill>
              </a:rPr>
              <a:t>Pembantu</a:t>
            </a:r>
            <a:r>
              <a:rPr lang="en-US" sz="3600" b="1" dirty="0">
                <a:solidFill>
                  <a:srgbClr val="FF0000"/>
                </a:solidFill>
              </a:rPr>
              <a:t> </a:t>
            </a:r>
            <a:r>
              <a:rPr lang="en-US" sz="3600" b="1" dirty="0" err="1">
                <a:solidFill>
                  <a:srgbClr val="FF0000"/>
                </a:solidFill>
              </a:rPr>
              <a:t>Pajak</a:t>
            </a:r>
            <a:r>
              <a:rPr lang="en-US" sz="3600" b="1" dirty="0">
                <a:solidFill>
                  <a:srgbClr val="FF0000"/>
                </a:solidFill>
              </a:rPr>
              <a:t> di </a:t>
            </a:r>
            <a:r>
              <a:rPr lang="en-US" sz="3600" b="1" dirty="0" err="1">
                <a:solidFill>
                  <a:srgbClr val="FF0000"/>
                </a:solidFill>
              </a:rPr>
              <a:t>sisi</a:t>
            </a:r>
            <a:r>
              <a:rPr lang="en-US" sz="3600" b="1" dirty="0">
                <a:solidFill>
                  <a:srgbClr val="FF0000"/>
                </a:solidFill>
              </a:rPr>
              <a:t> </a:t>
            </a:r>
            <a:r>
              <a:rPr lang="en-US" sz="3600" b="1" dirty="0" err="1">
                <a:solidFill>
                  <a:srgbClr val="FF0000"/>
                </a:solidFill>
              </a:rPr>
              <a:t>penerimaan</a:t>
            </a:r>
            <a:r>
              <a:rPr lang="en-US" sz="3600" b="1" dirty="0">
                <a:solidFill>
                  <a:srgbClr val="FF0000"/>
                </a:solidFill>
              </a:rPr>
              <a:t>.</a:t>
            </a:r>
            <a:endParaRPr lang="en-US" sz="3600" b="1" dirty="0">
              <a:solidFill>
                <a:srgbClr val="FF0000"/>
              </a:solidFill>
            </a:endParaRPr>
          </a:p>
          <a:p>
            <a:pPr algn="just"/>
            <a:endParaRPr lang="en-US" sz="3200" b="1" dirty="0"/>
          </a:p>
          <a:p>
            <a:pPr marL="628650" indent="-514350" algn="just">
              <a:buClrTx/>
              <a:buFont typeface="+mj-lt"/>
              <a:buAutoNum type="alphaLcParenR" startAt="2"/>
            </a:pPr>
            <a:r>
              <a:rPr lang="en-US" sz="3600" dirty="0"/>
              <a:t>Pada </a:t>
            </a:r>
            <a:r>
              <a:rPr lang="en-US" sz="3600" dirty="0" err="1"/>
              <a:t>saat</a:t>
            </a:r>
            <a:r>
              <a:rPr lang="en-US" sz="3600" dirty="0"/>
              <a:t> </a:t>
            </a:r>
            <a:r>
              <a:rPr lang="en-US" sz="3600" dirty="0" err="1"/>
              <a:t>penyetoran</a:t>
            </a:r>
            <a:r>
              <a:rPr lang="en-US" sz="3600" dirty="0"/>
              <a:t> </a:t>
            </a:r>
            <a:r>
              <a:rPr lang="en-US" sz="3600" dirty="0" err="1"/>
              <a:t>ke</a:t>
            </a:r>
            <a:r>
              <a:rPr lang="en-US" sz="3600" dirty="0"/>
              <a:t> </a:t>
            </a:r>
            <a:r>
              <a:rPr lang="en-US" sz="3600" dirty="0" err="1"/>
              <a:t>Rekening</a:t>
            </a:r>
            <a:r>
              <a:rPr lang="en-US" sz="3600" dirty="0"/>
              <a:t> Kas </a:t>
            </a:r>
            <a:r>
              <a:rPr lang="en-US" sz="3600" dirty="0" err="1"/>
              <a:t>daerah</a:t>
            </a:r>
            <a:r>
              <a:rPr lang="en-US" sz="3600" dirty="0"/>
              <a:t>, BP/BPP </a:t>
            </a:r>
            <a:r>
              <a:rPr lang="en-US" sz="3600" dirty="0" err="1"/>
              <a:t>mencatat</a:t>
            </a:r>
            <a:r>
              <a:rPr lang="en-US" sz="3600" dirty="0"/>
              <a:t> pada </a:t>
            </a:r>
            <a:r>
              <a:rPr lang="en-US" sz="3600" dirty="0">
                <a:solidFill>
                  <a:srgbClr val="FF0000"/>
                </a:solidFill>
              </a:rPr>
              <a:t>BKU di </a:t>
            </a:r>
            <a:r>
              <a:rPr lang="en-US" sz="3600" dirty="0" err="1">
                <a:solidFill>
                  <a:srgbClr val="FF0000"/>
                </a:solidFill>
              </a:rPr>
              <a:t>sisi</a:t>
            </a:r>
            <a:r>
              <a:rPr lang="en-US" sz="3600" dirty="0">
                <a:solidFill>
                  <a:srgbClr val="FF0000"/>
                </a:solidFill>
              </a:rPr>
              <a:t> </a:t>
            </a:r>
            <a:r>
              <a:rPr lang="en-US" sz="3600" dirty="0" err="1">
                <a:solidFill>
                  <a:srgbClr val="FF0000"/>
                </a:solidFill>
              </a:rPr>
              <a:t>pengeluaran</a:t>
            </a:r>
            <a:r>
              <a:rPr lang="en-US" sz="3600" dirty="0">
                <a:solidFill>
                  <a:srgbClr val="FF0000"/>
                </a:solidFill>
              </a:rPr>
              <a:t>, dan </a:t>
            </a:r>
            <a:r>
              <a:rPr lang="en-US" sz="3600" dirty="0" err="1">
                <a:solidFill>
                  <a:srgbClr val="FF0000"/>
                </a:solidFill>
              </a:rPr>
              <a:t>Buku</a:t>
            </a:r>
            <a:r>
              <a:rPr lang="en-US" sz="3600" dirty="0">
                <a:solidFill>
                  <a:srgbClr val="FF0000"/>
                </a:solidFill>
              </a:rPr>
              <a:t> </a:t>
            </a:r>
            <a:r>
              <a:rPr lang="en-US" sz="3600" dirty="0" err="1">
                <a:solidFill>
                  <a:srgbClr val="FF0000"/>
                </a:solidFill>
              </a:rPr>
              <a:t>Pembantu</a:t>
            </a:r>
            <a:r>
              <a:rPr lang="en-US" sz="3600" dirty="0">
                <a:solidFill>
                  <a:srgbClr val="FF0000"/>
                </a:solidFill>
              </a:rPr>
              <a:t> </a:t>
            </a:r>
            <a:r>
              <a:rPr lang="en-US" sz="3600" dirty="0" err="1">
                <a:solidFill>
                  <a:srgbClr val="FF0000"/>
                </a:solidFill>
              </a:rPr>
              <a:t>Pajak</a:t>
            </a:r>
            <a:r>
              <a:rPr lang="en-US" sz="3600" dirty="0">
                <a:solidFill>
                  <a:srgbClr val="FF0000"/>
                </a:solidFill>
              </a:rPr>
              <a:t> di </a:t>
            </a:r>
            <a:r>
              <a:rPr lang="en-US" sz="3600" dirty="0" err="1">
                <a:solidFill>
                  <a:srgbClr val="FF0000"/>
                </a:solidFill>
              </a:rPr>
              <a:t>sisi</a:t>
            </a:r>
            <a:r>
              <a:rPr lang="en-US" sz="3600" dirty="0">
                <a:solidFill>
                  <a:srgbClr val="FF0000"/>
                </a:solidFill>
              </a:rPr>
              <a:t> </a:t>
            </a:r>
            <a:r>
              <a:rPr lang="en-US" sz="3600" dirty="0" err="1">
                <a:solidFill>
                  <a:srgbClr val="FF0000"/>
                </a:solidFill>
              </a:rPr>
              <a:t>pengeluaran</a:t>
            </a:r>
            <a:r>
              <a:rPr lang="en-US" sz="3600" dirty="0">
                <a:solidFill>
                  <a:srgbClr val="FF0000"/>
                </a:solidFill>
              </a:rPr>
              <a:t>.</a:t>
            </a:r>
            <a:endParaRPr lang="en-US" sz="3600" dirty="0">
              <a:solidFill>
                <a:srgbClr val="FF0000"/>
              </a:solidFill>
            </a:endParaRPr>
          </a:p>
          <a:p>
            <a:pPr marL="857250" indent="-742950" algn="just">
              <a:buClrTx/>
              <a:buFont typeface="+mj-lt"/>
              <a:buAutoNum type="alphaLcParenR"/>
            </a:pPr>
            <a:endParaRPr lang="en-US" sz="3600" b="1" dirty="0">
              <a:solidFill>
                <a:srgbClr val="FF0000"/>
              </a:solidFill>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7456" name="Group 160"/>
          <p:cNvGraphicFramePr>
            <a:graphicFrameLocks noGrp="1"/>
          </p:cNvGraphicFramePr>
          <p:nvPr/>
        </p:nvGraphicFramePr>
        <p:xfrm>
          <a:off x="838200" y="2743200"/>
          <a:ext cx="8077200" cy="3500633"/>
        </p:xfrm>
        <a:graphic>
          <a:graphicData uri="http://schemas.openxmlformats.org/drawingml/2006/table">
            <a:tbl>
              <a:tblPr/>
              <a:tblGrid>
                <a:gridCol w="1447800"/>
                <a:gridCol w="2353408"/>
                <a:gridCol w="2058866"/>
                <a:gridCol w="2217126"/>
              </a:tblGrid>
              <a:tr h="396204">
                <a:tc row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Langkah</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anchor="ct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Mencatat pada Buku</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anchor="ctr"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Mencatat Pada Kolom</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hMerge="1">
                  <a:tcPr/>
                </a:tc>
              </a:tr>
              <a:tr h="396204">
                <a:tc vMerge="1">
                  <a:tcPr/>
                </a:tc>
                <a:tc vMerge="1">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PENERIMAAN</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rPr>
                        <a:t>PENGELUARAN</a:t>
                      </a:r>
                      <a:endParaRPr kumimoji="0" lang="en-US" sz="2000" b="1" i="0" u="none" strike="noStrike" cap="none" normalizeH="0" baseline="0">
                        <a:ln>
                          <a:noFill/>
                        </a:ln>
                        <a:solidFill>
                          <a:schemeClr val="tx1"/>
                        </a:solidFill>
                        <a:effectLst>
                          <a:outerShdw blurRad="38100" dist="38100" dir="2700000" algn="tl">
                            <a:srgbClr val="000000"/>
                          </a:outerShdw>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solidFill>
                      <a:schemeClr val="accent1"/>
                    </a:solidFill>
                  </a:tcPr>
                </a:tc>
              </a:tr>
              <a:tr h="396204">
                <a:tc gridSpan="2">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Saat Memungut</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hMerge="1">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1"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396204">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1</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BKU</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16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396204">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2</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BP Pajak</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16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396204">
                <a:tc gridSpan="2">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Saat Menyetor</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hMerge="1">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396204">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1</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BKU</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16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1" i="0" u="none" strike="noStrike" cap="none" normalizeH="0" baseline="0">
                          <a:ln>
                            <a:noFill/>
                          </a:ln>
                          <a:solidFill>
                            <a:schemeClr val="tx1"/>
                          </a:solidFill>
                          <a:effectLst/>
                          <a:latin typeface="Albertus" pitchFamily="34" charset="0"/>
                        </a:rPr>
                        <a:t>√</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r h="727009">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2</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BP Pajak</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Pct val="70000"/>
                        <a:buFont typeface="Wingdings" panose="05000000000000000000" pitchFamily="2" charset="2"/>
                        <a:buNone/>
                      </a:pPr>
                      <a:endParaRPr kumimoji="0" lang="en-US" sz="16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70000"/>
                        <a:buFont typeface="Wingdings" panose="05000000000000000000" pitchFamily="2" charset="2"/>
                        <a:buNone/>
                      </a:pPr>
                      <a:r>
                        <a:rPr kumimoji="0" lang="en-US" sz="2000" b="0" i="0" u="none" strike="noStrike" cap="none" normalizeH="0" baseline="0">
                          <a:ln>
                            <a:noFill/>
                          </a:ln>
                          <a:solidFill>
                            <a:schemeClr val="tx1"/>
                          </a:solidFill>
                          <a:effectLst/>
                          <a:latin typeface="Albertus" pitchFamily="34" charset="0"/>
                        </a:rPr>
                        <a:t>√</a:t>
                      </a:r>
                      <a:endParaRPr kumimoji="0" lang="en-US" sz="2000" b="0" i="0" u="none" strike="noStrike" cap="none" normalizeH="0" baseline="0">
                        <a:ln>
                          <a:noFill/>
                        </a:ln>
                        <a:solidFill>
                          <a:schemeClr val="tx1"/>
                        </a:solidFill>
                        <a:effectLst/>
                        <a:latin typeface="Albertus" pitchFamily="34" charset="0"/>
                      </a:endParaRPr>
                    </a:p>
                  </a:txBody>
                  <a:tcPr marL="84406" marR="84406" marT="45716" marB="45716"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r>
            </a:tbl>
          </a:graphicData>
        </a:graphic>
      </p:graphicFrame>
      <p:sp>
        <p:nvSpPr>
          <p:cNvPr id="21550" name="TextBox 3"/>
          <p:cNvSpPr txBox="1">
            <a:spLocks noChangeArrowheads="1"/>
          </p:cNvSpPr>
          <p:nvPr/>
        </p:nvSpPr>
        <p:spPr bwMode="auto">
          <a:xfrm>
            <a:off x="838200" y="2070101"/>
            <a:ext cx="5867400" cy="400110"/>
          </a:xfrm>
          <a:prstGeom prst="rect">
            <a:avLst/>
          </a:prstGeom>
          <a:noFill/>
          <a:ln w="25400" algn="ctr">
            <a:solidFill>
              <a:srgbClr val="00CC00"/>
            </a:solidFill>
            <a:miter lim="800000"/>
          </a:ln>
          <a:effectLst>
            <a:prstShdw prst="shdw17" dist="17961" dir="2700000">
              <a:srgbClr val="007A00"/>
            </a:prstShdw>
          </a:effec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fontAlgn="base">
              <a:spcBef>
                <a:spcPct val="0"/>
              </a:spcBef>
              <a:spcAft>
                <a:spcPct val="0"/>
              </a:spcAft>
            </a:pPr>
            <a:r>
              <a:rPr lang="en-US" sz="2000" b="1" dirty="0" err="1">
                <a:solidFill>
                  <a:srgbClr val="000000"/>
                </a:solidFill>
                <a:latin typeface="Avian" pitchFamily="34" charset="0"/>
              </a:rPr>
              <a:t>Langkah-langkah</a:t>
            </a:r>
            <a:r>
              <a:rPr lang="en-US" sz="2000" b="1" dirty="0">
                <a:solidFill>
                  <a:srgbClr val="000000"/>
                </a:solidFill>
                <a:latin typeface="Avian" pitchFamily="34" charset="0"/>
              </a:rPr>
              <a:t> </a:t>
            </a:r>
            <a:r>
              <a:rPr lang="en-US" sz="2000" b="1" dirty="0" err="1">
                <a:solidFill>
                  <a:srgbClr val="000000"/>
                </a:solidFill>
                <a:latin typeface="Avian" pitchFamily="34" charset="0"/>
              </a:rPr>
              <a:t>pembukuan</a:t>
            </a:r>
            <a:r>
              <a:rPr lang="en-US" sz="2000" b="1" dirty="0">
                <a:solidFill>
                  <a:srgbClr val="000000"/>
                </a:solidFill>
                <a:latin typeface="Avian" pitchFamily="34" charset="0"/>
              </a:rPr>
              <a:t> </a:t>
            </a:r>
            <a:r>
              <a:rPr lang="en-US" sz="2000" b="1" dirty="0" err="1">
                <a:solidFill>
                  <a:srgbClr val="000000"/>
                </a:solidFill>
                <a:latin typeface="Avian" pitchFamily="34" charset="0"/>
              </a:rPr>
              <a:t>pajak</a:t>
            </a:r>
            <a:endParaRPr lang="en-US" sz="2000" b="1" dirty="0">
              <a:solidFill>
                <a:srgbClr val="000000"/>
              </a:solidFill>
              <a:latin typeface="Avian" pitchFamily="34" charset="0"/>
            </a:endParaRPr>
          </a:p>
        </p:txBody>
      </p:sp>
      <p:sp>
        <p:nvSpPr>
          <p:cNvPr id="567346" name="Title 1"/>
          <p:cNvSpPr>
            <a:spLocks noGrp="1"/>
          </p:cNvSpPr>
          <p:nvPr>
            <p:ph type="title" idx="4294967295"/>
          </p:nvPr>
        </p:nvSpPr>
        <p:spPr>
          <a:xfrm>
            <a:off x="783981" y="300059"/>
            <a:ext cx="8042031" cy="752475"/>
          </a:xfrm>
          <a:ln w="22225" cap="flat" algn="ctr">
            <a:solidFill>
              <a:srgbClr val="FF0000"/>
            </a:solidFill>
          </a:ln>
          <a:effectLst>
            <a:prstShdw prst="shdw17" dist="17961" dir="2700000">
              <a:srgbClr val="FF0000">
                <a:gamma/>
                <a:shade val="60000"/>
                <a:invGamma/>
              </a:srgbClr>
            </a:prstShdw>
          </a:effectLst>
        </p:spPr>
        <p:txBody>
          <a:bodyPr bIns="91440" anchorCtr="1"/>
          <a:lstStyle/>
          <a:p>
            <a:pPr eaLnBrk="1" hangingPunct="1">
              <a:defRPr/>
            </a:pPr>
            <a:r>
              <a:rPr lang="en-US" sz="3200">
                <a:solidFill>
                  <a:srgbClr val="000000"/>
                </a:solidFill>
                <a:latin typeface="Albertus Extra Bold" pitchFamily="34" charset="0"/>
              </a:rPr>
              <a:t>PEMBUKUAN BELANJA</a:t>
            </a:r>
            <a:endParaRPr lang="en-US" sz="3200">
              <a:solidFill>
                <a:srgbClr val="000000"/>
              </a:solidFill>
              <a:latin typeface="Albertus Extra Bold" pitchFamily="34" charset="0"/>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0476"/>
            <a:ext cx="8229600" cy="5695688"/>
          </a:xfrm>
        </p:spPr>
        <p:txBody>
          <a:bodyPr/>
          <a:lstStyle/>
          <a:p>
            <a:pPr marL="857250" indent="-742950">
              <a:buClrTx/>
              <a:buFont typeface="+mj-lt"/>
              <a:buAutoNum type="alphaLcPeriod" startAt="2"/>
            </a:pPr>
            <a:r>
              <a:rPr lang="en-US" sz="3600" dirty="0" err="1"/>
              <a:t>Buku</a:t>
            </a:r>
            <a:r>
              <a:rPr lang="en-US" sz="3600" dirty="0"/>
              <a:t> </a:t>
            </a:r>
            <a:r>
              <a:rPr lang="en-US" sz="3600" dirty="0" err="1"/>
              <a:t>Kas</a:t>
            </a:r>
            <a:r>
              <a:rPr lang="en-US" sz="3600" dirty="0"/>
              <a:t> </a:t>
            </a:r>
            <a:r>
              <a:rPr lang="en-US" sz="3600" dirty="0" err="1"/>
              <a:t>Umum</a:t>
            </a:r>
            <a:r>
              <a:rPr lang="en-US" sz="3600" dirty="0"/>
              <a:t> BP/BPP </a:t>
            </a:r>
            <a:r>
              <a:rPr lang="en-US" sz="3600" dirty="0" err="1"/>
              <a:t>wajib</a:t>
            </a:r>
            <a:r>
              <a:rPr lang="en-US" sz="3600" dirty="0"/>
              <a:t> </a:t>
            </a:r>
            <a:r>
              <a:rPr lang="en-US" sz="3600" dirty="0" err="1">
                <a:solidFill>
                  <a:srgbClr val="FF0000"/>
                </a:solidFill>
              </a:rPr>
              <a:t>ditutup</a:t>
            </a:r>
            <a:r>
              <a:rPr lang="en-US" sz="3600" dirty="0">
                <a:solidFill>
                  <a:srgbClr val="FF0000"/>
                </a:solidFill>
              </a:rPr>
              <a:t> </a:t>
            </a:r>
            <a:r>
              <a:rPr lang="en-US" sz="3600" dirty="0" err="1">
                <a:solidFill>
                  <a:srgbClr val="FF0000"/>
                </a:solidFill>
              </a:rPr>
              <a:t>pada</a:t>
            </a:r>
            <a:r>
              <a:rPr lang="en-US" sz="3600" dirty="0">
                <a:solidFill>
                  <a:srgbClr val="FF0000"/>
                </a:solidFill>
              </a:rPr>
              <a:t> </a:t>
            </a:r>
            <a:r>
              <a:rPr lang="en-US" sz="3600" dirty="0" err="1">
                <a:solidFill>
                  <a:srgbClr val="FF0000"/>
                </a:solidFill>
              </a:rPr>
              <a:t>setiap</a:t>
            </a:r>
            <a:r>
              <a:rPr lang="en-US" sz="3600" dirty="0">
                <a:solidFill>
                  <a:srgbClr val="FF0000"/>
                </a:solidFill>
              </a:rPr>
              <a:t> </a:t>
            </a:r>
            <a:r>
              <a:rPr lang="en-US" sz="3600" dirty="0" err="1">
                <a:solidFill>
                  <a:srgbClr val="FF0000"/>
                </a:solidFill>
              </a:rPr>
              <a:t>akhir</a:t>
            </a:r>
            <a:r>
              <a:rPr lang="en-US" sz="3600" dirty="0">
                <a:solidFill>
                  <a:srgbClr val="FF0000"/>
                </a:solidFill>
              </a:rPr>
              <a:t> </a:t>
            </a:r>
            <a:r>
              <a:rPr lang="en-US" sz="3600" dirty="0" err="1">
                <a:solidFill>
                  <a:srgbClr val="FF0000"/>
                </a:solidFill>
              </a:rPr>
              <a:t>bulan</a:t>
            </a:r>
            <a:r>
              <a:rPr lang="en-US" sz="3600" dirty="0">
                <a:solidFill>
                  <a:srgbClr val="FF0000"/>
                </a:solidFill>
              </a:rPr>
              <a:t> </a:t>
            </a:r>
            <a:r>
              <a:rPr lang="en-US" sz="3600" dirty="0" err="1"/>
              <a:t>dengan</a:t>
            </a:r>
            <a:r>
              <a:rPr lang="en-US" sz="3600" dirty="0"/>
              <a:t> </a:t>
            </a:r>
            <a:r>
              <a:rPr lang="en-US" sz="3600" dirty="0" err="1"/>
              <a:t>ditandatangani</a:t>
            </a:r>
            <a:r>
              <a:rPr lang="en-US" sz="3600" dirty="0"/>
              <a:t> </a:t>
            </a:r>
            <a:r>
              <a:rPr lang="en-US" sz="3600" dirty="0" err="1"/>
              <a:t>oleh</a:t>
            </a:r>
            <a:r>
              <a:rPr lang="en-US" sz="3600" dirty="0"/>
              <a:t> BP/BPP </a:t>
            </a:r>
            <a:r>
              <a:rPr lang="en-US" sz="3600" dirty="0" err="1"/>
              <a:t>dengan</a:t>
            </a:r>
            <a:r>
              <a:rPr lang="en-US" sz="3600" dirty="0"/>
              <a:t> PA/KPA. </a:t>
            </a:r>
            <a:endParaRPr lang="en-US" sz="3600" dirty="0"/>
          </a:p>
          <a:p>
            <a:pPr marL="114300" indent="0">
              <a:buClrTx/>
              <a:buNone/>
            </a:pPr>
            <a:endParaRPr lang="en-US" sz="3600" dirty="0"/>
          </a:p>
          <a:p>
            <a:pPr marL="114300" indent="0">
              <a:buClrTx/>
              <a:buNone/>
            </a:pPr>
            <a:r>
              <a:rPr lang="en-US" sz="3600" dirty="0" err="1"/>
              <a:t>Penutupan</a:t>
            </a:r>
            <a:r>
              <a:rPr lang="en-US" sz="3600" dirty="0"/>
              <a:t> BKU </a:t>
            </a:r>
            <a:r>
              <a:rPr lang="en-US" sz="3600" dirty="0" err="1"/>
              <a:t>dilampiri</a:t>
            </a:r>
            <a:r>
              <a:rPr lang="en-US" sz="3600" dirty="0"/>
              <a:t> </a:t>
            </a:r>
            <a:r>
              <a:rPr lang="en-US" sz="3600" b="1" dirty="0" err="1">
                <a:solidFill>
                  <a:srgbClr val="FF0000"/>
                </a:solidFill>
              </a:rPr>
              <a:t>Berita</a:t>
            </a:r>
            <a:r>
              <a:rPr lang="en-US" sz="3600" b="1" dirty="0">
                <a:solidFill>
                  <a:srgbClr val="FF0000"/>
                </a:solidFill>
              </a:rPr>
              <a:t> </a:t>
            </a:r>
            <a:r>
              <a:rPr lang="en-US" sz="3600" b="1" dirty="0" err="1">
                <a:solidFill>
                  <a:srgbClr val="FF0000"/>
                </a:solidFill>
              </a:rPr>
              <a:t>Acara</a:t>
            </a:r>
            <a:r>
              <a:rPr lang="en-US" sz="3600" b="1" dirty="0">
                <a:solidFill>
                  <a:srgbClr val="FF0000"/>
                </a:solidFill>
              </a:rPr>
              <a:t> </a:t>
            </a:r>
            <a:r>
              <a:rPr lang="en-US" sz="3600" b="1" dirty="0" err="1">
                <a:solidFill>
                  <a:srgbClr val="FF0000"/>
                </a:solidFill>
              </a:rPr>
              <a:t>Pemeriksaan</a:t>
            </a:r>
            <a:r>
              <a:rPr lang="en-US" sz="3600" b="1" dirty="0">
                <a:solidFill>
                  <a:srgbClr val="FF0000"/>
                </a:solidFill>
              </a:rPr>
              <a:t> </a:t>
            </a:r>
            <a:r>
              <a:rPr lang="en-US" sz="3600" b="1" dirty="0" err="1">
                <a:solidFill>
                  <a:srgbClr val="FF0000"/>
                </a:solidFill>
              </a:rPr>
              <a:t>Kas</a:t>
            </a:r>
            <a:r>
              <a:rPr lang="en-US" sz="3600" b="1" dirty="0">
                <a:solidFill>
                  <a:srgbClr val="FF0000"/>
                </a:solidFill>
              </a:rPr>
              <a:t>.</a:t>
            </a:r>
            <a:endParaRPr lang="en-US" sz="3600" b="1" dirty="0">
              <a:solidFill>
                <a:srgbClr val="FF0000"/>
              </a:solidFill>
            </a:endParaRPr>
          </a:p>
          <a:p>
            <a:endParaRPr lang="en-US" dirty="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3. </a:t>
            </a:r>
            <a:r>
              <a:rPr lang="en-US" b="1" dirty="0" err="1"/>
              <a:t>Dokumen</a:t>
            </a:r>
            <a:r>
              <a:rPr lang="en-US" b="1" dirty="0"/>
              <a:t> </a:t>
            </a:r>
            <a:r>
              <a:rPr lang="en-US" b="1" dirty="0" err="1"/>
              <a:t>Terkait</a:t>
            </a:r>
            <a:r>
              <a:rPr lang="en-US" dirty="0"/>
              <a:t> </a:t>
            </a:r>
            <a:endParaRPr lang="en-US" dirty="0"/>
          </a:p>
        </p:txBody>
      </p:sp>
      <p:sp>
        <p:nvSpPr>
          <p:cNvPr id="3" name="Content Placeholder 2"/>
          <p:cNvSpPr>
            <a:spLocks noGrp="1"/>
          </p:cNvSpPr>
          <p:nvPr>
            <p:ph idx="1"/>
          </p:nvPr>
        </p:nvSpPr>
        <p:spPr/>
        <p:txBody>
          <a:bodyPr>
            <a:normAutofit lnSpcReduction="10000"/>
          </a:bodyPr>
          <a:lstStyle/>
          <a:p>
            <a:r>
              <a:rPr lang="en-US" dirty="0" err="1"/>
              <a:t>Ilustrasi</a:t>
            </a:r>
            <a:r>
              <a:rPr lang="en-US" dirty="0"/>
              <a:t> </a:t>
            </a:r>
            <a:r>
              <a:rPr lang="en-US" dirty="0" err="1"/>
              <a:t>dokumen</a:t>
            </a:r>
            <a:r>
              <a:rPr lang="en-US" dirty="0"/>
              <a:t> </a:t>
            </a:r>
            <a:r>
              <a:rPr lang="en-US" dirty="0" err="1"/>
              <a:t>pembukuan</a:t>
            </a:r>
            <a:r>
              <a:rPr lang="en-US" dirty="0"/>
              <a:t> </a:t>
            </a:r>
            <a:r>
              <a:rPr lang="en-US" dirty="0" err="1"/>
              <a:t>bendahara</a:t>
            </a:r>
            <a:r>
              <a:rPr lang="en-US" dirty="0"/>
              <a:t> </a:t>
            </a:r>
            <a:r>
              <a:rPr lang="en-US" dirty="0" err="1"/>
              <a:t>pengeluaran</a:t>
            </a:r>
            <a:r>
              <a:rPr lang="en-US" dirty="0"/>
              <a:t> </a:t>
            </a:r>
            <a:r>
              <a:rPr lang="en-US" dirty="0" err="1"/>
              <a:t>antara</a:t>
            </a:r>
            <a:r>
              <a:rPr lang="en-US" dirty="0"/>
              <a:t> lain </a:t>
            </a:r>
            <a:r>
              <a:rPr lang="en-US" dirty="0" err="1"/>
              <a:t>sebagai</a:t>
            </a:r>
            <a:r>
              <a:rPr lang="en-US" dirty="0"/>
              <a:t> </a:t>
            </a:r>
            <a:r>
              <a:rPr lang="en-US" dirty="0" err="1"/>
              <a:t>berikut</a:t>
            </a:r>
            <a:r>
              <a:rPr lang="en-US" dirty="0"/>
              <a:t>:</a:t>
            </a:r>
            <a:endParaRPr lang="en-US" dirty="0"/>
          </a:p>
          <a:p>
            <a:r>
              <a:rPr lang="en-US" b="1" dirty="0"/>
              <a:t>1. Register SPP-SPM-SP2D</a:t>
            </a:r>
            <a:endParaRPr lang="en-US" dirty="0"/>
          </a:p>
          <a:p>
            <a:r>
              <a:rPr lang="en-US" b="1" dirty="0"/>
              <a:t>2. BKU </a:t>
            </a:r>
            <a:endParaRPr lang="en-US" b="1" dirty="0"/>
          </a:p>
          <a:p>
            <a:r>
              <a:rPr lang="en-US" b="1" dirty="0"/>
              <a:t>3. </a:t>
            </a:r>
            <a:r>
              <a:rPr lang="en-US" b="1" dirty="0" err="1"/>
              <a:t>Buku</a:t>
            </a:r>
            <a:r>
              <a:rPr lang="en-US" b="1" dirty="0"/>
              <a:t> </a:t>
            </a:r>
            <a:r>
              <a:rPr lang="en-US" b="1" dirty="0" err="1"/>
              <a:t>Pembantu</a:t>
            </a:r>
            <a:r>
              <a:rPr lang="en-US" b="1" dirty="0"/>
              <a:t> Bank </a:t>
            </a:r>
            <a:endParaRPr lang="en-US" b="1" dirty="0"/>
          </a:p>
          <a:p>
            <a:r>
              <a:rPr lang="en-US" b="1" dirty="0"/>
              <a:t>4. </a:t>
            </a:r>
            <a:r>
              <a:rPr lang="en-US" b="1" dirty="0" err="1"/>
              <a:t>Buku</a:t>
            </a:r>
            <a:r>
              <a:rPr lang="en-US" b="1" dirty="0"/>
              <a:t> </a:t>
            </a:r>
            <a:r>
              <a:rPr lang="en-US" b="1" dirty="0" err="1"/>
              <a:t>Pembantu</a:t>
            </a:r>
            <a:r>
              <a:rPr lang="en-US" b="1" dirty="0"/>
              <a:t> </a:t>
            </a:r>
            <a:r>
              <a:rPr lang="en-US" b="1" dirty="0" err="1"/>
              <a:t>Kas</a:t>
            </a:r>
            <a:r>
              <a:rPr lang="en-US" b="1" dirty="0"/>
              <a:t> </a:t>
            </a:r>
            <a:endParaRPr lang="en-US" b="1" dirty="0"/>
          </a:p>
          <a:p>
            <a:r>
              <a:rPr lang="en-US" b="1" dirty="0"/>
              <a:t>5. </a:t>
            </a:r>
            <a:r>
              <a:rPr lang="en-US" b="1" dirty="0" err="1"/>
              <a:t>Buku</a:t>
            </a:r>
            <a:r>
              <a:rPr lang="en-US" b="1" dirty="0"/>
              <a:t> </a:t>
            </a:r>
            <a:r>
              <a:rPr lang="en-US" b="1" dirty="0" err="1"/>
              <a:t>Pembantu</a:t>
            </a:r>
            <a:r>
              <a:rPr lang="en-US" b="1" dirty="0"/>
              <a:t> </a:t>
            </a:r>
            <a:r>
              <a:rPr lang="en-US" b="1" dirty="0" err="1"/>
              <a:t>Pajak</a:t>
            </a:r>
            <a:r>
              <a:rPr lang="en-US" b="1" dirty="0"/>
              <a:t> </a:t>
            </a:r>
            <a:endParaRPr lang="en-US" b="1" dirty="0"/>
          </a:p>
          <a:p>
            <a:r>
              <a:rPr lang="en-US" b="1" dirty="0"/>
              <a:t>6. </a:t>
            </a:r>
            <a:r>
              <a:rPr lang="en-US" b="1" dirty="0" err="1"/>
              <a:t>Buku</a:t>
            </a:r>
            <a:r>
              <a:rPr lang="en-US" b="1" dirty="0"/>
              <a:t> </a:t>
            </a:r>
            <a:r>
              <a:rPr lang="en-US" b="1" dirty="0" err="1"/>
              <a:t>Pembantu</a:t>
            </a:r>
            <a:r>
              <a:rPr lang="en-US" b="1" dirty="0"/>
              <a:t> </a:t>
            </a:r>
            <a:r>
              <a:rPr lang="en-US" b="1" dirty="0" err="1"/>
              <a:t>Panjar</a:t>
            </a:r>
            <a:r>
              <a:rPr lang="en-US" b="1" dirty="0"/>
              <a:t> </a:t>
            </a:r>
            <a:endParaRPr lang="en-US" b="1" dirty="0"/>
          </a:p>
          <a:p>
            <a:r>
              <a:rPr lang="en-US" b="1" dirty="0"/>
              <a:t>7. </a:t>
            </a:r>
            <a:r>
              <a:rPr lang="en-US" b="1" dirty="0" err="1"/>
              <a:t>Buku</a:t>
            </a:r>
            <a:r>
              <a:rPr lang="en-US" b="1" dirty="0"/>
              <a:t> </a:t>
            </a:r>
            <a:r>
              <a:rPr lang="en-US" b="1" dirty="0" err="1"/>
              <a:t>Pembantu</a:t>
            </a:r>
            <a:r>
              <a:rPr lang="en-US" b="1" dirty="0"/>
              <a:t> per Sub </a:t>
            </a:r>
            <a:r>
              <a:rPr lang="en-US" b="1" dirty="0" err="1"/>
              <a:t>Rincian</a:t>
            </a:r>
            <a:r>
              <a:rPr lang="en-US" b="1" dirty="0"/>
              <a:t> </a:t>
            </a:r>
            <a:r>
              <a:rPr lang="en-US" b="1" dirty="0" err="1"/>
              <a:t>Objek</a:t>
            </a:r>
            <a:r>
              <a:rPr lang="en-US" b="1" dirty="0"/>
              <a:t> </a:t>
            </a:r>
            <a:r>
              <a:rPr lang="en-US" dirty="0"/>
              <a:t> </a:t>
            </a:r>
            <a:endParaRPr lang="en-US" dirty="0"/>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1">
            <a:extLst>
              <a:ext uri="{28A0092B-C50C-407E-A947-70E740481C1C}">
                <a14:useLocalDpi xmlns:a14="http://schemas.microsoft.com/office/drawing/2010/main" val="0"/>
              </a:ext>
            </a:extLst>
          </a:blip>
          <a:srcRect/>
          <a:stretch>
            <a:fillRect/>
          </a:stretch>
        </p:blipFill>
        <p:spPr bwMode="auto">
          <a:xfrm>
            <a:off x="596900" y="1079500"/>
            <a:ext cx="7950200" cy="4699000"/>
          </a:xfrm>
          <a:prstGeom prst="rect">
            <a:avLst/>
          </a:prstGeom>
          <a:noFill/>
          <a:ln>
            <a:noFill/>
          </a:ln>
        </p:spPr>
      </p:pic>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1">
            <a:extLst>
              <a:ext uri="{28A0092B-C50C-407E-A947-70E740481C1C}">
                <a14:useLocalDpi xmlns:a14="http://schemas.microsoft.com/office/drawing/2010/main" val="0"/>
              </a:ext>
            </a:extLst>
          </a:blip>
          <a:srcRect/>
          <a:stretch>
            <a:fillRect/>
          </a:stretch>
        </p:blipFill>
        <p:spPr bwMode="auto">
          <a:xfrm>
            <a:off x="1115616" y="189360"/>
            <a:ext cx="7254582" cy="6480000"/>
          </a:xfrm>
          <a:prstGeom prst="rect">
            <a:avLst/>
          </a:prstGeom>
          <a:noFill/>
          <a:ln>
            <a:noFill/>
          </a:ln>
        </p:spPr>
      </p:pic>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1">
            <a:extLst>
              <a:ext uri="{28A0092B-C50C-407E-A947-70E740481C1C}">
                <a14:useLocalDpi xmlns:a14="http://schemas.microsoft.com/office/drawing/2010/main" val="0"/>
              </a:ext>
            </a:extLst>
          </a:blip>
          <a:srcRect/>
          <a:stretch>
            <a:fillRect/>
          </a:stretch>
        </p:blipFill>
        <p:spPr bwMode="auto">
          <a:xfrm>
            <a:off x="596900" y="120650"/>
            <a:ext cx="7950200" cy="6616700"/>
          </a:xfrm>
          <a:prstGeom prst="rect">
            <a:avLst/>
          </a:prstGeom>
          <a:noFill/>
          <a:ln>
            <a:noFill/>
          </a:ln>
        </p:spPr>
      </p:pic>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1">
            <a:extLst>
              <a:ext uri="{28A0092B-C50C-407E-A947-70E740481C1C}">
                <a14:useLocalDpi xmlns:a14="http://schemas.microsoft.com/office/drawing/2010/main" val="0"/>
              </a:ext>
            </a:extLst>
          </a:blip>
          <a:srcRect/>
          <a:stretch>
            <a:fillRect/>
          </a:stretch>
        </p:blipFill>
        <p:spPr bwMode="auto">
          <a:xfrm>
            <a:off x="596900" y="44450"/>
            <a:ext cx="7950200" cy="6769100"/>
          </a:xfrm>
          <a:prstGeom prst="rect">
            <a:avLst/>
          </a:prstGeom>
          <a:noFill/>
          <a:ln>
            <a:noFill/>
          </a:ln>
        </p:spPr>
      </p:pic>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1"/>
          <a:srcRect l="13456" t="10447" r="22894" b="9162"/>
          <a:stretch>
            <a:fillRect/>
          </a:stretch>
        </p:blipFill>
        <p:spPr>
          <a:xfrm>
            <a:off x="251520" y="408372"/>
            <a:ext cx="8771901" cy="6228955"/>
          </a:xfrm>
        </p:spPr>
      </p:pic>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1">
            <a:extLst>
              <a:ext uri="{28A0092B-C50C-407E-A947-70E740481C1C}">
                <a14:useLocalDpi xmlns:a14="http://schemas.microsoft.com/office/drawing/2010/main" val="0"/>
              </a:ext>
            </a:extLst>
          </a:blip>
          <a:srcRect/>
          <a:stretch>
            <a:fillRect/>
          </a:stretch>
        </p:blipFill>
        <p:spPr bwMode="auto">
          <a:xfrm>
            <a:off x="596900" y="189360"/>
            <a:ext cx="7950200" cy="6480000"/>
          </a:xfrm>
          <a:prstGeom prst="rect">
            <a:avLst/>
          </a:prstGeom>
          <a:noFill/>
          <a:ln>
            <a:noFill/>
          </a:ln>
        </p:spPr>
      </p:pic>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3200" b="1" dirty="0" err="1"/>
              <a:t>Penyampaian</a:t>
            </a:r>
            <a:r>
              <a:rPr lang="en-US" sz="3200" b="1" dirty="0"/>
              <a:t> LPJ </a:t>
            </a:r>
            <a:r>
              <a:rPr lang="en-US" sz="3200" b="1" dirty="0" err="1"/>
              <a:t>Bendahara</a:t>
            </a:r>
            <a:r>
              <a:rPr lang="en-US" sz="3200" b="1" dirty="0"/>
              <a:t> </a:t>
            </a:r>
            <a:r>
              <a:rPr lang="en-US" sz="3200" b="1" dirty="0" err="1"/>
              <a:t>Pengeluaran</a:t>
            </a:r>
            <a:endParaRPr lang="en-US" sz="3200" dirty="0"/>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a:t>
            </a:r>
            <a:r>
              <a:rPr lang="en-US" dirty="0" err="1"/>
              <a:t>Ketentuan</a:t>
            </a:r>
            <a:r>
              <a:rPr lang="en-US" dirty="0"/>
              <a:t> </a:t>
            </a:r>
            <a:r>
              <a:rPr lang="en-US" dirty="0" err="1"/>
              <a:t>Umum</a:t>
            </a:r>
            <a:r>
              <a:rPr lang="en-US" dirty="0"/>
              <a:t> </a:t>
            </a:r>
            <a:endParaRPr lang="en-US" dirty="0"/>
          </a:p>
        </p:txBody>
      </p:sp>
      <p:sp>
        <p:nvSpPr>
          <p:cNvPr id="3" name="Content Placeholder 2"/>
          <p:cNvSpPr>
            <a:spLocks noGrp="1"/>
          </p:cNvSpPr>
          <p:nvPr>
            <p:ph idx="1"/>
          </p:nvPr>
        </p:nvSpPr>
        <p:spPr>
          <a:xfrm>
            <a:off x="628650" y="1369218"/>
            <a:ext cx="7886700" cy="4652069"/>
          </a:xfrm>
        </p:spPr>
        <p:txBody>
          <a:bodyPr>
            <a:normAutofit/>
          </a:bodyPr>
          <a:lstStyle/>
          <a:p>
            <a:pPr algn="just"/>
            <a:r>
              <a:rPr lang="en-US" sz="2400" dirty="0" err="1"/>
              <a:t>Sebagai</a:t>
            </a:r>
            <a:r>
              <a:rPr lang="en-US" sz="2400" dirty="0"/>
              <a:t> </a:t>
            </a:r>
            <a:r>
              <a:rPr lang="en-US" sz="2400" dirty="0" err="1"/>
              <a:t>bagian</a:t>
            </a:r>
            <a:r>
              <a:rPr lang="en-US" sz="2400" dirty="0"/>
              <a:t> </a:t>
            </a:r>
            <a:r>
              <a:rPr lang="en-US" sz="2400" dirty="0" err="1"/>
              <a:t>dari</a:t>
            </a:r>
            <a:r>
              <a:rPr lang="en-US" sz="2400" dirty="0"/>
              <a:t> </a:t>
            </a:r>
            <a:r>
              <a:rPr lang="en-US" sz="2400" dirty="0" err="1"/>
              <a:t>tugas</a:t>
            </a:r>
            <a:r>
              <a:rPr lang="en-US" sz="2400" dirty="0"/>
              <a:t> </a:t>
            </a:r>
            <a:r>
              <a:rPr lang="en-US" sz="2400" dirty="0" err="1"/>
              <a:t>dan</a:t>
            </a:r>
            <a:r>
              <a:rPr lang="en-US" sz="2400" dirty="0"/>
              <a:t> </a:t>
            </a:r>
            <a:r>
              <a:rPr lang="en-US" sz="2400" dirty="0" err="1"/>
              <a:t>tanggung</a:t>
            </a:r>
            <a:r>
              <a:rPr lang="en-US" sz="2400" dirty="0"/>
              <a:t> </a:t>
            </a:r>
            <a:r>
              <a:rPr lang="en-US" sz="2400" dirty="0" err="1"/>
              <a:t>jawabnya</a:t>
            </a:r>
            <a:r>
              <a:rPr lang="en-US" sz="2400" dirty="0"/>
              <a:t>, BP/BPP </a:t>
            </a:r>
            <a:r>
              <a:rPr lang="en-US" sz="2400" dirty="0" err="1"/>
              <a:t>harus</a:t>
            </a:r>
            <a:r>
              <a:rPr lang="en-US" sz="2400" dirty="0"/>
              <a:t> </a:t>
            </a:r>
            <a:r>
              <a:rPr lang="en-US" sz="2400" dirty="0" err="1"/>
              <a:t>menyampaikan</a:t>
            </a:r>
            <a:r>
              <a:rPr lang="en-US" sz="2400" dirty="0"/>
              <a:t> </a:t>
            </a:r>
            <a:r>
              <a:rPr lang="en-US" sz="2400" dirty="0" err="1"/>
              <a:t>Laporan</a:t>
            </a:r>
            <a:r>
              <a:rPr lang="en-US" sz="2400" dirty="0"/>
              <a:t> </a:t>
            </a:r>
            <a:r>
              <a:rPr lang="en-US" sz="2400" dirty="0" err="1"/>
              <a:t>Pertanggungjawaban</a:t>
            </a:r>
            <a:r>
              <a:rPr lang="en-US" sz="2400" dirty="0"/>
              <a:t> (LPJ). </a:t>
            </a:r>
            <a:endParaRPr lang="en-US" sz="2400" dirty="0"/>
          </a:p>
          <a:p>
            <a:pPr algn="just"/>
            <a:r>
              <a:rPr lang="en-US" sz="2400" dirty="0" err="1"/>
              <a:t>Berdasarkan</a:t>
            </a:r>
            <a:r>
              <a:rPr lang="en-US" sz="2400" dirty="0"/>
              <a:t> PP 12 </a:t>
            </a:r>
            <a:r>
              <a:rPr lang="en-US" sz="2400" dirty="0" err="1"/>
              <a:t>Tahun</a:t>
            </a:r>
            <a:r>
              <a:rPr lang="en-US" sz="2400" dirty="0"/>
              <a:t> 2019, LPJ BP/BPP  </a:t>
            </a:r>
            <a:r>
              <a:rPr lang="en-US" sz="2400" dirty="0" err="1"/>
              <a:t>diatur</a:t>
            </a:r>
            <a:r>
              <a:rPr lang="en-US" sz="2400" dirty="0"/>
              <a:t> </a:t>
            </a:r>
            <a:r>
              <a:rPr lang="en-US" sz="2400" dirty="0" err="1"/>
              <a:t>sebagai</a:t>
            </a:r>
            <a:r>
              <a:rPr lang="en-US" sz="2400" dirty="0"/>
              <a:t> </a:t>
            </a:r>
            <a:r>
              <a:rPr lang="en-US" sz="2400" dirty="0" err="1"/>
              <a:t>berikut</a:t>
            </a:r>
            <a:r>
              <a:rPr lang="en-US" sz="2400" dirty="0"/>
              <a:t>:</a:t>
            </a:r>
            <a:endParaRPr lang="en-US" sz="2400" dirty="0"/>
          </a:p>
          <a:p>
            <a:pPr marL="914400" lvl="1" indent="-457200" algn="just">
              <a:buFont typeface="+mj-lt"/>
              <a:buAutoNum type="alphaLcPeriod"/>
            </a:pPr>
            <a:r>
              <a:rPr lang="en-US" sz="2400" dirty="0"/>
              <a:t>BP </a:t>
            </a:r>
            <a:r>
              <a:rPr lang="en-US" sz="2400" b="1" dirty="0" err="1">
                <a:solidFill>
                  <a:srgbClr val="FF0000"/>
                </a:solidFill>
              </a:rPr>
              <a:t>secara</a:t>
            </a:r>
            <a:r>
              <a:rPr lang="en-US" sz="2400" b="1" dirty="0">
                <a:solidFill>
                  <a:srgbClr val="FF0000"/>
                </a:solidFill>
              </a:rPr>
              <a:t> </a:t>
            </a:r>
            <a:r>
              <a:rPr lang="en-US" sz="2400" b="1" dirty="0" err="1">
                <a:solidFill>
                  <a:srgbClr val="FF0000"/>
                </a:solidFill>
              </a:rPr>
              <a:t>administratif</a:t>
            </a:r>
            <a:r>
              <a:rPr lang="en-US" sz="2400" b="1" dirty="0">
                <a:solidFill>
                  <a:srgbClr val="FF0000"/>
                </a:solidFill>
              </a:rPr>
              <a:t> </a:t>
            </a:r>
            <a:r>
              <a:rPr lang="en-US" sz="2400" b="1" i="1" dirty="0" err="1"/>
              <a:t>wajib</a:t>
            </a:r>
            <a:r>
              <a:rPr lang="en-US" sz="2400" b="1" i="1" dirty="0"/>
              <a:t> </a:t>
            </a:r>
            <a:r>
              <a:rPr lang="en-US" sz="2400" b="1" i="1" dirty="0" err="1"/>
              <a:t>mempertanggungjawabkan</a:t>
            </a:r>
            <a:r>
              <a:rPr lang="en-US" sz="2400" b="1" i="1" dirty="0"/>
              <a:t> </a:t>
            </a:r>
            <a:r>
              <a:rPr lang="en-US" sz="2400" b="1" i="1" dirty="0" err="1"/>
              <a:t>penggunaan</a:t>
            </a:r>
            <a:r>
              <a:rPr lang="en-US" sz="2400" b="1" i="1" dirty="0"/>
              <a:t> UP/GU/TU/LS </a:t>
            </a:r>
            <a:r>
              <a:rPr lang="en-US" sz="2400" dirty="0" err="1"/>
              <a:t>kepada</a:t>
            </a:r>
            <a:r>
              <a:rPr lang="en-US" sz="2400" dirty="0"/>
              <a:t> PA </a:t>
            </a:r>
            <a:r>
              <a:rPr lang="en-US" sz="2400" dirty="0" err="1"/>
              <a:t>melalui</a:t>
            </a:r>
            <a:r>
              <a:rPr lang="en-US" sz="2400" dirty="0"/>
              <a:t> PPK-SKPD paling </a:t>
            </a:r>
            <a:r>
              <a:rPr lang="en-US" sz="2400" dirty="0" err="1"/>
              <a:t>lambat</a:t>
            </a:r>
            <a:r>
              <a:rPr lang="en-US" sz="2400" dirty="0"/>
              <a:t> </a:t>
            </a:r>
            <a:r>
              <a:rPr lang="en-US" sz="2400" dirty="0" err="1"/>
              <a:t>tanggal</a:t>
            </a:r>
            <a:r>
              <a:rPr lang="en-US" sz="2400" dirty="0"/>
              <a:t> </a:t>
            </a:r>
            <a:r>
              <a:rPr lang="en-US" sz="2400" dirty="0">
                <a:solidFill>
                  <a:srgbClr val="FF0000"/>
                </a:solidFill>
              </a:rPr>
              <a:t>10 </a:t>
            </a:r>
            <a:r>
              <a:rPr lang="en-US" sz="2400" dirty="0" err="1">
                <a:solidFill>
                  <a:srgbClr val="FF0000"/>
                </a:solidFill>
              </a:rPr>
              <a:t>bulan</a:t>
            </a:r>
            <a:r>
              <a:rPr lang="en-US" sz="2400" dirty="0">
                <a:solidFill>
                  <a:srgbClr val="FF0000"/>
                </a:solidFill>
              </a:rPr>
              <a:t> </a:t>
            </a:r>
            <a:r>
              <a:rPr lang="en-US" sz="2400" dirty="0" err="1">
                <a:solidFill>
                  <a:srgbClr val="FF0000"/>
                </a:solidFill>
              </a:rPr>
              <a:t>berikutnya</a:t>
            </a:r>
            <a:r>
              <a:rPr lang="en-US" sz="2400" dirty="0">
                <a:solidFill>
                  <a:srgbClr val="FF0000"/>
                </a:solidFill>
              </a:rPr>
              <a:t>. </a:t>
            </a:r>
            <a:endParaRPr lang="en-US" sz="2400" dirty="0">
              <a:solidFill>
                <a:srgbClr val="FF0000"/>
              </a:solidFill>
            </a:endParaRPr>
          </a:p>
          <a:p>
            <a:pPr marL="914400" lvl="1" indent="-457200" algn="just">
              <a:buFont typeface="+mj-lt"/>
              <a:buAutoNum type="alphaLcPeriod"/>
            </a:pPr>
            <a:r>
              <a:rPr lang="en-US" sz="2400" dirty="0"/>
              <a:t>BP/BPP </a:t>
            </a:r>
            <a:r>
              <a:rPr lang="en-US" sz="2400" dirty="0" err="1"/>
              <a:t>pada</a:t>
            </a:r>
            <a:r>
              <a:rPr lang="en-US" sz="2400" dirty="0"/>
              <a:t> SKPD </a:t>
            </a:r>
            <a:r>
              <a:rPr lang="en-US" sz="2400" dirty="0" err="1"/>
              <a:t>wajib</a:t>
            </a:r>
            <a:r>
              <a:rPr lang="en-US" sz="2400" dirty="0"/>
              <a:t> </a:t>
            </a:r>
            <a:r>
              <a:rPr lang="en-US" sz="2400" dirty="0" err="1"/>
              <a:t>mempertanggungjawabkan</a:t>
            </a:r>
            <a:r>
              <a:rPr lang="en-US" sz="2400" dirty="0"/>
              <a:t> </a:t>
            </a:r>
            <a:r>
              <a:rPr lang="en-US" sz="2400" dirty="0" err="1"/>
              <a:t>secara</a:t>
            </a:r>
            <a:r>
              <a:rPr lang="en-US" sz="2400" dirty="0"/>
              <a:t> </a:t>
            </a:r>
            <a:r>
              <a:rPr lang="en-US" sz="2400" dirty="0" err="1">
                <a:solidFill>
                  <a:srgbClr val="FF0000"/>
                </a:solidFill>
              </a:rPr>
              <a:t>fungsional</a:t>
            </a:r>
            <a:r>
              <a:rPr lang="en-US" sz="2400" dirty="0">
                <a:solidFill>
                  <a:srgbClr val="FF0000"/>
                </a:solidFill>
              </a:rPr>
              <a:t> </a:t>
            </a:r>
            <a:r>
              <a:rPr lang="en-US" sz="2400" dirty="0" err="1"/>
              <a:t>atas</a:t>
            </a:r>
            <a:r>
              <a:rPr lang="en-US" sz="2400" dirty="0"/>
              <a:t> </a:t>
            </a:r>
            <a:r>
              <a:rPr lang="en-US" sz="2400" dirty="0" err="1"/>
              <a:t>pengelolaan</a:t>
            </a:r>
            <a:r>
              <a:rPr lang="en-US" sz="2400" dirty="0"/>
              <a:t> </a:t>
            </a:r>
            <a:r>
              <a:rPr lang="en-US" sz="2400" dirty="0" err="1"/>
              <a:t>uang</a:t>
            </a:r>
            <a:r>
              <a:rPr lang="en-US" sz="2400" dirty="0"/>
              <a:t> yang </a:t>
            </a:r>
            <a:r>
              <a:rPr lang="en-US" sz="2400" dirty="0" err="1"/>
              <a:t>menjadi</a:t>
            </a:r>
            <a:r>
              <a:rPr lang="en-US" sz="2400" dirty="0"/>
              <a:t> </a:t>
            </a:r>
            <a:r>
              <a:rPr lang="en-US" sz="2400" dirty="0" err="1"/>
              <a:t>tanggung</a:t>
            </a:r>
            <a:r>
              <a:rPr lang="en-US" sz="2400" dirty="0"/>
              <a:t> </a:t>
            </a:r>
            <a:r>
              <a:rPr lang="en-US" sz="2400" dirty="0" err="1"/>
              <a:t>jawabnya</a:t>
            </a:r>
            <a:r>
              <a:rPr lang="en-US" sz="2400" dirty="0"/>
              <a:t> </a:t>
            </a:r>
            <a:r>
              <a:rPr lang="en-US" sz="2400" dirty="0" err="1"/>
              <a:t>dengan</a:t>
            </a:r>
            <a:r>
              <a:rPr lang="en-US" sz="2400" dirty="0"/>
              <a:t> </a:t>
            </a:r>
            <a:r>
              <a:rPr lang="en-US" sz="2400" dirty="0" err="1"/>
              <a:t>menyampaikan</a:t>
            </a:r>
            <a:r>
              <a:rPr lang="en-US" sz="2400" dirty="0"/>
              <a:t> LPJ </a:t>
            </a:r>
            <a:r>
              <a:rPr lang="en-US" sz="2400" dirty="0" err="1"/>
              <a:t>pengeluaran</a:t>
            </a:r>
            <a:r>
              <a:rPr lang="en-US" sz="2400" dirty="0"/>
              <a:t> </a:t>
            </a:r>
            <a:r>
              <a:rPr lang="en-US" sz="2400" dirty="0" err="1"/>
              <a:t>kepada</a:t>
            </a:r>
            <a:r>
              <a:rPr lang="en-US" sz="2400" dirty="0"/>
              <a:t> PPKD paling </a:t>
            </a:r>
            <a:r>
              <a:rPr lang="en-US" sz="2400" dirty="0" err="1"/>
              <a:t>lambat</a:t>
            </a:r>
            <a:r>
              <a:rPr lang="en-US" sz="2400" dirty="0"/>
              <a:t> </a:t>
            </a:r>
            <a:r>
              <a:rPr lang="en-US" sz="2400" dirty="0" err="1">
                <a:solidFill>
                  <a:srgbClr val="FF0000"/>
                </a:solidFill>
              </a:rPr>
              <a:t>tanggal</a:t>
            </a:r>
            <a:r>
              <a:rPr lang="en-US" sz="2400" dirty="0">
                <a:solidFill>
                  <a:srgbClr val="FF0000"/>
                </a:solidFill>
              </a:rPr>
              <a:t> 10 </a:t>
            </a:r>
            <a:r>
              <a:rPr lang="en-US" sz="2400" dirty="0" err="1">
                <a:solidFill>
                  <a:srgbClr val="FF0000"/>
                </a:solidFill>
              </a:rPr>
              <a:t>bulan</a:t>
            </a:r>
            <a:r>
              <a:rPr lang="en-US" sz="2400" dirty="0">
                <a:solidFill>
                  <a:srgbClr val="FF0000"/>
                </a:solidFill>
              </a:rPr>
              <a:t> </a:t>
            </a:r>
            <a:r>
              <a:rPr lang="en-US" sz="2400" dirty="0" err="1">
                <a:solidFill>
                  <a:srgbClr val="FF0000"/>
                </a:solidFill>
              </a:rPr>
              <a:t>berikutnya</a:t>
            </a:r>
            <a:r>
              <a:rPr lang="en-US" sz="2400" dirty="0">
                <a:solidFill>
                  <a:srgbClr val="FF0000"/>
                </a:solidFill>
              </a:rPr>
              <a:t>, </a:t>
            </a:r>
            <a:endParaRPr lang="en-US" sz="2400" dirty="0">
              <a:solidFill>
                <a:srgbClr val="FF0000"/>
              </a:solidFill>
            </a:endParaRPr>
          </a:p>
          <a:p>
            <a:pPr marL="914400" lvl="1" indent="-457200" algn="just">
              <a:buFont typeface="+mj-lt"/>
              <a:buAutoNum type="alphaLcPeriod"/>
            </a:pPr>
            <a:endParaRPr lang="en-US" sz="2400" dirty="0">
              <a:solidFill>
                <a:srgbClr val="FF0000"/>
              </a:solidFill>
            </a:endParaRPr>
          </a:p>
          <a:p>
            <a:pPr marL="914400" lvl="1" indent="-457200" algn="just">
              <a:buFont typeface="+mj-lt"/>
              <a:buAutoNum type="alphaLcPeriod"/>
            </a:pPr>
            <a:endParaRPr lang="en-US" sz="2400" dirty="0">
              <a:solidFill>
                <a:srgbClr val="FF0000"/>
              </a:solidFill>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1998"/>
            <a:ext cx="7620000" cy="5674165"/>
          </a:xfrm>
        </p:spPr>
        <p:txBody>
          <a:bodyPr>
            <a:noAutofit/>
          </a:bodyPr>
          <a:lstStyle/>
          <a:p>
            <a:pPr marL="514350" indent="-514350" algn="just">
              <a:buFont typeface="+mj-lt"/>
              <a:buAutoNum type="alphaLcPeriod" startAt="3"/>
            </a:pPr>
            <a:r>
              <a:rPr lang="en-US" sz="2800" dirty="0" err="1"/>
              <a:t>Ketentuan</a:t>
            </a:r>
            <a:r>
              <a:rPr lang="en-US" sz="2800" dirty="0"/>
              <a:t> </a:t>
            </a:r>
            <a:r>
              <a:rPr lang="en-US" sz="2800" dirty="0" err="1"/>
              <a:t>batas</a:t>
            </a:r>
            <a:r>
              <a:rPr lang="en-US" sz="2800" dirty="0"/>
              <a:t> </a:t>
            </a:r>
            <a:r>
              <a:rPr lang="en-US" sz="2800" dirty="0" err="1"/>
              <a:t>waktu</a:t>
            </a:r>
            <a:r>
              <a:rPr lang="en-US" sz="2800" dirty="0"/>
              <a:t> </a:t>
            </a:r>
            <a:r>
              <a:rPr lang="en-US" sz="2800" dirty="0" err="1"/>
              <a:t>penerbitan</a:t>
            </a:r>
            <a:r>
              <a:rPr lang="en-US" sz="2800" dirty="0"/>
              <a:t> </a:t>
            </a:r>
            <a:r>
              <a:rPr lang="en-US" sz="2800" dirty="0" err="1"/>
              <a:t>surat</a:t>
            </a:r>
            <a:r>
              <a:rPr lang="en-US" sz="2800" dirty="0"/>
              <a:t> </a:t>
            </a:r>
            <a:r>
              <a:rPr lang="en-US" sz="2800" dirty="0" err="1"/>
              <a:t>pengesahan</a:t>
            </a:r>
            <a:r>
              <a:rPr lang="en-US" sz="2800" dirty="0"/>
              <a:t> LPJ </a:t>
            </a:r>
            <a:r>
              <a:rPr lang="en-US" sz="2800" dirty="0" err="1"/>
              <a:t>pengeluaran</a:t>
            </a:r>
            <a:r>
              <a:rPr lang="en-US" sz="2800" dirty="0"/>
              <a:t> </a:t>
            </a:r>
            <a:r>
              <a:rPr lang="en-US" sz="2800" dirty="0" err="1"/>
              <a:t>dan</a:t>
            </a:r>
            <a:r>
              <a:rPr lang="en-US" sz="2800" dirty="0"/>
              <a:t> </a:t>
            </a:r>
            <a:r>
              <a:rPr lang="en-US" sz="2800" dirty="0" err="1">
                <a:solidFill>
                  <a:srgbClr val="FF0000"/>
                </a:solidFill>
              </a:rPr>
              <a:t>sanksi</a:t>
            </a:r>
            <a:r>
              <a:rPr lang="en-US" sz="2800" dirty="0">
                <a:solidFill>
                  <a:srgbClr val="FF0000"/>
                </a:solidFill>
              </a:rPr>
              <a:t> </a:t>
            </a:r>
            <a:r>
              <a:rPr lang="en-US" sz="2800" dirty="0" err="1">
                <a:solidFill>
                  <a:srgbClr val="FF0000"/>
                </a:solidFill>
              </a:rPr>
              <a:t>keterlambatan</a:t>
            </a:r>
            <a:r>
              <a:rPr lang="en-US" sz="2800" dirty="0">
                <a:solidFill>
                  <a:srgbClr val="FF0000"/>
                </a:solidFill>
              </a:rPr>
              <a:t> </a:t>
            </a:r>
            <a:r>
              <a:rPr lang="en-US" sz="2800" dirty="0" err="1"/>
              <a:t>penyampaian</a:t>
            </a:r>
            <a:r>
              <a:rPr lang="en-US" sz="2800" dirty="0"/>
              <a:t> LPJ </a:t>
            </a:r>
            <a:r>
              <a:rPr lang="en-US" sz="2800" dirty="0" err="1"/>
              <a:t>ditetapkan</a:t>
            </a:r>
            <a:r>
              <a:rPr lang="en-US" sz="2800" dirty="0"/>
              <a:t> </a:t>
            </a:r>
            <a:r>
              <a:rPr lang="en-US" sz="2800" dirty="0" err="1"/>
              <a:t>dalam</a:t>
            </a:r>
            <a:r>
              <a:rPr lang="en-US" sz="2800" dirty="0"/>
              <a:t> PERKADA.</a:t>
            </a:r>
            <a:endParaRPr lang="en-US" sz="2800" dirty="0"/>
          </a:p>
          <a:p>
            <a:pPr marL="514350" indent="-514350" algn="just">
              <a:buFont typeface="+mj-lt"/>
              <a:buAutoNum type="alphaLcPeriod" startAt="3"/>
            </a:pPr>
            <a:r>
              <a:rPr lang="en-US" sz="2800" dirty="0" err="1"/>
              <a:t>Penyampaian</a:t>
            </a:r>
            <a:r>
              <a:rPr lang="en-US" sz="2800" dirty="0"/>
              <a:t> </a:t>
            </a:r>
            <a:r>
              <a:rPr lang="en-US" sz="2800" dirty="0" err="1"/>
              <a:t>pertanggungjawaban</a:t>
            </a:r>
            <a:r>
              <a:rPr lang="en-US" sz="2800" dirty="0"/>
              <a:t> BP/BPP </a:t>
            </a:r>
            <a:r>
              <a:rPr lang="en-US" sz="2800" dirty="0" err="1"/>
              <a:t>secara</a:t>
            </a:r>
            <a:r>
              <a:rPr lang="en-US" sz="2800" dirty="0"/>
              <a:t> </a:t>
            </a:r>
            <a:r>
              <a:rPr lang="en-US" sz="2800" dirty="0" err="1"/>
              <a:t>fungsional</a:t>
            </a:r>
            <a:r>
              <a:rPr lang="en-US" sz="2800" dirty="0"/>
              <a:t> </a:t>
            </a:r>
            <a:r>
              <a:rPr lang="en-US" sz="2800" dirty="0" err="1"/>
              <a:t>dilaksanakan</a:t>
            </a:r>
            <a:r>
              <a:rPr lang="en-US" sz="2800" dirty="0"/>
              <a:t> </a:t>
            </a:r>
            <a:r>
              <a:rPr lang="en-US" sz="2800" dirty="0" err="1">
                <a:solidFill>
                  <a:srgbClr val="FF0000"/>
                </a:solidFill>
              </a:rPr>
              <a:t>setelah</a:t>
            </a:r>
            <a:r>
              <a:rPr lang="en-US" sz="2800" dirty="0">
                <a:solidFill>
                  <a:srgbClr val="FF0000"/>
                </a:solidFill>
              </a:rPr>
              <a:t> </a:t>
            </a:r>
            <a:r>
              <a:rPr lang="en-US" sz="2800" dirty="0" err="1">
                <a:solidFill>
                  <a:srgbClr val="FF0000"/>
                </a:solidFill>
              </a:rPr>
              <a:t>diterbitkan</a:t>
            </a:r>
            <a:r>
              <a:rPr lang="en-US" sz="2800" dirty="0">
                <a:solidFill>
                  <a:srgbClr val="FF0000"/>
                </a:solidFill>
              </a:rPr>
              <a:t> </a:t>
            </a:r>
            <a:r>
              <a:rPr lang="en-US" sz="2800" dirty="0" err="1">
                <a:solidFill>
                  <a:srgbClr val="FF0000"/>
                </a:solidFill>
              </a:rPr>
              <a:t>surat</a:t>
            </a:r>
            <a:r>
              <a:rPr lang="en-US" sz="2800" dirty="0">
                <a:solidFill>
                  <a:srgbClr val="FF0000"/>
                </a:solidFill>
              </a:rPr>
              <a:t> </a:t>
            </a:r>
            <a:r>
              <a:rPr lang="en-US" sz="2800" dirty="0" err="1">
                <a:solidFill>
                  <a:srgbClr val="FF0000"/>
                </a:solidFill>
              </a:rPr>
              <a:t>pengesahan</a:t>
            </a:r>
            <a:r>
              <a:rPr lang="en-US" sz="2800" dirty="0">
                <a:solidFill>
                  <a:srgbClr val="FF0000"/>
                </a:solidFill>
              </a:rPr>
              <a:t> </a:t>
            </a:r>
            <a:r>
              <a:rPr lang="en-US" sz="2800" dirty="0" err="1"/>
              <a:t>pertanggungjawaban</a:t>
            </a:r>
            <a:r>
              <a:rPr lang="en-US" sz="2800" dirty="0"/>
              <a:t> </a:t>
            </a:r>
            <a:r>
              <a:rPr lang="en-US" sz="2800" dirty="0" err="1"/>
              <a:t>pengeluaran</a:t>
            </a:r>
            <a:r>
              <a:rPr lang="en-US" sz="2800" dirty="0"/>
              <a:t> </a:t>
            </a:r>
            <a:r>
              <a:rPr lang="en-US" sz="2800" dirty="0" err="1"/>
              <a:t>oleh</a:t>
            </a:r>
            <a:r>
              <a:rPr lang="en-US" sz="2800" dirty="0"/>
              <a:t> PA/KPA.</a:t>
            </a:r>
            <a:endParaRPr lang="en-US" sz="2800" dirty="0"/>
          </a:p>
          <a:p>
            <a:pPr marL="514350" indent="-514350" algn="just">
              <a:buFont typeface="+mj-lt"/>
              <a:buAutoNum type="alphaLcPeriod" startAt="3"/>
            </a:pPr>
            <a:r>
              <a:rPr lang="en-US" sz="2800" dirty="0" err="1"/>
              <a:t>Untuk</a:t>
            </a:r>
            <a:r>
              <a:rPr lang="en-US" sz="2800" dirty="0"/>
              <a:t> </a:t>
            </a:r>
            <a:r>
              <a:rPr lang="en-US" sz="2800" dirty="0" err="1"/>
              <a:t>tertib</a:t>
            </a:r>
            <a:r>
              <a:rPr lang="en-US" sz="2800" dirty="0"/>
              <a:t> LPJ </a:t>
            </a:r>
            <a:r>
              <a:rPr lang="en-US" sz="2800" dirty="0" err="1"/>
              <a:t>pada</a:t>
            </a:r>
            <a:r>
              <a:rPr lang="en-US" sz="2800" dirty="0"/>
              <a:t> </a:t>
            </a:r>
            <a:r>
              <a:rPr lang="en-US" sz="2800" dirty="0" err="1"/>
              <a:t>akhir</a:t>
            </a:r>
            <a:r>
              <a:rPr lang="en-US" sz="2800" dirty="0"/>
              <a:t> </a:t>
            </a:r>
            <a:r>
              <a:rPr lang="en-US" sz="2800" dirty="0" err="1"/>
              <a:t>tahun</a:t>
            </a:r>
            <a:r>
              <a:rPr lang="en-US" sz="2800" dirty="0"/>
              <a:t> </a:t>
            </a:r>
            <a:r>
              <a:rPr lang="en-US" sz="2800" dirty="0" err="1"/>
              <a:t>anggaran</a:t>
            </a:r>
            <a:r>
              <a:rPr lang="en-US" sz="2800" dirty="0"/>
              <a:t>, </a:t>
            </a:r>
            <a:r>
              <a:rPr lang="en-US" sz="2800" dirty="0" err="1"/>
              <a:t>pertanggungjawaban</a:t>
            </a:r>
            <a:r>
              <a:rPr lang="en-US" sz="2800" dirty="0"/>
              <a:t> </a:t>
            </a:r>
            <a:r>
              <a:rPr lang="en-US" sz="2800" dirty="0" err="1"/>
              <a:t>pengeluaran</a:t>
            </a:r>
            <a:r>
              <a:rPr lang="en-US" sz="2800" dirty="0"/>
              <a:t> </a:t>
            </a:r>
            <a:r>
              <a:rPr lang="en-US" sz="2800" dirty="0">
                <a:solidFill>
                  <a:srgbClr val="FF0000"/>
                </a:solidFill>
              </a:rPr>
              <a:t>dana </a:t>
            </a:r>
            <a:r>
              <a:rPr lang="en-US" sz="2800" dirty="0" err="1">
                <a:solidFill>
                  <a:srgbClr val="FF0000"/>
                </a:solidFill>
              </a:rPr>
              <a:t>bulan</a:t>
            </a:r>
            <a:r>
              <a:rPr lang="en-US" sz="2800" dirty="0">
                <a:solidFill>
                  <a:srgbClr val="FF0000"/>
                </a:solidFill>
              </a:rPr>
              <a:t> </a:t>
            </a:r>
            <a:r>
              <a:rPr lang="en-US" sz="2800" dirty="0" err="1">
                <a:solidFill>
                  <a:srgbClr val="FF0000"/>
                </a:solidFill>
              </a:rPr>
              <a:t>Desember</a:t>
            </a:r>
            <a:r>
              <a:rPr lang="en-US" sz="2800" dirty="0">
                <a:solidFill>
                  <a:srgbClr val="FF0000"/>
                </a:solidFill>
              </a:rPr>
              <a:t> </a:t>
            </a:r>
            <a:r>
              <a:rPr lang="en-US" sz="2800" dirty="0" err="1">
                <a:solidFill>
                  <a:srgbClr val="FF0000"/>
                </a:solidFill>
              </a:rPr>
              <a:t>disampaikan</a:t>
            </a:r>
            <a:r>
              <a:rPr lang="en-US" sz="2800" dirty="0">
                <a:solidFill>
                  <a:srgbClr val="FF0000"/>
                </a:solidFill>
              </a:rPr>
              <a:t> paling </a:t>
            </a:r>
            <a:r>
              <a:rPr lang="en-US" sz="2800" dirty="0" err="1">
                <a:solidFill>
                  <a:srgbClr val="FF0000"/>
                </a:solidFill>
              </a:rPr>
              <a:t>lambat</a:t>
            </a:r>
            <a:r>
              <a:rPr lang="en-US" sz="2800" dirty="0">
                <a:solidFill>
                  <a:srgbClr val="FF0000"/>
                </a:solidFill>
              </a:rPr>
              <a:t> </a:t>
            </a:r>
            <a:r>
              <a:rPr lang="en-US" sz="2800" dirty="0" err="1">
                <a:solidFill>
                  <a:srgbClr val="FF0000"/>
                </a:solidFill>
              </a:rPr>
              <a:t>tanggal</a:t>
            </a:r>
            <a:r>
              <a:rPr lang="en-US" sz="2800" dirty="0">
                <a:solidFill>
                  <a:srgbClr val="FF0000"/>
                </a:solidFill>
              </a:rPr>
              <a:t> 31 </a:t>
            </a:r>
            <a:r>
              <a:rPr lang="en-US" sz="2800" dirty="0" err="1">
                <a:solidFill>
                  <a:srgbClr val="FF0000"/>
                </a:solidFill>
              </a:rPr>
              <a:t>Desember</a:t>
            </a:r>
            <a:r>
              <a:rPr lang="en-US" sz="2800" dirty="0">
                <a:solidFill>
                  <a:srgbClr val="FF0000"/>
                </a:solidFill>
              </a:rPr>
              <a:t>.</a:t>
            </a:r>
            <a:endParaRPr lang="en-US" sz="2800" dirty="0"/>
          </a:p>
          <a:p>
            <a:pPr marL="514350" indent="-514350" algn="just">
              <a:buFont typeface="+mj-lt"/>
              <a:buAutoNum type="alphaLcPeriod" startAt="3"/>
            </a:pPr>
            <a:endParaRPr lang="en-US" sz="2800" dirty="0"/>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90" name="Title 1"/>
          <p:cNvSpPr>
            <a:spLocks noGrp="1"/>
          </p:cNvSpPr>
          <p:nvPr>
            <p:ph type="title" idx="4294967295"/>
          </p:nvPr>
        </p:nvSpPr>
        <p:spPr>
          <a:xfrm>
            <a:off x="838200" y="304800"/>
            <a:ext cx="8001000" cy="1143000"/>
          </a:xfrm>
          <a:ln w="22225" cap="flat" algn="ctr">
            <a:solidFill>
              <a:srgbClr val="FF0000"/>
            </a:solidFill>
          </a:ln>
          <a:effectLst>
            <a:prstShdw prst="shdw17" dist="17961" dir="2700000">
              <a:srgbClr val="FF0000">
                <a:gamma/>
                <a:shade val="60000"/>
                <a:invGamma/>
              </a:srgbClr>
            </a:prstShdw>
          </a:effectLst>
        </p:spPr>
        <p:txBody>
          <a:bodyPr bIns="91440" anchorCtr="1"/>
          <a:lstStyle/>
          <a:p>
            <a:pPr eaLnBrk="1" hangingPunct="1">
              <a:defRPr/>
            </a:pPr>
            <a:r>
              <a:rPr lang="en-US" sz="3200">
                <a:solidFill>
                  <a:srgbClr val="000000"/>
                </a:solidFill>
                <a:latin typeface="Albertus Extra Bold" pitchFamily="34" charset="0"/>
              </a:rPr>
              <a:t>PERTANGGUNGJAWABAN </a:t>
            </a:r>
            <a:br>
              <a:rPr lang="en-US" sz="3200">
                <a:solidFill>
                  <a:srgbClr val="000000"/>
                </a:solidFill>
                <a:latin typeface="Albertus Extra Bold" pitchFamily="34" charset="0"/>
              </a:rPr>
            </a:br>
            <a:r>
              <a:rPr lang="en-US" sz="3200">
                <a:solidFill>
                  <a:srgbClr val="000000"/>
                </a:solidFill>
                <a:latin typeface="Albertus Extra Bold" pitchFamily="34" charset="0"/>
              </a:rPr>
              <a:t>BENDAHARA PENGELUARAN</a:t>
            </a:r>
            <a:endParaRPr lang="en-US" sz="3200">
              <a:solidFill>
                <a:srgbClr val="000000"/>
              </a:solidFill>
              <a:latin typeface="Albertus Extra Bold" pitchFamily="34" charset="0"/>
            </a:endParaRPr>
          </a:p>
        </p:txBody>
      </p:sp>
      <p:graphicFrame>
        <p:nvGraphicFramePr>
          <p:cNvPr id="12" name="Content Placeholder 11"/>
          <p:cNvGraphicFramePr>
            <a:graphicFrameLocks noGrp="1"/>
          </p:cNvGraphicFramePr>
          <p:nvPr>
            <p:ph idx="4294967295"/>
          </p:nvPr>
        </p:nvGraphicFramePr>
        <p:xfrm>
          <a:off x="1068275" y="2508250"/>
          <a:ext cx="7467601" cy="3429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9700" name="TextBox 3"/>
          <p:cNvSpPr txBox="1">
            <a:spLocks noChangeArrowheads="1"/>
          </p:cNvSpPr>
          <p:nvPr/>
        </p:nvSpPr>
        <p:spPr bwMode="auto">
          <a:xfrm>
            <a:off x="1066805" y="1927226"/>
            <a:ext cx="3571143" cy="400110"/>
          </a:xfrm>
          <a:prstGeom prst="rect">
            <a:avLst/>
          </a:prstGeom>
          <a:noFill/>
          <a:ln w="25400" algn="ctr">
            <a:solidFill>
              <a:srgbClr val="00CC00"/>
            </a:solidFill>
            <a:miter lim="800000"/>
          </a:ln>
          <a:effectLst>
            <a:prstShdw prst="shdw17" dist="17961" dir="2700000">
              <a:srgbClr val="007A00"/>
            </a:prstShdw>
          </a:effec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fontAlgn="base">
              <a:spcBef>
                <a:spcPct val="0"/>
              </a:spcBef>
              <a:spcAft>
                <a:spcPct val="0"/>
              </a:spcAft>
            </a:pPr>
            <a:r>
              <a:rPr lang="en-US" sz="2000" b="1" dirty="0" err="1">
                <a:solidFill>
                  <a:srgbClr val="000000"/>
                </a:solidFill>
                <a:latin typeface="Avian" pitchFamily="34" charset="0"/>
              </a:rPr>
              <a:t>Bendahara</a:t>
            </a:r>
            <a:r>
              <a:rPr lang="en-US" sz="2000" b="1" dirty="0">
                <a:solidFill>
                  <a:srgbClr val="000000"/>
                </a:solidFill>
                <a:latin typeface="Avian" pitchFamily="34" charset="0"/>
              </a:rPr>
              <a:t> </a:t>
            </a:r>
            <a:r>
              <a:rPr lang="en-US" sz="2000" b="1" dirty="0" err="1">
                <a:solidFill>
                  <a:srgbClr val="000000"/>
                </a:solidFill>
                <a:latin typeface="Avian" pitchFamily="34" charset="0"/>
              </a:rPr>
              <a:t>Pengeluaran</a:t>
            </a:r>
            <a:endParaRPr lang="en-US" sz="2000" b="1" dirty="0">
              <a:solidFill>
                <a:srgbClr val="000000"/>
              </a:solidFill>
              <a:latin typeface="Avian" pitchFamily="34" charset="0"/>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Title 1"/>
          <p:cNvSpPr>
            <a:spLocks noGrp="1"/>
          </p:cNvSpPr>
          <p:nvPr>
            <p:ph type="title" idx="4294967295"/>
          </p:nvPr>
        </p:nvSpPr>
        <p:spPr>
          <a:xfrm>
            <a:off x="838200" y="304800"/>
            <a:ext cx="8001000" cy="1143000"/>
          </a:xfrm>
          <a:ln w="22225" cap="flat" algn="ctr">
            <a:solidFill>
              <a:srgbClr val="FF0000"/>
            </a:solidFill>
          </a:ln>
          <a:effectLst>
            <a:prstShdw prst="shdw17" dist="17961" dir="2700000">
              <a:srgbClr val="FF0000">
                <a:gamma/>
                <a:shade val="60000"/>
                <a:invGamma/>
              </a:srgbClr>
            </a:prstShdw>
          </a:effectLst>
        </p:spPr>
        <p:txBody>
          <a:bodyPr bIns="91440" anchorCtr="1"/>
          <a:lstStyle/>
          <a:p>
            <a:pPr eaLnBrk="1" hangingPunct="1">
              <a:defRPr/>
            </a:pPr>
            <a:r>
              <a:rPr lang="en-US" sz="3200">
                <a:solidFill>
                  <a:srgbClr val="000000"/>
                </a:solidFill>
                <a:latin typeface="Albertus Extra Bold" pitchFamily="34" charset="0"/>
              </a:rPr>
              <a:t>Pertanggungjawaban </a:t>
            </a:r>
            <a:br>
              <a:rPr lang="en-US" sz="3200">
                <a:solidFill>
                  <a:srgbClr val="000000"/>
                </a:solidFill>
                <a:latin typeface="Albertus Extra Bold" pitchFamily="34" charset="0"/>
              </a:rPr>
            </a:br>
            <a:r>
              <a:rPr lang="en-US" sz="3200">
                <a:solidFill>
                  <a:srgbClr val="000000"/>
                </a:solidFill>
                <a:latin typeface="Albertus Extra Bold" pitchFamily="34" charset="0"/>
              </a:rPr>
              <a:t>Bendahara Pengeluaran</a:t>
            </a:r>
            <a:endParaRPr lang="en-US" sz="3200">
              <a:solidFill>
                <a:srgbClr val="000000"/>
              </a:solidFill>
              <a:latin typeface="Albertus Extra Bold" pitchFamily="34" charset="0"/>
            </a:endParaRPr>
          </a:p>
        </p:txBody>
      </p:sp>
      <p:graphicFrame>
        <p:nvGraphicFramePr>
          <p:cNvPr id="12" name="Content Placeholder 11"/>
          <p:cNvGraphicFramePr>
            <a:graphicFrameLocks noGrp="1"/>
          </p:cNvGraphicFramePr>
          <p:nvPr>
            <p:ph idx="4294967295"/>
          </p:nvPr>
        </p:nvGraphicFramePr>
        <p:xfrm>
          <a:off x="1142756" y="2590800"/>
          <a:ext cx="7391644" cy="35814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30724" name="TextBox 3"/>
          <p:cNvSpPr txBox="1">
            <a:spLocks noChangeArrowheads="1"/>
          </p:cNvSpPr>
          <p:nvPr/>
        </p:nvSpPr>
        <p:spPr bwMode="auto">
          <a:xfrm>
            <a:off x="1219203" y="1998664"/>
            <a:ext cx="3486150" cy="400110"/>
          </a:xfrm>
          <a:prstGeom prst="rect">
            <a:avLst/>
          </a:prstGeom>
          <a:noFill/>
          <a:ln w="25400" algn="ctr">
            <a:solidFill>
              <a:srgbClr val="00CC00"/>
            </a:solidFill>
            <a:miter lim="800000"/>
          </a:ln>
          <a:effectLst>
            <a:prstShdw prst="shdw17" dist="17961" dir="2700000">
              <a:srgbClr val="007A00"/>
            </a:prstShdw>
          </a:effec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fontAlgn="base">
              <a:spcBef>
                <a:spcPct val="0"/>
              </a:spcBef>
              <a:spcAft>
                <a:spcPct val="0"/>
              </a:spcAft>
            </a:pPr>
            <a:r>
              <a:rPr lang="en-US" sz="2000" b="1" dirty="0" err="1">
                <a:solidFill>
                  <a:srgbClr val="000000"/>
                </a:solidFill>
                <a:latin typeface="Avian" pitchFamily="34" charset="0"/>
              </a:rPr>
              <a:t>Bendahara</a:t>
            </a:r>
            <a:r>
              <a:rPr lang="en-US" sz="2000" b="1" dirty="0">
                <a:solidFill>
                  <a:srgbClr val="000000"/>
                </a:solidFill>
                <a:latin typeface="Avian" pitchFamily="34" charset="0"/>
              </a:rPr>
              <a:t> </a:t>
            </a:r>
            <a:r>
              <a:rPr lang="en-US" sz="2000" b="1" dirty="0" err="1">
                <a:solidFill>
                  <a:srgbClr val="000000"/>
                </a:solidFill>
                <a:latin typeface="Avian" pitchFamily="34" charset="0"/>
              </a:rPr>
              <a:t>Pengeluaran</a:t>
            </a:r>
            <a:endParaRPr lang="en-US" sz="2000" b="1" dirty="0">
              <a:solidFill>
                <a:srgbClr val="000000"/>
              </a:solidFill>
              <a:latin typeface="Avian" pitchFamily="34" charset="0"/>
            </a:endParaRP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451998"/>
            <a:ext cx="8136904" cy="5919028"/>
          </a:xfrm>
          <a:solidFill>
            <a:srgbClr val="BEFFC9"/>
          </a:solidFill>
        </p:spPr>
        <p:txBody>
          <a:bodyPr>
            <a:noAutofit/>
          </a:bodyPr>
          <a:lstStyle/>
          <a:p>
            <a:pPr algn="just"/>
            <a:r>
              <a:rPr lang="en-US" sz="2800" dirty="0" err="1"/>
              <a:t>Terkait</a:t>
            </a:r>
            <a:r>
              <a:rPr lang="en-US" sz="2800" dirty="0"/>
              <a:t> </a:t>
            </a:r>
            <a:r>
              <a:rPr lang="en-US" sz="2800" dirty="0" err="1"/>
              <a:t>hal</a:t>
            </a:r>
            <a:r>
              <a:rPr lang="en-US" sz="2800" dirty="0"/>
              <a:t> </a:t>
            </a:r>
            <a:r>
              <a:rPr lang="en-US" sz="2800" dirty="0" err="1"/>
              <a:t>tersebut</a:t>
            </a:r>
            <a:r>
              <a:rPr lang="en-US" sz="2800" dirty="0"/>
              <a:t> di </a:t>
            </a:r>
            <a:r>
              <a:rPr lang="en-US" sz="2800" dirty="0" err="1"/>
              <a:t>atas</a:t>
            </a:r>
            <a:r>
              <a:rPr lang="en-US" sz="2800" dirty="0"/>
              <a:t>, </a:t>
            </a:r>
            <a:r>
              <a:rPr lang="en-US" sz="2800" dirty="0" err="1"/>
              <a:t>beberapa</a:t>
            </a:r>
            <a:r>
              <a:rPr lang="en-US" sz="2800" dirty="0"/>
              <a:t> </a:t>
            </a:r>
            <a:r>
              <a:rPr lang="en-US" sz="2800" dirty="0" err="1"/>
              <a:t>ketentuan</a:t>
            </a:r>
            <a:r>
              <a:rPr lang="en-US" sz="2800" dirty="0"/>
              <a:t> MENGATUR  </a:t>
            </a:r>
            <a:r>
              <a:rPr lang="en-US" sz="2800" dirty="0" err="1"/>
              <a:t>sebagai</a:t>
            </a:r>
            <a:r>
              <a:rPr lang="en-US" sz="2800" dirty="0"/>
              <a:t> </a:t>
            </a:r>
            <a:r>
              <a:rPr lang="en-US" sz="2800" dirty="0" err="1"/>
              <a:t>berikut</a:t>
            </a:r>
            <a:r>
              <a:rPr lang="en-US" sz="2800" dirty="0"/>
              <a:t>:</a:t>
            </a:r>
            <a:endParaRPr lang="en-US" sz="2800" dirty="0"/>
          </a:p>
          <a:p>
            <a:pPr marL="788670" lvl="1" indent="-514350" algn="just">
              <a:buClrTx/>
              <a:buFont typeface="+mj-lt"/>
              <a:buAutoNum type="alphaLcPeriod"/>
            </a:pPr>
            <a:r>
              <a:rPr lang="en-US" sz="2800" dirty="0" err="1"/>
              <a:t>Bendahara</a:t>
            </a:r>
            <a:r>
              <a:rPr lang="en-US" sz="2800" dirty="0"/>
              <a:t> </a:t>
            </a:r>
            <a:r>
              <a:rPr lang="en-US" sz="2800" dirty="0" err="1"/>
              <a:t>Pengeluaran</a:t>
            </a:r>
            <a:r>
              <a:rPr lang="en-US" sz="2800" dirty="0"/>
              <a:t> </a:t>
            </a:r>
            <a:r>
              <a:rPr lang="en-US" sz="2800" dirty="0" err="1"/>
              <a:t>wajib</a:t>
            </a:r>
            <a:r>
              <a:rPr lang="en-US" sz="2800" dirty="0"/>
              <a:t> </a:t>
            </a:r>
            <a:r>
              <a:rPr lang="en-US" sz="2800" dirty="0" err="1"/>
              <a:t>menyampaikan</a:t>
            </a:r>
            <a:r>
              <a:rPr lang="en-US" sz="2800" dirty="0"/>
              <a:t> </a:t>
            </a:r>
            <a:r>
              <a:rPr lang="en-US" sz="2800" b="1" dirty="0" err="1"/>
              <a:t>pertanggungjawaban</a:t>
            </a:r>
            <a:r>
              <a:rPr lang="en-US" sz="2800" b="1" dirty="0"/>
              <a:t> </a:t>
            </a:r>
            <a:r>
              <a:rPr lang="en-US" sz="2800" b="1" dirty="0" err="1"/>
              <a:t>atas</a:t>
            </a:r>
            <a:r>
              <a:rPr lang="en-US" sz="2800" b="1" dirty="0"/>
              <a:t> </a:t>
            </a:r>
            <a:r>
              <a:rPr lang="en-US" sz="2800" b="1" dirty="0" err="1"/>
              <a:t>pengelolaan</a:t>
            </a:r>
            <a:r>
              <a:rPr lang="en-US" sz="2800" b="1" dirty="0"/>
              <a:t> yang </a:t>
            </a:r>
            <a:r>
              <a:rPr lang="en-US" sz="2800" b="1" dirty="0" err="1"/>
              <a:t>terdapat</a:t>
            </a:r>
            <a:r>
              <a:rPr lang="en-US" sz="2800" b="1" dirty="0"/>
              <a:t> </a:t>
            </a:r>
            <a:r>
              <a:rPr lang="en-US" sz="2800" b="1" dirty="0" err="1">
                <a:solidFill>
                  <a:srgbClr val="FF0000"/>
                </a:solidFill>
              </a:rPr>
              <a:t>dalam</a:t>
            </a:r>
            <a:r>
              <a:rPr lang="en-US" sz="2800" b="1" dirty="0">
                <a:solidFill>
                  <a:srgbClr val="FF0000"/>
                </a:solidFill>
              </a:rPr>
              <a:t> </a:t>
            </a:r>
            <a:r>
              <a:rPr lang="en-US" sz="2800" b="1" dirty="0" err="1">
                <a:solidFill>
                  <a:srgbClr val="FF0000"/>
                </a:solidFill>
              </a:rPr>
              <a:t>kewenangannya</a:t>
            </a:r>
            <a:r>
              <a:rPr lang="en-US" sz="2800" b="1" dirty="0">
                <a:solidFill>
                  <a:srgbClr val="FF0000"/>
                </a:solidFill>
              </a:rPr>
              <a:t>.</a:t>
            </a:r>
            <a:endParaRPr lang="en-US" sz="2800" b="1" dirty="0">
              <a:solidFill>
                <a:srgbClr val="FF0000"/>
              </a:solidFill>
            </a:endParaRPr>
          </a:p>
          <a:p>
            <a:pPr marL="788670" lvl="1" indent="-514350" algn="just">
              <a:buClrTx/>
              <a:buFont typeface="+mj-lt"/>
              <a:buAutoNum type="alphaLcPeriod" startAt="2"/>
            </a:pPr>
            <a:r>
              <a:rPr lang="en-US" sz="2800" dirty="0" err="1"/>
              <a:t>Pertanggungjawaban</a:t>
            </a:r>
            <a:r>
              <a:rPr lang="en-US" sz="2800" dirty="0"/>
              <a:t> </a:t>
            </a:r>
            <a:r>
              <a:rPr lang="en-US" sz="2800" dirty="0" err="1"/>
              <a:t>Bendahara</a:t>
            </a:r>
            <a:r>
              <a:rPr lang="en-US" sz="2800" dirty="0"/>
              <a:t> </a:t>
            </a:r>
            <a:r>
              <a:rPr lang="en-US" sz="2800" dirty="0" err="1"/>
              <a:t>Pengeluaran</a:t>
            </a:r>
            <a:r>
              <a:rPr lang="en-US" sz="2800" dirty="0"/>
              <a:t>, </a:t>
            </a:r>
            <a:r>
              <a:rPr lang="en-US" sz="2800" dirty="0" err="1"/>
              <a:t>meliputi</a:t>
            </a:r>
            <a:r>
              <a:rPr lang="en-US" sz="2800" dirty="0"/>
              <a:t>:</a:t>
            </a:r>
            <a:endParaRPr lang="en-US" sz="2800" dirty="0"/>
          </a:p>
          <a:p>
            <a:pPr lvl="1" algn="just"/>
            <a:r>
              <a:rPr lang="en-US" sz="2800" b="1" dirty="0"/>
              <a:t>1) LPJ </a:t>
            </a:r>
            <a:r>
              <a:rPr lang="en-US" sz="2800" b="1" dirty="0" err="1"/>
              <a:t>Penggunaan</a:t>
            </a:r>
            <a:r>
              <a:rPr lang="en-US" sz="2800" b="1" dirty="0"/>
              <a:t> UP</a:t>
            </a:r>
            <a:endParaRPr lang="en-US" sz="2800" b="1" dirty="0"/>
          </a:p>
          <a:p>
            <a:pPr marL="1428750" lvl="2" indent="-514350" algn="just">
              <a:buClrTx/>
              <a:buFont typeface="+mj-lt"/>
              <a:buAutoNum type="alphaLcParenR"/>
            </a:pPr>
            <a:r>
              <a:rPr lang="en-US" sz="2800" dirty="0"/>
              <a:t>LPJ UP </a:t>
            </a:r>
            <a:r>
              <a:rPr lang="en-US" sz="2800" dirty="0" err="1"/>
              <a:t>dilakukan</a:t>
            </a:r>
            <a:r>
              <a:rPr lang="en-US" sz="2800" dirty="0"/>
              <a:t> </a:t>
            </a:r>
            <a:r>
              <a:rPr lang="en-US" sz="2800" dirty="0" err="1"/>
              <a:t>Bendahara</a:t>
            </a:r>
            <a:r>
              <a:rPr lang="en-US" sz="2800" dirty="0"/>
              <a:t> </a:t>
            </a:r>
            <a:r>
              <a:rPr lang="en-US" sz="2800" dirty="0" err="1"/>
              <a:t>Pengeluaran</a:t>
            </a:r>
            <a:r>
              <a:rPr lang="en-US" sz="2800" dirty="0"/>
              <a:t> </a:t>
            </a:r>
            <a:r>
              <a:rPr lang="en-US" sz="2800" dirty="0" err="1"/>
              <a:t>pada</a:t>
            </a:r>
            <a:r>
              <a:rPr lang="en-US" sz="2800" dirty="0"/>
              <a:t> </a:t>
            </a:r>
            <a:r>
              <a:rPr lang="en-US" sz="2800" b="1" i="1" dirty="0" err="1">
                <a:solidFill>
                  <a:srgbClr val="FF0000"/>
                </a:solidFill>
              </a:rPr>
              <a:t>setiap</a:t>
            </a:r>
            <a:r>
              <a:rPr lang="en-US" sz="2800" b="1" i="1" dirty="0">
                <a:solidFill>
                  <a:srgbClr val="FF0000"/>
                </a:solidFill>
              </a:rPr>
              <a:t> </a:t>
            </a:r>
            <a:r>
              <a:rPr lang="en-US" sz="2800" b="1" i="1" dirty="0" err="1">
                <a:solidFill>
                  <a:srgbClr val="FF0000"/>
                </a:solidFill>
              </a:rPr>
              <a:t>pengajuan</a:t>
            </a:r>
            <a:r>
              <a:rPr lang="en-US" sz="2800" b="1" i="1" dirty="0">
                <a:solidFill>
                  <a:srgbClr val="FF0000"/>
                </a:solidFill>
              </a:rPr>
              <a:t> GU.</a:t>
            </a:r>
            <a:endParaRPr lang="en-US" sz="2800" b="1" i="1" dirty="0">
              <a:solidFill>
                <a:srgbClr val="FF0000"/>
              </a:solidFill>
            </a:endParaRPr>
          </a:p>
          <a:p>
            <a:pPr marL="1428750" lvl="2" indent="-514350" algn="just">
              <a:buClrTx/>
              <a:buFont typeface="+mj-lt"/>
              <a:buAutoNum type="alphaLcParenR"/>
            </a:pPr>
            <a:r>
              <a:rPr lang="en-US" sz="2800" dirty="0"/>
              <a:t>LPJ UP </a:t>
            </a:r>
            <a:r>
              <a:rPr lang="en-US" sz="2800" dirty="0" err="1"/>
              <a:t>disampaikan</a:t>
            </a:r>
            <a:r>
              <a:rPr lang="en-US" sz="2800" dirty="0"/>
              <a:t> </a:t>
            </a:r>
            <a:r>
              <a:rPr lang="en-US" sz="2800" dirty="0" err="1"/>
              <a:t>kepada</a:t>
            </a:r>
            <a:r>
              <a:rPr lang="en-US" sz="2800" dirty="0"/>
              <a:t> PA </a:t>
            </a:r>
            <a:r>
              <a:rPr lang="en-US" sz="2800" dirty="0" err="1"/>
              <a:t>melalui</a:t>
            </a:r>
            <a:r>
              <a:rPr lang="en-US" sz="2800" dirty="0"/>
              <a:t> PPK-SKPD </a:t>
            </a:r>
            <a:r>
              <a:rPr lang="en-US" sz="2800" b="1" i="1" dirty="0" err="1">
                <a:solidFill>
                  <a:srgbClr val="FF0000"/>
                </a:solidFill>
              </a:rPr>
              <a:t>dilampiri</a:t>
            </a:r>
            <a:r>
              <a:rPr lang="en-US" sz="2800" b="1" i="1" dirty="0">
                <a:solidFill>
                  <a:srgbClr val="FF0000"/>
                </a:solidFill>
              </a:rPr>
              <a:t> </a:t>
            </a:r>
            <a:r>
              <a:rPr lang="en-US" sz="2800" b="1" i="1" dirty="0" err="1">
                <a:solidFill>
                  <a:srgbClr val="FF0000"/>
                </a:solidFill>
              </a:rPr>
              <a:t>bukti-bukti</a:t>
            </a:r>
            <a:r>
              <a:rPr lang="en-US" sz="2800" b="1" i="1" dirty="0">
                <a:solidFill>
                  <a:srgbClr val="FF0000"/>
                </a:solidFill>
              </a:rPr>
              <a:t> </a:t>
            </a:r>
            <a:r>
              <a:rPr lang="en-US" sz="2800" b="1" i="1" dirty="0" err="1">
                <a:solidFill>
                  <a:srgbClr val="FF0000"/>
                </a:solidFill>
              </a:rPr>
              <a:t>belanja</a:t>
            </a:r>
            <a:r>
              <a:rPr lang="en-US" sz="2800" b="1" i="1" dirty="0">
                <a:solidFill>
                  <a:srgbClr val="FF0000"/>
                </a:solidFill>
              </a:rPr>
              <a:t> yang </a:t>
            </a:r>
            <a:r>
              <a:rPr lang="en-US" sz="2800" b="1" i="1" dirty="0" err="1">
                <a:solidFill>
                  <a:srgbClr val="FF0000"/>
                </a:solidFill>
              </a:rPr>
              <a:t>lengkap</a:t>
            </a:r>
            <a:r>
              <a:rPr lang="en-US" sz="2800" b="1" i="1" dirty="0">
                <a:solidFill>
                  <a:srgbClr val="FF0000"/>
                </a:solidFill>
              </a:rPr>
              <a:t> </a:t>
            </a:r>
            <a:r>
              <a:rPr lang="en-US" sz="2800" b="1" i="1" dirty="0" err="1">
                <a:solidFill>
                  <a:srgbClr val="FF0000"/>
                </a:solidFill>
              </a:rPr>
              <a:t>dan</a:t>
            </a:r>
            <a:r>
              <a:rPr lang="en-US" sz="2800" b="1" i="1" dirty="0">
                <a:solidFill>
                  <a:srgbClr val="FF0000"/>
                </a:solidFill>
              </a:rPr>
              <a:t> </a:t>
            </a:r>
            <a:r>
              <a:rPr lang="en-US" sz="2800" b="1" i="1" dirty="0" err="1">
                <a:solidFill>
                  <a:srgbClr val="FF0000"/>
                </a:solidFill>
              </a:rPr>
              <a:t>sah</a:t>
            </a:r>
            <a:r>
              <a:rPr lang="en-US" sz="2800" b="1" i="1" dirty="0">
                <a:solidFill>
                  <a:srgbClr val="FF0000"/>
                </a:solidFill>
              </a:rPr>
              <a:t>.</a:t>
            </a:r>
            <a:endParaRPr lang="en-US" sz="2800" b="1" i="1" dirty="0">
              <a:solidFill>
                <a:srgbClr val="FF0000"/>
              </a:solidFill>
            </a:endParaRP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451998"/>
            <a:ext cx="8085735" cy="5674165"/>
          </a:xfrm>
          <a:solidFill>
            <a:srgbClr val="CCFFCC"/>
          </a:solidFill>
        </p:spPr>
        <p:txBody>
          <a:bodyPr>
            <a:noAutofit/>
          </a:bodyPr>
          <a:lstStyle/>
          <a:p>
            <a:pPr marL="1428750" lvl="2" indent="-514350" algn="just">
              <a:buClrTx/>
              <a:buFont typeface="+mj-lt"/>
              <a:buAutoNum type="alphaLcParenR" startAt="3"/>
            </a:pPr>
            <a:r>
              <a:rPr lang="en-US" sz="3200" dirty="0"/>
              <a:t>LPJ UP </a:t>
            </a:r>
            <a:r>
              <a:rPr lang="en-US" sz="3200" dirty="0" err="1"/>
              <a:t>dijadikan</a:t>
            </a:r>
            <a:r>
              <a:rPr lang="en-US" sz="3200" dirty="0"/>
              <a:t> </a:t>
            </a:r>
            <a:r>
              <a:rPr lang="en-US" sz="3200" dirty="0" err="1"/>
              <a:t>sebagai</a:t>
            </a:r>
            <a:r>
              <a:rPr lang="en-US" sz="3200" dirty="0"/>
              <a:t> </a:t>
            </a:r>
            <a:r>
              <a:rPr lang="en-US" sz="3200" b="1" i="1" dirty="0" err="1">
                <a:solidFill>
                  <a:srgbClr val="FF0000"/>
                </a:solidFill>
              </a:rPr>
              <a:t>lampiran</a:t>
            </a:r>
            <a:r>
              <a:rPr lang="en-US" sz="3200" b="1" i="1" dirty="0">
                <a:solidFill>
                  <a:srgbClr val="FF0000"/>
                </a:solidFill>
              </a:rPr>
              <a:t> </a:t>
            </a:r>
            <a:r>
              <a:rPr lang="en-US" sz="3200" b="1" i="1" dirty="0" err="1">
                <a:solidFill>
                  <a:srgbClr val="FF0000"/>
                </a:solidFill>
              </a:rPr>
              <a:t>pengajuan</a:t>
            </a:r>
            <a:r>
              <a:rPr lang="en-US" sz="3200" b="1" i="1" dirty="0">
                <a:solidFill>
                  <a:srgbClr val="FF0000"/>
                </a:solidFill>
              </a:rPr>
              <a:t> SPP-GU.</a:t>
            </a:r>
            <a:endParaRPr lang="en-US" sz="3200" b="1" i="1" dirty="0">
              <a:solidFill>
                <a:srgbClr val="FF0000"/>
              </a:solidFill>
            </a:endParaRPr>
          </a:p>
          <a:p>
            <a:pPr marL="1428750" lvl="2" indent="-514350" algn="just">
              <a:buClrTx/>
              <a:buFont typeface="+mj-lt"/>
              <a:buAutoNum type="alphaLcParenR" startAt="3"/>
            </a:pPr>
            <a:r>
              <a:rPr lang="en-US" sz="3200" dirty="0" err="1"/>
              <a:t>Pada</a:t>
            </a:r>
            <a:r>
              <a:rPr lang="en-US" sz="3200" dirty="0"/>
              <a:t> </a:t>
            </a:r>
            <a:r>
              <a:rPr lang="en-US" sz="3200" b="1" dirty="0" err="1"/>
              <a:t>akhir</a:t>
            </a:r>
            <a:r>
              <a:rPr lang="en-US" sz="3200" b="1" dirty="0"/>
              <a:t> </a:t>
            </a:r>
            <a:r>
              <a:rPr lang="en-US" sz="3200" b="1" dirty="0" err="1"/>
              <a:t>tahun</a:t>
            </a:r>
            <a:r>
              <a:rPr lang="en-US" sz="3200" b="1" dirty="0"/>
              <a:t> </a:t>
            </a:r>
            <a:r>
              <a:rPr lang="en-US" sz="3200" dirty="0"/>
              <a:t>LPJ UP :</a:t>
            </a:r>
            <a:endParaRPr lang="en-US" sz="3200" dirty="0"/>
          </a:p>
          <a:p>
            <a:pPr marL="1885950" lvl="3" indent="-514350" algn="just">
              <a:buClrTx/>
              <a:buFont typeface="+mj-ea"/>
              <a:buAutoNum type="circleNumDbPlain"/>
            </a:pPr>
            <a:endParaRPr lang="en-US" sz="2800" dirty="0"/>
          </a:p>
          <a:p>
            <a:pPr marL="1885950" lvl="3" indent="-514350" algn="just">
              <a:buClrTx/>
              <a:buFont typeface="+mj-ea"/>
              <a:buAutoNum type="circleNumDbPlain"/>
            </a:pPr>
            <a:r>
              <a:rPr lang="en-US" sz="2800" dirty="0" err="1"/>
              <a:t>disampaikan</a:t>
            </a:r>
            <a:r>
              <a:rPr lang="en-US" sz="2800" dirty="0"/>
              <a:t> </a:t>
            </a:r>
            <a:r>
              <a:rPr lang="en-US" sz="2800" dirty="0" err="1"/>
              <a:t>secara</a:t>
            </a:r>
            <a:r>
              <a:rPr lang="en-US" sz="2800" dirty="0"/>
              <a:t> </a:t>
            </a:r>
            <a:r>
              <a:rPr lang="en-US" sz="2800" dirty="0" err="1"/>
              <a:t>khusus</a:t>
            </a:r>
            <a:r>
              <a:rPr lang="en-US" sz="2800" dirty="0"/>
              <a:t> (</a:t>
            </a:r>
            <a:r>
              <a:rPr lang="en-US" sz="2800" b="1" i="1" dirty="0" err="1"/>
              <a:t>tidak</a:t>
            </a:r>
            <a:r>
              <a:rPr lang="en-US" sz="2800" b="1" i="1" dirty="0"/>
              <a:t> </a:t>
            </a:r>
            <a:r>
              <a:rPr lang="en-US" sz="2800" b="1" i="1" dirty="0" err="1"/>
              <a:t>menjadi</a:t>
            </a:r>
            <a:r>
              <a:rPr lang="en-US" sz="2800" b="1" i="1" dirty="0"/>
              <a:t> </a:t>
            </a:r>
            <a:r>
              <a:rPr lang="en-US" sz="2800" b="1" i="1" dirty="0" err="1"/>
              <a:t>lampiran</a:t>
            </a:r>
            <a:r>
              <a:rPr lang="en-US" sz="2800" b="1" i="1" dirty="0"/>
              <a:t> </a:t>
            </a:r>
            <a:r>
              <a:rPr lang="en-US" sz="2800" b="1" i="1" dirty="0" err="1"/>
              <a:t>pengajuan</a:t>
            </a:r>
            <a:r>
              <a:rPr lang="en-US" sz="2800" b="1" i="1" dirty="0"/>
              <a:t> GU</a:t>
            </a:r>
            <a:r>
              <a:rPr lang="en-US" sz="2800" dirty="0"/>
              <a:t>), </a:t>
            </a:r>
            <a:endParaRPr lang="en-US" sz="2800" dirty="0"/>
          </a:p>
          <a:p>
            <a:pPr marL="1885950" lvl="3" indent="-514350" algn="just">
              <a:buClrTx/>
              <a:buFont typeface="+mj-ea"/>
              <a:buAutoNum type="circleNumDbPlain"/>
            </a:pPr>
            <a:r>
              <a:rPr lang="en-US" sz="2800" dirty="0" err="1"/>
              <a:t>sekaligus</a:t>
            </a:r>
            <a:r>
              <a:rPr lang="en-US" sz="2800" dirty="0"/>
              <a:t> </a:t>
            </a:r>
            <a:r>
              <a:rPr lang="en-US" sz="2800" dirty="0" err="1"/>
              <a:t>sebagai</a:t>
            </a:r>
            <a:r>
              <a:rPr lang="en-US" sz="2800" dirty="0"/>
              <a:t> </a:t>
            </a:r>
            <a:r>
              <a:rPr lang="en-US" sz="2800" b="1" i="1" dirty="0" err="1"/>
              <a:t>laporan</a:t>
            </a:r>
            <a:r>
              <a:rPr lang="en-US" sz="2800" b="1" i="1" dirty="0"/>
              <a:t> </a:t>
            </a:r>
            <a:r>
              <a:rPr lang="en-US" sz="2800" b="1" i="1" dirty="0" err="1"/>
              <a:t>sisa</a:t>
            </a:r>
            <a:r>
              <a:rPr lang="en-US" sz="2800" b="1" i="1" dirty="0"/>
              <a:t> </a:t>
            </a:r>
            <a:r>
              <a:rPr lang="en-US" sz="2800" b="1" i="1" dirty="0" err="1"/>
              <a:t>dana</a:t>
            </a:r>
            <a:r>
              <a:rPr lang="en-US" sz="2800" b="1" i="1" dirty="0"/>
              <a:t> UP yang </a:t>
            </a:r>
            <a:r>
              <a:rPr lang="en-US" sz="2800" b="1" i="1" dirty="0" err="1"/>
              <a:t>tidak</a:t>
            </a:r>
            <a:r>
              <a:rPr lang="en-US" sz="2800" b="1" i="1" dirty="0"/>
              <a:t> </a:t>
            </a:r>
            <a:r>
              <a:rPr lang="en-US" sz="2800" b="1" i="1" dirty="0" err="1"/>
              <a:t>diperlukan</a:t>
            </a:r>
            <a:r>
              <a:rPr lang="en-US" sz="2800" b="1" i="1" dirty="0"/>
              <a:t> </a:t>
            </a:r>
            <a:r>
              <a:rPr lang="en-US" sz="2800" b="1" i="1" dirty="0" err="1"/>
              <a:t>lagi</a:t>
            </a:r>
            <a:r>
              <a:rPr lang="en-US" sz="2800" i="1" dirty="0"/>
              <a:t>. </a:t>
            </a:r>
            <a:endParaRPr lang="en-US" sz="2800" i="1" dirty="0"/>
          </a:p>
          <a:p>
            <a:pPr marL="1885950" lvl="3" indent="-514350" algn="just">
              <a:buClrTx/>
              <a:buFont typeface="+mj-ea"/>
              <a:buAutoNum type="circleNumDbPlain"/>
            </a:pPr>
            <a:r>
              <a:rPr lang="en-US" sz="2800" dirty="0" err="1"/>
              <a:t>Penyampaian</a:t>
            </a:r>
            <a:r>
              <a:rPr lang="en-US" sz="2800" dirty="0"/>
              <a:t> LPJ </a:t>
            </a:r>
            <a:r>
              <a:rPr lang="en-US" sz="2800" dirty="0" err="1"/>
              <a:t>ini</a:t>
            </a:r>
            <a:r>
              <a:rPr lang="en-US" sz="2800" dirty="0"/>
              <a:t> </a:t>
            </a:r>
            <a:r>
              <a:rPr lang="en-US" sz="2800" dirty="0" err="1"/>
              <a:t>diikuti</a:t>
            </a:r>
            <a:r>
              <a:rPr lang="en-US" sz="2800" dirty="0"/>
              <a:t> </a:t>
            </a:r>
            <a:r>
              <a:rPr lang="en-US" sz="2800" dirty="0" err="1"/>
              <a:t>dengan</a:t>
            </a:r>
            <a:r>
              <a:rPr lang="en-US" sz="2800" dirty="0"/>
              <a:t> </a:t>
            </a:r>
            <a:r>
              <a:rPr lang="en-US" sz="2800" b="1" i="1" dirty="0" err="1"/>
              <a:t>penyetoran</a:t>
            </a:r>
            <a:r>
              <a:rPr lang="en-US" sz="2800" b="1" i="1" dirty="0"/>
              <a:t> </a:t>
            </a:r>
            <a:r>
              <a:rPr lang="en-US" sz="2800" b="1" i="1" dirty="0" err="1"/>
              <a:t>sisa</a:t>
            </a:r>
            <a:r>
              <a:rPr lang="en-US" sz="2800" b="1" i="1" dirty="0"/>
              <a:t> </a:t>
            </a:r>
            <a:r>
              <a:rPr lang="en-US" sz="2800" b="1" i="1" dirty="0" err="1"/>
              <a:t>dana</a:t>
            </a:r>
            <a:r>
              <a:rPr lang="en-US" sz="2800" b="1" i="1" dirty="0"/>
              <a:t> UP </a:t>
            </a:r>
            <a:r>
              <a:rPr lang="en-US" sz="2800" b="1" i="1" dirty="0" err="1"/>
              <a:t>ke</a:t>
            </a:r>
            <a:r>
              <a:rPr lang="en-US" sz="2800" b="1" i="1" dirty="0"/>
              <a:t> RKUD.</a:t>
            </a:r>
            <a:endParaRPr lang="en-US" sz="2800" b="1" i="1" dirty="0"/>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1">
            <a:extLst>
              <a:ext uri="{28A0092B-C50C-407E-A947-70E740481C1C}">
                <a14:useLocalDpi xmlns:a14="http://schemas.microsoft.com/office/drawing/2010/main" val="0"/>
              </a:ext>
            </a:extLst>
          </a:blip>
          <a:srcRect t="409" b="39902"/>
          <a:stretch>
            <a:fillRect/>
          </a:stretch>
        </p:blipFill>
        <p:spPr bwMode="auto">
          <a:xfrm>
            <a:off x="457200" y="332656"/>
            <a:ext cx="7917176" cy="6327978"/>
          </a:xfrm>
          <a:prstGeom prst="rect">
            <a:avLst/>
          </a:prstGeom>
          <a:noFill/>
          <a:ln>
            <a:noFill/>
          </a:ln>
        </p:spPr>
      </p:pic>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1">
            <a:extLst>
              <a:ext uri="{28A0092B-C50C-407E-A947-70E740481C1C}">
                <a14:useLocalDpi xmlns:a14="http://schemas.microsoft.com/office/drawing/2010/main" val="0"/>
              </a:ext>
            </a:extLst>
          </a:blip>
          <a:srcRect t="54621"/>
          <a:stretch>
            <a:fillRect/>
          </a:stretch>
        </p:blipFill>
        <p:spPr bwMode="auto">
          <a:xfrm>
            <a:off x="753479" y="706416"/>
            <a:ext cx="7720673" cy="4696041"/>
          </a:xfrm>
          <a:prstGeom prst="rect">
            <a:avLst/>
          </a:prstGeom>
          <a:noFill/>
          <a:ln>
            <a:noFill/>
          </a:ln>
        </p:spPr>
      </p:pic>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2440" y="563147"/>
            <a:ext cx="7620000" cy="5674165"/>
          </a:xfrm>
        </p:spPr>
        <p:txBody>
          <a:bodyPr>
            <a:normAutofit lnSpcReduction="10000"/>
          </a:bodyPr>
          <a:lstStyle/>
          <a:p>
            <a:pPr marL="0" lvl="1" indent="0" algn="just">
              <a:spcAft>
                <a:spcPts val="600"/>
              </a:spcAft>
              <a:buClrTx/>
              <a:buNone/>
            </a:pPr>
            <a:r>
              <a:rPr lang="en-US" sz="3200" dirty="0"/>
              <a:t>2) LPJ </a:t>
            </a:r>
            <a:r>
              <a:rPr lang="en-US" sz="3200" dirty="0" err="1"/>
              <a:t>penggunaan</a:t>
            </a:r>
            <a:r>
              <a:rPr lang="en-US" sz="3200" dirty="0"/>
              <a:t> TU</a:t>
            </a:r>
            <a:endParaRPr lang="en-US" sz="3200" dirty="0"/>
          </a:p>
          <a:p>
            <a:pPr marL="788670" lvl="1" indent="-514350" algn="just">
              <a:buFont typeface="+mj-lt"/>
              <a:buAutoNum type="alphaLcParenR"/>
            </a:pPr>
            <a:r>
              <a:rPr lang="en-US" sz="3200" dirty="0"/>
              <a:t>LPJ TU </a:t>
            </a:r>
            <a:r>
              <a:rPr lang="en-US" sz="3200" dirty="0" err="1"/>
              <a:t>dilakukan</a:t>
            </a:r>
            <a:r>
              <a:rPr lang="en-US" sz="3200" dirty="0"/>
              <a:t> </a:t>
            </a:r>
            <a:r>
              <a:rPr lang="en-US" sz="3200" dirty="0" err="1">
                <a:solidFill>
                  <a:srgbClr val="FF0000"/>
                </a:solidFill>
              </a:rPr>
              <a:t>setelah</a:t>
            </a:r>
            <a:r>
              <a:rPr lang="en-US" sz="3200" dirty="0">
                <a:solidFill>
                  <a:srgbClr val="FF0000"/>
                </a:solidFill>
              </a:rPr>
              <a:t> TU yang </a:t>
            </a:r>
            <a:r>
              <a:rPr lang="en-US" sz="3200" dirty="0" err="1">
                <a:solidFill>
                  <a:srgbClr val="FF0000"/>
                </a:solidFill>
              </a:rPr>
              <a:t>dikelolanya</a:t>
            </a:r>
            <a:r>
              <a:rPr lang="en-US" sz="3200" dirty="0">
                <a:solidFill>
                  <a:srgbClr val="FF0000"/>
                </a:solidFill>
              </a:rPr>
              <a:t> </a:t>
            </a:r>
            <a:r>
              <a:rPr lang="en-US" sz="3200" dirty="0" err="1">
                <a:solidFill>
                  <a:srgbClr val="FF0000"/>
                </a:solidFill>
              </a:rPr>
              <a:t>telah</a:t>
            </a:r>
            <a:r>
              <a:rPr lang="en-US" sz="3200" dirty="0">
                <a:solidFill>
                  <a:srgbClr val="FF0000"/>
                </a:solidFill>
              </a:rPr>
              <a:t> </a:t>
            </a:r>
            <a:r>
              <a:rPr lang="en-US" sz="3200" dirty="0" err="1">
                <a:solidFill>
                  <a:srgbClr val="FF0000"/>
                </a:solidFill>
              </a:rPr>
              <a:t>habis</a:t>
            </a:r>
            <a:r>
              <a:rPr lang="en-US" sz="3200" dirty="0">
                <a:solidFill>
                  <a:srgbClr val="FF0000"/>
                </a:solidFill>
              </a:rPr>
              <a:t>/</a:t>
            </a:r>
            <a:r>
              <a:rPr lang="en-US" sz="3200" dirty="0" err="1">
                <a:solidFill>
                  <a:srgbClr val="FF0000"/>
                </a:solidFill>
              </a:rPr>
              <a:t>selesai</a:t>
            </a:r>
            <a:r>
              <a:rPr lang="en-US" sz="3200" dirty="0">
                <a:solidFill>
                  <a:srgbClr val="FF0000"/>
                </a:solidFill>
              </a:rPr>
              <a:t> </a:t>
            </a:r>
            <a:r>
              <a:rPr lang="en-US" sz="3200" dirty="0" err="1"/>
              <a:t>mendanai</a:t>
            </a:r>
            <a:r>
              <a:rPr lang="en-US" sz="3200" dirty="0"/>
              <a:t> </a:t>
            </a:r>
            <a:r>
              <a:rPr lang="en-US" sz="3200" dirty="0" err="1"/>
              <a:t>suatu</a:t>
            </a:r>
            <a:r>
              <a:rPr lang="en-US" sz="3200" dirty="0"/>
              <a:t> sub </a:t>
            </a:r>
            <a:r>
              <a:rPr lang="en-US" sz="3200" dirty="0" err="1"/>
              <a:t>kegiatan</a:t>
            </a:r>
            <a:r>
              <a:rPr lang="en-US" sz="3200" dirty="0"/>
              <a:t> </a:t>
            </a:r>
            <a:r>
              <a:rPr lang="en-US" sz="3200" dirty="0" err="1"/>
              <a:t>atau</a:t>
            </a:r>
            <a:r>
              <a:rPr lang="en-US" sz="3200" dirty="0"/>
              <a:t> </a:t>
            </a:r>
            <a:r>
              <a:rPr lang="en-US" sz="3200" dirty="0" err="1"/>
              <a:t>telah</a:t>
            </a:r>
            <a:r>
              <a:rPr lang="en-US" sz="3200" dirty="0"/>
              <a:t> </a:t>
            </a:r>
            <a:r>
              <a:rPr lang="en-US" sz="3200" dirty="0" err="1"/>
              <a:t>sampai</a:t>
            </a:r>
            <a:r>
              <a:rPr lang="en-US" sz="3200" dirty="0"/>
              <a:t> </a:t>
            </a:r>
            <a:r>
              <a:rPr lang="en-US" sz="3200" dirty="0" err="1"/>
              <a:t>pada</a:t>
            </a:r>
            <a:r>
              <a:rPr lang="en-US" sz="3200" dirty="0"/>
              <a:t> </a:t>
            </a:r>
            <a:r>
              <a:rPr lang="en-US" sz="3200" dirty="0" err="1"/>
              <a:t>waktu</a:t>
            </a:r>
            <a:r>
              <a:rPr lang="en-US" sz="3200" dirty="0"/>
              <a:t> yang </a:t>
            </a:r>
            <a:r>
              <a:rPr lang="en-US" sz="3200" dirty="0" err="1"/>
              <a:t>ditentukan</a:t>
            </a:r>
            <a:r>
              <a:rPr lang="en-US" sz="3200" dirty="0"/>
              <a:t> </a:t>
            </a:r>
            <a:r>
              <a:rPr lang="en-US" sz="3200" dirty="0" err="1"/>
              <a:t>sejak</a:t>
            </a:r>
            <a:r>
              <a:rPr lang="en-US" sz="3200" dirty="0"/>
              <a:t> TU </a:t>
            </a:r>
            <a:r>
              <a:rPr lang="en-US" sz="3200" dirty="0" err="1"/>
              <a:t>diterima</a:t>
            </a:r>
            <a:r>
              <a:rPr lang="en-US" sz="3200" dirty="0"/>
              <a:t>.</a:t>
            </a:r>
            <a:endParaRPr lang="en-US" sz="3200" dirty="0"/>
          </a:p>
          <a:p>
            <a:pPr marL="788670" lvl="1" indent="-514350" algn="just">
              <a:buFont typeface="+mj-lt"/>
              <a:buAutoNum type="alphaLcParenR"/>
            </a:pPr>
            <a:r>
              <a:rPr lang="en-US" sz="3200" dirty="0"/>
              <a:t>LPJ TU </a:t>
            </a:r>
            <a:r>
              <a:rPr lang="en-US" sz="3200" dirty="0" err="1"/>
              <a:t>disampaikan</a:t>
            </a:r>
            <a:r>
              <a:rPr lang="en-US" sz="3200" dirty="0"/>
              <a:t> </a:t>
            </a:r>
            <a:r>
              <a:rPr lang="en-US" sz="3200" dirty="0" err="1"/>
              <a:t>ke</a:t>
            </a:r>
            <a:r>
              <a:rPr lang="en-US" sz="3200" dirty="0"/>
              <a:t> PA/KPA </a:t>
            </a:r>
            <a:r>
              <a:rPr lang="en-US" sz="3200" dirty="0" err="1"/>
              <a:t>melalui</a:t>
            </a:r>
            <a:r>
              <a:rPr lang="en-US" sz="3200" dirty="0"/>
              <a:t> PPK-SKPD/PPK-Unit SKPD </a:t>
            </a:r>
            <a:r>
              <a:rPr lang="en-US" sz="3200" dirty="0" err="1">
                <a:solidFill>
                  <a:srgbClr val="FF0000"/>
                </a:solidFill>
              </a:rPr>
              <a:t>dilampiri</a:t>
            </a:r>
            <a:r>
              <a:rPr lang="en-US" sz="3200" dirty="0">
                <a:solidFill>
                  <a:srgbClr val="FF0000"/>
                </a:solidFill>
              </a:rPr>
              <a:t> </a:t>
            </a:r>
            <a:r>
              <a:rPr lang="en-US" sz="3200" dirty="0" err="1">
                <a:solidFill>
                  <a:srgbClr val="FF0000"/>
                </a:solidFill>
              </a:rPr>
              <a:t>bukti-bukti</a:t>
            </a:r>
            <a:r>
              <a:rPr lang="en-US" sz="3200" dirty="0">
                <a:solidFill>
                  <a:srgbClr val="FF0000"/>
                </a:solidFill>
              </a:rPr>
              <a:t> </a:t>
            </a:r>
            <a:r>
              <a:rPr lang="en-US" sz="3200" dirty="0" err="1">
                <a:solidFill>
                  <a:srgbClr val="FF0000"/>
                </a:solidFill>
              </a:rPr>
              <a:t>belanja</a:t>
            </a:r>
            <a:r>
              <a:rPr lang="en-US" sz="3200" dirty="0">
                <a:solidFill>
                  <a:srgbClr val="FF0000"/>
                </a:solidFill>
              </a:rPr>
              <a:t> yang </a:t>
            </a:r>
            <a:r>
              <a:rPr lang="en-US" sz="3200" dirty="0" err="1">
                <a:solidFill>
                  <a:srgbClr val="FF0000"/>
                </a:solidFill>
              </a:rPr>
              <a:t>lengkap</a:t>
            </a:r>
            <a:r>
              <a:rPr lang="en-US" sz="3200" dirty="0">
                <a:solidFill>
                  <a:srgbClr val="FF0000"/>
                </a:solidFill>
              </a:rPr>
              <a:t> </a:t>
            </a:r>
            <a:r>
              <a:rPr lang="en-US" sz="3200" dirty="0" err="1">
                <a:solidFill>
                  <a:srgbClr val="FF0000"/>
                </a:solidFill>
              </a:rPr>
              <a:t>dan</a:t>
            </a:r>
            <a:r>
              <a:rPr lang="en-US" sz="3200" dirty="0">
                <a:solidFill>
                  <a:srgbClr val="FF0000"/>
                </a:solidFill>
              </a:rPr>
              <a:t> </a:t>
            </a:r>
            <a:r>
              <a:rPr lang="en-US" sz="3200" dirty="0" err="1">
                <a:solidFill>
                  <a:srgbClr val="FF0000"/>
                </a:solidFill>
              </a:rPr>
              <a:t>sah</a:t>
            </a:r>
            <a:r>
              <a:rPr lang="en-US" sz="3200" dirty="0">
                <a:solidFill>
                  <a:srgbClr val="FF0000"/>
                </a:solidFill>
              </a:rPr>
              <a:t>.</a:t>
            </a:r>
            <a:endParaRPr lang="en-US" sz="3200" dirty="0">
              <a:solidFill>
                <a:srgbClr val="FF0000"/>
              </a:solidFill>
            </a:endParaRPr>
          </a:p>
          <a:p>
            <a:pPr marL="788670" lvl="1" indent="-514350" algn="just">
              <a:buFont typeface="+mj-lt"/>
              <a:buAutoNum type="alphaLcParenR"/>
            </a:pPr>
            <a:r>
              <a:rPr lang="en-US" sz="3200" dirty="0"/>
              <a:t>PPK-SKPD/PPK-Unit SKPD </a:t>
            </a:r>
            <a:r>
              <a:rPr lang="en-US" sz="3200" dirty="0" err="1"/>
              <a:t>melakukan</a:t>
            </a:r>
            <a:r>
              <a:rPr lang="en-US" sz="3200" dirty="0"/>
              <a:t> </a:t>
            </a:r>
            <a:r>
              <a:rPr lang="en-US" sz="3200" dirty="0" err="1">
                <a:solidFill>
                  <a:srgbClr val="FF0000"/>
                </a:solidFill>
              </a:rPr>
              <a:t>verifikasi</a:t>
            </a:r>
            <a:r>
              <a:rPr lang="en-US" sz="3200" dirty="0">
                <a:solidFill>
                  <a:srgbClr val="FF0000"/>
                </a:solidFill>
              </a:rPr>
              <a:t> </a:t>
            </a:r>
            <a:r>
              <a:rPr lang="en-US" sz="3200" dirty="0" err="1"/>
              <a:t>sebelum</a:t>
            </a:r>
            <a:r>
              <a:rPr lang="en-US" sz="3200" dirty="0"/>
              <a:t> </a:t>
            </a:r>
            <a:r>
              <a:rPr lang="en-US" sz="3200" dirty="0" err="1"/>
              <a:t>ditandatangani</a:t>
            </a:r>
            <a:r>
              <a:rPr lang="en-US" sz="3200" dirty="0"/>
              <a:t> </a:t>
            </a:r>
            <a:r>
              <a:rPr lang="en-US" sz="3200" dirty="0" err="1"/>
              <a:t>oleh</a:t>
            </a:r>
            <a:r>
              <a:rPr lang="en-US" sz="3200" dirty="0"/>
              <a:t> PA/KPA.</a:t>
            </a:r>
            <a:endParaRPr lang="en-US" sz="3200" dirty="0">
              <a:solidFill>
                <a:srgbClr val="FF0000"/>
              </a:solidFill>
            </a:endParaRPr>
          </a:p>
          <a:p>
            <a:pPr marL="788670" lvl="1" indent="-514350" algn="just">
              <a:buFont typeface="+mj-lt"/>
              <a:buAutoNum type="alphaLcParenR"/>
            </a:pPr>
            <a:endParaRPr lang="en-US" sz="3200" dirty="0"/>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1">
            <a:extLst>
              <a:ext uri="{28A0092B-C50C-407E-A947-70E740481C1C}">
                <a14:useLocalDpi xmlns:a14="http://schemas.microsoft.com/office/drawing/2010/main" val="0"/>
              </a:ext>
            </a:extLst>
          </a:blip>
          <a:srcRect t="277" b="26589"/>
          <a:stretch>
            <a:fillRect/>
          </a:stretch>
        </p:blipFill>
        <p:spPr bwMode="auto">
          <a:xfrm>
            <a:off x="723900" y="260648"/>
            <a:ext cx="7696200" cy="6408712"/>
          </a:xfrm>
          <a:prstGeom prst="rect">
            <a:avLst/>
          </a:prstGeom>
          <a:noFill/>
          <a:ln>
            <a:noFill/>
          </a:ln>
        </p:spPr>
      </p:pic>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0432" y="451998"/>
            <a:ext cx="7620000" cy="5674165"/>
          </a:xfrm>
        </p:spPr>
        <p:txBody>
          <a:bodyPr>
            <a:normAutofit fontScale="92500" lnSpcReduction="20000"/>
          </a:bodyPr>
          <a:lstStyle/>
          <a:p>
            <a:pPr algn="just"/>
            <a:r>
              <a:rPr lang="en-US" sz="3200" dirty="0"/>
              <a:t>3) LPJ </a:t>
            </a:r>
            <a:r>
              <a:rPr lang="en-US" sz="3200" dirty="0" err="1"/>
              <a:t>Administratif</a:t>
            </a:r>
            <a:endParaRPr lang="en-US" sz="3200" dirty="0"/>
          </a:p>
          <a:p>
            <a:pPr marL="788670" lvl="1" indent="-514350" algn="just">
              <a:buClrTx/>
              <a:buFont typeface="+mj-lt"/>
              <a:buAutoNum type="alphaLcParenR"/>
            </a:pPr>
            <a:r>
              <a:rPr lang="en-US" sz="3200" dirty="0"/>
              <a:t>LPJ </a:t>
            </a:r>
            <a:r>
              <a:rPr lang="en-US" sz="3200" dirty="0" err="1"/>
              <a:t>administratif</a:t>
            </a:r>
            <a:r>
              <a:rPr lang="en-US" sz="3200" dirty="0"/>
              <a:t> </a:t>
            </a:r>
            <a:r>
              <a:rPr lang="en-US" sz="3200" dirty="0" err="1"/>
              <a:t>disampaikan</a:t>
            </a:r>
            <a:r>
              <a:rPr lang="en-US" sz="3200" dirty="0"/>
              <a:t> </a:t>
            </a:r>
            <a:r>
              <a:rPr lang="en-US" sz="3200" dirty="0" err="1"/>
              <a:t>oleh</a:t>
            </a:r>
            <a:r>
              <a:rPr lang="en-US" sz="3200" dirty="0"/>
              <a:t> BP </a:t>
            </a:r>
            <a:r>
              <a:rPr lang="en-US" sz="3200" dirty="0" err="1"/>
              <a:t>kepada</a:t>
            </a:r>
            <a:r>
              <a:rPr lang="en-US" sz="3200" dirty="0"/>
              <a:t> PA </a:t>
            </a:r>
            <a:r>
              <a:rPr lang="en-US" sz="3200" dirty="0" err="1"/>
              <a:t>melalui</a:t>
            </a:r>
            <a:r>
              <a:rPr lang="en-US" sz="3200" dirty="0"/>
              <a:t> PPK-SKPD </a:t>
            </a:r>
            <a:r>
              <a:rPr lang="en-US" sz="3200" b="1" i="1" dirty="0"/>
              <a:t>paling </a:t>
            </a:r>
            <a:r>
              <a:rPr lang="en-US" sz="3200" b="1" i="1" dirty="0" err="1"/>
              <a:t>lambat</a:t>
            </a:r>
            <a:r>
              <a:rPr lang="en-US" sz="3200" b="1" i="1" dirty="0"/>
              <a:t> </a:t>
            </a:r>
            <a:r>
              <a:rPr lang="en-US" sz="3200" b="1" i="1" dirty="0" err="1"/>
              <a:t>tanggal</a:t>
            </a:r>
            <a:r>
              <a:rPr lang="en-US" sz="3200" b="1" i="1" dirty="0"/>
              <a:t> 10 </a:t>
            </a:r>
            <a:r>
              <a:rPr lang="en-US" sz="3200" b="1" i="1" dirty="0" err="1"/>
              <a:t>bulan</a:t>
            </a:r>
            <a:r>
              <a:rPr lang="en-US" sz="3200" b="1" i="1" dirty="0"/>
              <a:t> </a:t>
            </a:r>
            <a:r>
              <a:rPr lang="en-US" sz="3200" b="1" i="1" dirty="0" err="1"/>
              <a:t>berikutnya</a:t>
            </a:r>
            <a:r>
              <a:rPr lang="en-US" dirty="0"/>
              <a:t>;</a:t>
            </a:r>
            <a:endParaRPr lang="en-US" dirty="0"/>
          </a:p>
          <a:p>
            <a:pPr marL="788670" lvl="1" indent="-514350" algn="just">
              <a:buClrTx/>
              <a:buFont typeface="+mj-lt"/>
              <a:buAutoNum type="alphaLcParenR" startAt="2"/>
            </a:pPr>
            <a:r>
              <a:rPr lang="en-US" sz="3200" dirty="0"/>
              <a:t>LPJ </a:t>
            </a:r>
            <a:r>
              <a:rPr lang="en-US" sz="3200" dirty="0" err="1"/>
              <a:t>ini</a:t>
            </a:r>
            <a:r>
              <a:rPr lang="en-US" sz="3200" dirty="0"/>
              <a:t> </a:t>
            </a:r>
            <a:r>
              <a:rPr lang="en-US" sz="3200" dirty="0" err="1"/>
              <a:t>menggambarkan</a:t>
            </a:r>
            <a:r>
              <a:rPr lang="en-US" sz="3200" dirty="0"/>
              <a:t> </a:t>
            </a:r>
            <a:r>
              <a:rPr lang="en-US" sz="3200" b="1" i="1" dirty="0" err="1"/>
              <a:t>jumlah</a:t>
            </a:r>
            <a:r>
              <a:rPr lang="en-US" sz="3200" b="1" i="1" dirty="0"/>
              <a:t> </a:t>
            </a:r>
            <a:r>
              <a:rPr lang="en-US" sz="3200" b="1" i="1" dirty="0" err="1"/>
              <a:t>anggaran</a:t>
            </a:r>
            <a:r>
              <a:rPr lang="en-US" sz="3200" b="1" i="1" dirty="0"/>
              <a:t>, </a:t>
            </a:r>
            <a:r>
              <a:rPr lang="en-US" sz="3200" b="1" i="1" dirty="0" err="1"/>
              <a:t>realisasi</a:t>
            </a:r>
            <a:r>
              <a:rPr lang="en-US" sz="3200" b="1" i="1" dirty="0"/>
              <a:t> </a:t>
            </a:r>
            <a:r>
              <a:rPr lang="en-US" sz="3200" b="1" i="1" dirty="0" err="1"/>
              <a:t>dan</a:t>
            </a:r>
            <a:r>
              <a:rPr lang="en-US" sz="3200" b="1" i="1" dirty="0"/>
              <a:t> </a:t>
            </a:r>
            <a:r>
              <a:rPr lang="en-US" sz="3200" b="1" i="1" dirty="0" err="1"/>
              <a:t>sisa</a:t>
            </a:r>
            <a:r>
              <a:rPr lang="en-US" sz="3200" b="1" i="1" dirty="0"/>
              <a:t> </a:t>
            </a:r>
            <a:r>
              <a:rPr lang="en-US" sz="3200" b="1" i="1" dirty="0" err="1"/>
              <a:t>pagu</a:t>
            </a:r>
            <a:r>
              <a:rPr lang="en-US" sz="3200" b="1" i="1" dirty="0"/>
              <a:t> </a:t>
            </a:r>
            <a:r>
              <a:rPr lang="en-US" sz="3200" dirty="0" err="1"/>
              <a:t>anggaran</a:t>
            </a:r>
            <a:r>
              <a:rPr lang="en-US" sz="3200" dirty="0"/>
              <a:t> </a:t>
            </a:r>
            <a:r>
              <a:rPr lang="en-US" sz="3200" dirty="0" err="1"/>
              <a:t>secara</a:t>
            </a:r>
            <a:r>
              <a:rPr lang="en-US" sz="3200" dirty="0"/>
              <a:t> </a:t>
            </a:r>
            <a:r>
              <a:rPr lang="en-US" sz="3200" dirty="0" err="1"/>
              <a:t>kumulatif</a:t>
            </a:r>
            <a:r>
              <a:rPr lang="en-US" sz="3200" dirty="0"/>
              <a:t> </a:t>
            </a:r>
            <a:r>
              <a:rPr lang="en-US" sz="3200" dirty="0" err="1"/>
              <a:t>dan</a:t>
            </a:r>
            <a:r>
              <a:rPr lang="en-US" sz="3200" dirty="0"/>
              <a:t>/</a:t>
            </a:r>
            <a:r>
              <a:rPr lang="en-US" sz="3200" dirty="0" err="1"/>
              <a:t>atau</a:t>
            </a:r>
            <a:r>
              <a:rPr lang="en-US" sz="3200" dirty="0"/>
              <a:t> </a:t>
            </a:r>
            <a:r>
              <a:rPr lang="en-US" sz="3200" b="1" dirty="0"/>
              <a:t>per </a:t>
            </a:r>
            <a:r>
              <a:rPr lang="en-US" sz="3200" b="1" dirty="0" err="1"/>
              <a:t>kegiatan</a:t>
            </a:r>
            <a:r>
              <a:rPr lang="en-US" sz="3200" b="1" dirty="0"/>
              <a:t> </a:t>
            </a:r>
            <a:r>
              <a:rPr lang="en-US" sz="3200" dirty="0"/>
              <a:t>yang </a:t>
            </a:r>
            <a:r>
              <a:rPr lang="en-US" sz="3200" dirty="0" err="1"/>
              <a:t>dilampiri</a:t>
            </a:r>
            <a:r>
              <a:rPr lang="en-US" sz="3200" dirty="0"/>
              <a:t>:</a:t>
            </a:r>
            <a:endParaRPr lang="en-US" sz="3200" dirty="0"/>
          </a:p>
          <a:p>
            <a:pPr marL="1428750" lvl="2" indent="-514350" algn="just">
              <a:buClrTx/>
              <a:buFont typeface="+mj-ea"/>
              <a:buAutoNum type="circleNumDbPlain"/>
            </a:pPr>
            <a:r>
              <a:rPr lang="en-US" sz="2800" dirty="0"/>
              <a:t>BKU;</a:t>
            </a:r>
            <a:endParaRPr lang="en-US" sz="2800" dirty="0"/>
          </a:p>
          <a:p>
            <a:pPr marL="1428750" lvl="2" indent="-514350" algn="just">
              <a:buClrTx/>
              <a:buFont typeface="+mj-ea"/>
              <a:buAutoNum type="circleNumDbPlain"/>
            </a:pPr>
            <a:r>
              <a:rPr lang="en-US" sz="2800" b="1" dirty="0" err="1"/>
              <a:t>Laporan</a:t>
            </a:r>
            <a:r>
              <a:rPr lang="en-US" sz="2800" b="1" dirty="0"/>
              <a:t> </a:t>
            </a:r>
            <a:r>
              <a:rPr lang="en-US" sz="2800" b="1" dirty="0" err="1"/>
              <a:t>penutupan</a:t>
            </a:r>
            <a:r>
              <a:rPr lang="en-US" sz="2800" b="1" dirty="0"/>
              <a:t> </a:t>
            </a:r>
            <a:r>
              <a:rPr lang="en-US" sz="2800" b="1" dirty="0" err="1"/>
              <a:t>kas</a:t>
            </a:r>
            <a:r>
              <a:rPr lang="en-US" sz="2800" b="1" dirty="0"/>
              <a:t> </a:t>
            </a:r>
            <a:r>
              <a:rPr lang="en-US" sz="2800" dirty="0"/>
              <a:t>(BKU); </a:t>
            </a:r>
            <a:r>
              <a:rPr lang="en-US" sz="2800" dirty="0" err="1"/>
              <a:t>dan</a:t>
            </a:r>
            <a:endParaRPr lang="en-US" sz="2800" dirty="0"/>
          </a:p>
          <a:p>
            <a:pPr marL="1428750" lvl="2" indent="-514350" algn="just">
              <a:buClrTx/>
              <a:buFont typeface="+mj-ea"/>
              <a:buAutoNum type="circleNumDbPlain"/>
            </a:pPr>
            <a:r>
              <a:rPr lang="en-US" sz="2800" dirty="0"/>
              <a:t>LPJ BPP</a:t>
            </a:r>
            <a:endParaRPr lang="en-US" sz="2800" dirty="0"/>
          </a:p>
          <a:p>
            <a:pPr marL="862330" lvl="1" indent="-574675" algn="just">
              <a:buFont typeface="+mj-ea"/>
              <a:buAutoNum type="alphaLcParenR" startAt="2"/>
            </a:pPr>
            <a:r>
              <a:rPr lang="en-US" sz="3100" b="1" dirty="0"/>
              <a:t>Pada </a:t>
            </a:r>
            <a:r>
              <a:rPr lang="en-US" sz="3100" b="1" dirty="0" err="1"/>
              <a:t>bulan</a:t>
            </a:r>
            <a:r>
              <a:rPr lang="en-US" sz="3100" b="1" dirty="0"/>
              <a:t> </a:t>
            </a:r>
            <a:r>
              <a:rPr lang="en-US" sz="3100" b="1" dirty="0" err="1"/>
              <a:t>terakhir</a:t>
            </a:r>
            <a:r>
              <a:rPr lang="en-US" sz="3100" b="1" dirty="0"/>
              <a:t> </a:t>
            </a:r>
            <a:r>
              <a:rPr lang="en-US" sz="3100" b="1" dirty="0" err="1"/>
              <a:t>tahun</a:t>
            </a:r>
            <a:r>
              <a:rPr lang="en-US" sz="3100" b="1" dirty="0"/>
              <a:t> </a:t>
            </a:r>
            <a:r>
              <a:rPr lang="en-US" sz="3100" b="1" dirty="0" err="1"/>
              <a:t>anggaran</a:t>
            </a:r>
            <a:r>
              <a:rPr lang="en-US" sz="3100" dirty="0"/>
              <a:t>, LPJ </a:t>
            </a:r>
            <a:r>
              <a:rPr lang="en-US" sz="3100" dirty="0" err="1"/>
              <a:t>administratif</a:t>
            </a:r>
            <a:r>
              <a:rPr lang="en-US" sz="3100" dirty="0"/>
              <a:t> </a:t>
            </a:r>
            <a:r>
              <a:rPr lang="en-US" sz="3100" dirty="0" err="1"/>
              <a:t>disampaikan</a:t>
            </a:r>
            <a:r>
              <a:rPr lang="en-US" sz="3100" dirty="0"/>
              <a:t> paling </a:t>
            </a:r>
            <a:r>
              <a:rPr lang="en-US" sz="3100" dirty="0" err="1"/>
              <a:t>lambat</a:t>
            </a:r>
            <a:r>
              <a:rPr lang="en-US" sz="3100" dirty="0"/>
              <a:t> </a:t>
            </a:r>
            <a:r>
              <a:rPr lang="en-US" sz="3100" dirty="0" err="1"/>
              <a:t>tanggal</a:t>
            </a:r>
            <a:r>
              <a:rPr lang="en-US" sz="3100" dirty="0"/>
              <a:t> </a:t>
            </a:r>
            <a:r>
              <a:rPr lang="en-US" sz="3100" b="1" dirty="0"/>
              <a:t>10 </a:t>
            </a:r>
            <a:r>
              <a:rPr lang="en-US" sz="3100" b="1" dirty="0" err="1"/>
              <a:t>bulan</a:t>
            </a:r>
            <a:r>
              <a:rPr lang="en-US" sz="3100" b="1" dirty="0"/>
              <a:t> </a:t>
            </a:r>
            <a:r>
              <a:rPr lang="en-US" sz="3100" b="1" dirty="0" err="1"/>
              <a:t>Januari</a:t>
            </a:r>
            <a:r>
              <a:rPr lang="en-US" sz="3100" b="1" dirty="0"/>
              <a:t> </a:t>
            </a:r>
            <a:r>
              <a:rPr lang="en-US" sz="3100" dirty="0"/>
              <a:t>dan </a:t>
            </a:r>
            <a:r>
              <a:rPr lang="en-US" sz="3100" dirty="0" err="1"/>
              <a:t>wajib</a:t>
            </a:r>
            <a:r>
              <a:rPr lang="en-US" sz="3100" dirty="0"/>
              <a:t> </a:t>
            </a:r>
            <a:r>
              <a:rPr lang="en-US" sz="3100" dirty="0" err="1"/>
              <a:t>melampirkan</a:t>
            </a:r>
            <a:r>
              <a:rPr lang="en-US" sz="3100" dirty="0"/>
              <a:t> </a:t>
            </a:r>
            <a:r>
              <a:rPr lang="en-US" sz="3100" b="1" dirty="0" err="1">
                <a:solidFill>
                  <a:srgbClr val="FF0000"/>
                </a:solidFill>
              </a:rPr>
              <a:t>bukti</a:t>
            </a:r>
            <a:r>
              <a:rPr lang="en-US" sz="3100" b="1" dirty="0">
                <a:solidFill>
                  <a:srgbClr val="FF0000"/>
                </a:solidFill>
              </a:rPr>
              <a:t> </a:t>
            </a:r>
            <a:r>
              <a:rPr lang="en-US" sz="3100" b="1" dirty="0" err="1">
                <a:solidFill>
                  <a:srgbClr val="FF0000"/>
                </a:solidFill>
              </a:rPr>
              <a:t>setoran</a:t>
            </a:r>
            <a:r>
              <a:rPr lang="en-US" sz="3100" b="1" dirty="0">
                <a:solidFill>
                  <a:srgbClr val="FF0000"/>
                </a:solidFill>
              </a:rPr>
              <a:t> </a:t>
            </a:r>
            <a:r>
              <a:rPr lang="en-US" sz="3100" b="1" dirty="0" err="1">
                <a:solidFill>
                  <a:srgbClr val="FF0000"/>
                </a:solidFill>
              </a:rPr>
              <a:t>sisa</a:t>
            </a:r>
            <a:r>
              <a:rPr lang="en-US" sz="3100" b="1" dirty="0">
                <a:solidFill>
                  <a:srgbClr val="FF0000"/>
                </a:solidFill>
              </a:rPr>
              <a:t> UP </a:t>
            </a:r>
            <a:endParaRPr lang="en-US" sz="2300" b="1" dirty="0">
              <a:solidFill>
                <a:srgbClr val="FF0000"/>
              </a:solidFill>
            </a:endParaRPr>
          </a:p>
          <a:p>
            <a:pPr marL="1428750" lvl="2" indent="-514350" algn="just">
              <a:buClrTx/>
              <a:buFont typeface="+mj-ea"/>
              <a:buAutoNum type="circleNumDbPlain"/>
            </a:pPr>
            <a:endParaRPr lang="en-US" sz="2800" dirty="0"/>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1">
            <a:extLst>
              <a:ext uri="{28A0092B-C50C-407E-A947-70E740481C1C}">
                <a14:useLocalDpi xmlns:a14="http://schemas.microsoft.com/office/drawing/2010/main" val="0"/>
              </a:ext>
            </a:extLst>
          </a:blip>
          <a:srcRect/>
          <a:stretch>
            <a:fillRect/>
          </a:stretch>
        </p:blipFill>
        <p:spPr bwMode="auto">
          <a:xfrm>
            <a:off x="91504" y="189360"/>
            <a:ext cx="9017000" cy="6480000"/>
          </a:xfrm>
          <a:prstGeom prst="rect">
            <a:avLst/>
          </a:prstGeom>
          <a:noFill/>
          <a:ln>
            <a:noFill/>
          </a:ln>
        </p:spPr>
      </p:pic>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0432" y="451998"/>
            <a:ext cx="7620000" cy="5674165"/>
          </a:xfrm>
        </p:spPr>
        <p:txBody>
          <a:bodyPr>
            <a:normAutofit fontScale="92500" lnSpcReduction="10000"/>
          </a:bodyPr>
          <a:lstStyle/>
          <a:p>
            <a:pPr algn="just"/>
            <a:r>
              <a:rPr lang="en-US" sz="3200" dirty="0"/>
              <a:t>4) </a:t>
            </a:r>
            <a:r>
              <a:rPr lang="en-US" sz="3200" dirty="0" err="1"/>
              <a:t>Pertanggungjawaban</a:t>
            </a:r>
            <a:r>
              <a:rPr lang="en-US" sz="3200" dirty="0"/>
              <a:t> </a:t>
            </a:r>
            <a:r>
              <a:rPr lang="en-US" sz="3200" dirty="0" err="1"/>
              <a:t>Fungsional</a:t>
            </a:r>
            <a:endParaRPr lang="en-US" sz="3200" dirty="0"/>
          </a:p>
          <a:p>
            <a:pPr algn="just"/>
            <a:endParaRPr lang="en-US" sz="3100" dirty="0"/>
          </a:p>
          <a:p>
            <a:pPr marL="457200" indent="-457200" algn="just">
              <a:buFont typeface="+mj-lt"/>
              <a:buAutoNum type="alphaLcParenR"/>
            </a:pPr>
            <a:r>
              <a:rPr lang="en-US" sz="3100" dirty="0"/>
              <a:t>LPJ </a:t>
            </a:r>
            <a:r>
              <a:rPr lang="en-US" sz="3100" dirty="0" err="1">
                <a:solidFill>
                  <a:srgbClr val="FF0000"/>
                </a:solidFill>
              </a:rPr>
              <a:t>fungsional</a:t>
            </a:r>
            <a:r>
              <a:rPr lang="en-US" sz="3100" dirty="0">
                <a:solidFill>
                  <a:srgbClr val="FF0000"/>
                </a:solidFill>
              </a:rPr>
              <a:t> </a:t>
            </a:r>
            <a:r>
              <a:rPr lang="en-US" sz="3100" dirty="0" err="1"/>
              <a:t>disampaikan</a:t>
            </a:r>
            <a:r>
              <a:rPr lang="en-US" sz="3100" dirty="0"/>
              <a:t> </a:t>
            </a:r>
            <a:r>
              <a:rPr lang="en-US" sz="3100" dirty="0" err="1"/>
              <a:t>oleh</a:t>
            </a:r>
            <a:r>
              <a:rPr lang="en-US" sz="3100" dirty="0"/>
              <a:t> BP </a:t>
            </a:r>
            <a:r>
              <a:rPr lang="en-US" sz="3100" dirty="0" err="1"/>
              <a:t>kepada</a:t>
            </a:r>
            <a:r>
              <a:rPr lang="en-US" sz="3100" dirty="0"/>
              <a:t> PPKD </a:t>
            </a:r>
            <a:r>
              <a:rPr lang="en-US" sz="3100" dirty="0" err="1"/>
              <a:t>selaku</a:t>
            </a:r>
            <a:r>
              <a:rPr lang="en-US" sz="3100" dirty="0"/>
              <a:t> BUD </a:t>
            </a:r>
            <a:r>
              <a:rPr lang="en-US" sz="3100" dirty="0">
                <a:solidFill>
                  <a:srgbClr val="FF0000"/>
                </a:solidFill>
              </a:rPr>
              <a:t>paling </a:t>
            </a:r>
            <a:r>
              <a:rPr lang="en-US" sz="3100" dirty="0" err="1">
                <a:solidFill>
                  <a:srgbClr val="FF0000"/>
                </a:solidFill>
              </a:rPr>
              <a:t>lambat</a:t>
            </a:r>
            <a:r>
              <a:rPr lang="en-US" sz="3100" dirty="0">
                <a:solidFill>
                  <a:srgbClr val="FF0000"/>
                </a:solidFill>
              </a:rPr>
              <a:t> </a:t>
            </a:r>
            <a:r>
              <a:rPr lang="en-US" sz="3100" dirty="0" err="1">
                <a:solidFill>
                  <a:srgbClr val="FF0000"/>
                </a:solidFill>
              </a:rPr>
              <a:t>tanggal</a:t>
            </a:r>
            <a:r>
              <a:rPr lang="en-US" sz="3100" dirty="0">
                <a:solidFill>
                  <a:srgbClr val="FF0000"/>
                </a:solidFill>
              </a:rPr>
              <a:t> 10 </a:t>
            </a:r>
            <a:r>
              <a:rPr lang="en-US" sz="3100" dirty="0" err="1">
                <a:solidFill>
                  <a:srgbClr val="FF0000"/>
                </a:solidFill>
              </a:rPr>
              <a:t>bulan</a:t>
            </a:r>
            <a:r>
              <a:rPr lang="en-US" sz="3100" dirty="0">
                <a:solidFill>
                  <a:srgbClr val="FF0000"/>
                </a:solidFill>
              </a:rPr>
              <a:t> </a:t>
            </a:r>
            <a:r>
              <a:rPr lang="en-US" sz="3100" dirty="0" err="1">
                <a:solidFill>
                  <a:srgbClr val="FF0000"/>
                </a:solidFill>
              </a:rPr>
              <a:t>berikutnya</a:t>
            </a:r>
            <a:r>
              <a:rPr lang="en-US" sz="3100" dirty="0"/>
              <a:t>, </a:t>
            </a:r>
            <a:r>
              <a:rPr lang="en-US" sz="3100" dirty="0" err="1"/>
              <a:t>setelah</a:t>
            </a:r>
            <a:r>
              <a:rPr lang="en-US" sz="3100" dirty="0"/>
              <a:t> </a:t>
            </a:r>
            <a:r>
              <a:rPr lang="en-US" sz="3100" dirty="0" err="1"/>
              <a:t>mendapat</a:t>
            </a:r>
            <a:r>
              <a:rPr lang="en-US" sz="3100" dirty="0"/>
              <a:t> </a:t>
            </a:r>
            <a:r>
              <a:rPr lang="en-US" sz="3100" dirty="0" err="1"/>
              <a:t>persetujuan</a:t>
            </a:r>
            <a:r>
              <a:rPr lang="en-US" sz="3100" dirty="0"/>
              <a:t> PA.</a:t>
            </a:r>
            <a:endParaRPr lang="en-US" sz="3100" dirty="0"/>
          </a:p>
          <a:p>
            <a:pPr marL="457200" indent="-457200" algn="just">
              <a:buFont typeface="+mj-lt"/>
              <a:buAutoNum type="alphaLcParenR"/>
            </a:pPr>
            <a:endParaRPr lang="en-US" sz="3100" dirty="0"/>
          </a:p>
          <a:p>
            <a:pPr marL="514350" indent="-514350" algn="just">
              <a:buFont typeface="+mj-lt"/>
              <a:buAutoNum type="alphaLcParenR" startAt="2"/>
            </a:pPr>
            <a:r>
              <a:rPr lang="en-US" sz="3100" dirty="0">
                <a:solidFill>
                  <a:srgbClr val="FF0000"/>
                </a:solidFill>
              </a:rPr>
              <a:t>LPJ </a:t>
            </a:r>
            <a:r>
              <a:rPr lang="en-US" sz="3100" dirty="0" err="1">
                <a:solidFill>
                  <a:srgbClr val="FF0000"/>
                </a:solidFill>
              </a:rPr>
              <a:t>ini</a:t>
            </a:r>
            <a:r>
              <a:rPr lang="en-US" sz="3100" dirty="0">
                <a:solidFill>
                  <a:srgbClr val="FF0000"/>
                </a:solidFill>
              </a:rPr>
              <a:t> </a:t>
            </a:r>
            <a:r>
              <a:rPr lang="en-US" sz="3100" dirty="0" err="1">
                <a:solidFill>
                  <a:srgbClr val="FF0000"/>
                </a:solidFill>
              </a:rPr>
              <a:t>merupakan</a:t>
            </a:r>
            <a:r>
              <a:rPr lang="en-US" sz="3100" dirty="0">
                <a:solidFill>
                  <a:srgbClr val="FF0000"/>
                </a:solidFill>
              </a:rPr>
              <a:t> </a:t>
            </a:r>
            <a:r>
              <a:rPr lang="en-US" sz="3100" dirty="0" err="1">
                <a:solidFill>
                  <a:srgbClr val="FF0000"/>
                </a:solidFill>
              </a:rPr>
              <a:t>konsolidasi</a:t>
            </a:r>
            <a:r>
              <a:rPr lang="en-US" sz="3100" dirty="0">
                <a:solidFill>
                  <a:srgbClr val="FF0000"/>
                </a:solidFill>
              </a:rPr>
              <a:t> </a:t>
            </a:r>
            <a:r>
              <a:rPr lang="en-US" sz="3100" dirty="0" err="1"/>
              <a:t>dengan</a:t>
            </a:r>
            <a:r>
              <a:rPr lang="en-US" sz="3100" dirty="0"/>
              <a:t> LPJ BPP, </a:t>
            </a:r>
            <a:r>
              <a:rPr lang="en-US" sz="3100" dirty="0" err="1"/>
              <a:t>dilampiri</a:t>
            </a:r>
            <a:r>
              <a:rPr lang="en-US" sz="3100" dirty="0"/>
              <a:t>:</a:t>
            </a:r>
            <a:endParaRPr lang="en-US" sz="3100" dirty="0"/>
          </a:p>
          <a:p>
            <a:pPr marL="1428750" lvl="2" indent="-514350" algn="just">
              <a:buClrTx/>
              <a:buFont typeface="+mj-ea"/>
              <a:buAutoNum type="circleNumDbPlain"/>
            </a:pPr>
            <a:r>
              <a:rPr lang="en-US" sz="3100" b="1" dirty="0" err="1"/>
              <a:t>Laporan</a:t>
            </a:r>
            <a:r>
              <a:rPr lang="en-US" sz="3100" b="1" dirty="0"/>
              <a:t> </a:t>
            </a:r>
            <a:r>
              <a:rPr lang="en-US" sz="3100" b="1" dirty="0" err="1"/>
              <a:t>penutupan</a:t>
            </a:r>
            <a:r>
              <a:rPr lang="en-US" sz="3100" b="1" dirty="0"/>
              <a:t> </a:t>
            </a:r>
            <a:r>
              <a:rPr lang="en-US" sz="3100" b="1" dirty="0" err="1"/>
              <a:t>kas</a:t>
            </a:r>
            <a:r>
              <a:rPr lang="en-US" sz="3100" b="1" dirty="0"/>
              <a:t>; </a:t>
            </a:r>
            <a:r>
              <a:rPr lang="en-US" sz="3100" b="1" dirty="0" err="1"/>
              <a:t>dan</a:t>
            </a:r>
            <a:endParaRPr lang="en-US" sz="3100" b="1" dirty="0"/>
          </a:p>
          <a:p>
            <a:pPr marL="1428750" lvl="2" indent="-514350" algn="just">
              <a:buClrTx/>
              <a:buFont typeface="+mj-ea"/>
              <a:buAutoNum type="circleNumDbPlain"/>
            </a:pPr>
            <a:r>
              <a:rPr lang="en-US" sz="3100" b="1" dirty="0"/>
              <a:t>LPJ BPP.</a:t>
            </a:r>
            <a:endParaRPr lang="en-US" sz="3100" b="1" dirty="0"/>
          </a:p>
          <a:p>
            <a:pPr marL="457200" indent="-457200" algn="just">
              <a:buFont typeface="+mj-lt"/>
              <a:buAutoNum type="alphaLcParenR" startAt="3"/>
            </a:pPr>
            <a:r>
              <a:rPr lang="en-US" sz="2400" dirty="0"/>
              <a:t>Pada </a:t>
            </a:r>
            <a:r>
              <a:rPr lang="en-US" sz="2400" dirty="0" err="1">
                <a:solidFill>
                  <a:srgbClr val="FF0000"/>
                </a:solidFill>
              </a:rPr>
              <a:t>bulan</a:t>
            </a:r>
            <a:r>
              <a:rPr lang="en-US" sz="2400" dirty="0">
                <a:solidFill>
                  <a:srgbClr val="FF0000"/>
                </a:solidFill>
              </a:rPr>
              <a:t> </a:t>
            </a:r>
            <a:r>
              <a:rPr lang="en-US" sz="2400" dirty="0" err="1">
                <a:solidFill>
                  <a:srgbClr val="FF0000"/>
                </a:solidFill>
              </a:rPr>
              <a:t>terakhir</a:t>
            </a:r>
            <a:r>
              <a:rPr lang="en-US" sz="2400" dirty="0">
                <a:solidFill>
                  <a:srgbClr val="FF0000"/>
                </a:solidFill>
              </a:rPr>
              <a:t> </a:t>
            </a:r>
            <a:r>
              <a:rPr lang="en-US" sz="2400" dirty="0" err="1">
                <a:solidFill>
                  <a:srgbClr val="FF0000"/>
                </a:solidFill>
              </a:rPr>
              <a:t>tahun</a:t>
            </a:r>
            <a:r>
              <a:rPr lang="en-US" sz="2400" dirty="0">
                <a:solidFill>
                  <a:srgbClr val="FF0000"/>
                </a:solidFill>
              </a:rPr>
              <a:t> </a:t>
            </a:r>
            <a:r>
              <a:rPr lang="en-US" sz="2400" dirty="0" err="1">
                <a:solidFill>
                  <a:srgbClr val="FF0000"/>
                </a:solidFill>
              </a:rPr>
              <a:t>anggaran</a:t>
            </a:r>
            <a:r>
              <a:rPr lang="en-US" sz="2400" dirty="0"/>
              <a:t>, </a:t>
            </a:r>
            <a:r>
              <a:rPr lang="en-US" sz="2400" dirty="0" err="1"/>
              <a:t>pertanggungjawaban</a:t>
            </a:r>
            <a:r>
              <a:rPr lang="en-US" sz="2400" dirty="0"/>
              <a:t> </a:t>
            </a:r>
            <a:r>
              <a:rPr lang="en-US" sz="2400" dirty="0" err="1"/>
              <a:t>fungsional</a:t>
            </a:r>
            <a:r>
              <a:rPr lang="en-US" sz="2400" dirty="0"/>
              <a:t> </a:t>
            </a:r>
            <a:r>
              <a:rPr lang="en-US" sz="2400" dirty="0" err="1"/>
              <a:t>disampaikan</a:t>
            </a:r>
            <a:r>
              <a:rPr lang="en-US" sz="2400" dirty="0"/>
              <a:t> </a:t>
            </a:r>
            <a:r>
              <a:rPr lang="en-US" sz="2400" i="1" dirty="0"/>
              <a:t>paling </a:t>
            </a:r>
            <a:r>
              <a:rPr lang="en-US" sz="2400" i="1" dirty="0" err="1"/>
              <a:t>lambat</a:t>
            </a:r>
            <a:r>
              <a:rPr lang="en-US" sz="2400" i="1" dirty="0"/>
              <a:t> </a:t>
            </a:r>
            <a:r>
              <a:rPr lang="en-US" sz="2400" i="1" dirty="0" err="1"/>
              <a:t>tanggal</a:t>
            </a:r>
            <a:r>
              <a:rPr lang="en-US" sz="2400" i="1" dirty="0"/>
              <a:t> </a:t>
            </a:r>
            <a:r>
              <a:rPr lang="en-US" sz="2400" i="1" dirty="0">
                <a:solidFill>
                  <a:srgbClr val="FF0000"/>
                </a:solidFill>
              </a:rPr>
              <a:t>10 </a:t>
            </a:r>
            <a:r>
              <a:rPr lang="en-US" sz="2400" i="1" dirty="0" err="1">
                <a:solidFill>
                  <a:srgbClr val="FF0000"/>
                </a:solidFill>
              </a:rPr>
              <a:t>bulan</a:t>
            </a:r>
            <a:r>
              <a:rPr lang="en-US" sz="2400" i="1" dirty="0">
                <a:solidFill>
                  <a:srgbClr val="FF0000"/>
                </a:solidFill>
              </a:rPr>
              <a:t> </a:t>
            </a:r>
            <a:r>
              <a:rPr lang="en-US" sz="2400" i="1" dirty="0" err="1">
                <a:solidFill>
                  <a:srgbClr val="FF0000"/>
                </a:solidFill>
              </a:rPr>
              <a:t>Januari</a:t>
            </a:r>
            <a:r>
              <a:rPr lang="en-US" sz="2400" i="1" dirty="0">
                <a:solidFill>
                  <a:srgbClr val="FF0000"/>
                </a:solidFill>
              </a:rPr>
              <a:t> </a:t>
            </a:r>
            <a:r>
              <a:rPr lang="en-US" sz="2400" i="1" dirty="0"/>
              <a:t>dan </a:t>
            </a:r>
            <a:r>
              <a:rPr lang="en-US" sz="2400" i="1" dirty="0" err="1"/>
              <a:t>wajib</a:t>
            </a:r>
            <a:r>
              <a:rPr lang="en-US" sz="2400" i="1" dirty="0"/>
              <a:t> </a:t>
            </a:r>
            <a:r>
              <a:rPr lang="en-US" sz="2400" i="1" dirty="0" err="1"/>
              <a:t>melampirkan</a:t>
            </a:r>
            <a:r>
              <a:rPr lang="en-US" sz="2400" i="1" dirty="0"/>
              <a:t> </a:t>
            </a:r>
            <a:r>
              <a:rPr lang="en-US" sz="2400" i="1" dirty="0" err="1"/>
              <a:t>bukti</a:t>
            </a:r>
            <a:r>
              <a:rPr lang="en-US" sz="2400" i="1" dirty="0"/>
              <a:t> </a:t>
            </a:r>
            <a:r>
              <a:rPr lang="en-US" sz="2400" i="1" dirty="0" err="1"/>
              <a:t>setoran</a:t>
            </a:r>
            <a:r>
              <a:rPr lang="en-US" sz="2400" i="1" dirty="0"/>
              <a:t> </a:t>
            </a:r>
            <a:r>
              <a:rPr lang="en-US" sz="2400" i="1" dirty="0" err="1"/>
              <a:t>sisa</a:t>
            </a:r>
            <a:r>
              <a:rPr lang="en-US" sz="2400" i="1" dirty="0"/>
              <a:t> UP</a:t>
            </a:r>
            <a:endParaRPr lang="en-US" sz="2400" i="1" dirty="0"/>
          </a:p>
          <a:p>
            <a:pPr marL="0" indent="0" algn="just">
              <a:buNone/>
            </a:pPr>
            <a:endParaRPr lang="en-US" dirty="0"/>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1998"/>
            <a:ext cx="7620000" cy="5674165"/>
          </a:xfrm>
        </p:spPr>
        <p:txBody>
          <a:bodyPr/>
          <a:lstStyle/>
          <a:p>
            <a:endParaRPr lang="en-US" dirty="0"/>
          </a:p>
        </p:txBody>
      </p:sp>
      <p:pic>
        <p:nvPicPr>
          <p:cNvPr id="4" name="Picture 3"/>
          <p:cNvPicPr/>
          <p:nvPr/>
        </p:nvPicPr>
        <p:blipFill>
          <a:blip r:embed="rId1">
            <a:extLst>
              <a:ext uri="{28A0092B-C50C-407E-A947-70E740481C1C}">
                <a14:useLocalDpi xmlns:a14="http://schemas.microsoft.com/office/drawing/2010/main" val="0"/>
              </a:ext>
            </a:extLst>
          </a:blip>
          <a:srcRect/>
          <a:stretch>
            <a:fillRect/>
          </a:stretch>
        </p:blipFill>
        <p:spPr bwMode="auto">
          <a:xfrm>
            <a:off x="6350" y="189360"/>
            <a:ext cx="9131300" cy="6480000"/>
          </a:xfrm>
          <a:prstGeom prst="rect">
            <a:avLst/>
          </a:prstGeom>
          <a:noFill/>
          <a:ln>
            <a:noFill/>
          </a:ln>
        </p:spPr>
      </p:pic>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52718"/>
            <a:ext cx="7620001" cy="794326"/>
          </a:xfrm>
        </p:spPr>
        <p:txBody>
          <a:bodyPr>
            <a:normAutofit/>
          </a:bodyPr>
          <a:lstStyle/>
          <a:p>
            <a:r>
              <a:rPr lang="en-US" sz="3200" dirty="0"/>
              <a:t>2. </a:t>
            </a:r>
            <a:r>
              <a:rPr lang="en-US" sz="3200" dirty="0" err="1"/>
              <a:t>Ketentuan</a:t>
            </a:r>
            <a:r>
              <a:rPr lang="en-US" sz="3200" dirty="0"/>
              <a:t> </a:t>
            </a:r>
            <a:r>
              <a:rPr lang="en-US" sz="3200" dirty="0" err="1"/>
              <a:t>Pelaksanaan</a:t>
            </a:r>
            <a:r>
              <a:rPr lang="en-US" sz="3200" dirty="0"/>
              <a:t> </a:t>
            </a:r>
            <a:endParaRPr lang="en-US" sz="3200" dirty="0"/>
          </a:p>
        </p:txBody>
      </p:sp>
      <p:sp>
        <p:nvSpPr>
          <p:cNvPr id="3" name="Content Placeholder 2"/>
          <p:cNvSpPr>
            <a:spLocks noGrp="1"/>
          </p:cNvSpPr>
          <p:nvPr>
            <p:ph idx="1"/>
          </p:nvPr>
        </p:nvSpPr>
        <p:spPr/>
        <p:txBody>
          <a:bodyPr>
            <a:normAutofit/>
          </a:bodyPr>
          <a:lstStyle/>
          <a:p>
            <a:pPr marL="457200" indent="-457200">
              <a:buFont typeface="+mj-lt"/>
              <a:buAutoNum type="alphaLcPeriod"/>
            </a:pPr>
            <a:r>
              <a:rPr lang="en-US" sz="3200" dirty="0" err="1">
                <a:solidFill>
                  <a:srgbClr val="0000FF"/>
                </a:solidFill>
              </a:rPr>
              <a:t>Pertanggungjawaban</a:t>
            </a:r>
            <a:r>
              <a:rPr lang="en-US" sz="3200" dirty="0">
                <a:solidFill>
                  <a:srgbClr val="0000FF"/>
                </a:solidFill>
              </a:rPr>
              <a:t> </a:t>
            </a:r>
            <a:r>
              <a:rPr lang="en-US" sz="3200" dirty="0" err="1">
                <a:solidFill>
                  <a:srgbClr val="0000FF"/>
                </a:solidFill>
              </a:rPr>
              <a:t>Penggunaan</a:t>
            </a:r>
            <a:r>
              <a:rPr lang="en-US" sz="3200" dirty="0">
                <a:solidFill>
                  <a:srgbClr val="0000FF"/>
                </a:solidFill>
              </a:rPr>
              <a:t> UP</a:t>
            </a:r>
            <a:endParaRPr lang="en-US" sz="3200" dirty="0">
              <a:solidFill>
                <a:srgbClr val="0000FF"/>
              </a:solidFill>
            </a:endParaRPr>
          </a:p>
          <a:p>
            <a:pPr marL="457200" indent="-457200">
              <a:buFont typeface="+mj-lt"/>
              <a:buAutoNum type="arabicParenR"/>
            </a:pPr>
            <a:r>
              <a:rPr lang="en-US" sz="2800" dirty="0" err="1"/>
              <a:t>Pada</a:t>
            </a:r>
            <a:r>
              <a:rPr lang="en-US" sz="2800" dirty="0"/>
              <a:t> </a:t>
            </a:r>
            <a:r>
              <a:rPr lang="en-US" sz="2800" dirty="0" err="1"/>
              <a:t>setiap</a:t>
            </a:r>
            <a:r>
              <a:rPr lang="en-US" sz="2800" dirty="0"/>
              <a:t> </a:t>
            </a:r>
            <a:r>
              <a:rPr lang="en-US" sz="2800" dirty="0" err="1"/>
              <a:t>pengajuan</a:t>
            </a:r>
            <a:r>
              <a:rPr lang="en-US" sz="2800" dirty="0"/>
              <a:t> GU, BP </a:t>
            </a:r>
            <a:r>
              <a:rPr lang="en-US" sz="2800" dirty="0" err="1"/>
              <a:t>menyiapkan</a:t>
            </a:r>
            <a:r>
              <a:rPr lang="en-US" sz="2800" dirty="0"/>
              <a:t> </a:t>
            </a:r>
            <a:r>
              <a:rPr lang="en-US" sz="2800" dirty="0">
                <a:solidFill>
                  <a:srgbClr val="FF0000"/>
                </a:solidFill>
              </a:rPr>
              <a:t>LPJ UP.</a:t>
            </a:r>
            <a:endParaRPr lang="en-US" sz="2800" dirty="0">
              <a:solidFill>
                <a:srgbClr val="FF0000"/>
              </a:solidFill>
            </a:endParaRPr>
          </a:p>
          <a:p>
            <a:pPr marL="457200" indent="-457200">
              <a:buFont typeface="+mj-lt"/>
              <a:buAutoNum type="arabicParenR"/>
            </a:pPr>
            <a:r>
              <a:rPr lang="en-US" sz="2800" dirty="0"/>
              <a:t>LPJ UP </a:t>
            </a:r>
            <a:r>
              <a:rPr lang="en-US" sz="2800" dirty="0" err="1"/>
              <a:t>disampaikan</a:t>
            </a:r>
            <a:r>
              <a:rPr lang="en-US" sz="2800" dirty="0"/>
              <a:t> </a:t>
            </a:r>
            <a:r>
              <a:rPr lang="en-US" sz="2800" dirty="0" err="1"/>
              <a:t>kepada</a:t>
            </a:r>
            <a:r>
              <a:rPr lang="en-US" sz="2800" dirty="0"/>
              <a:t> PA </a:t>
            </a:r>
            <a:r>
              <a:rPr lang="en-US" sz="2800" dirty="0" err="1"/>
              <a:t>melalui</a:t>
            </a:r>
            <a:r>
              <a:rPr lang="en-US" sz="2800" dirty="0"/>
              <a:t> PPK-SKPD </a:t>
            </a:r>
            <a:r>
              <a:rPr lang="en-US" sz="2800" dirty="0" err="1"/>
              <a:t>sebagai</a:t>
            </a:r>
            <a:r>
              <a:rPr lang="en-US" sz="2800" dirty="0"/>
              <a:t> </a:t>
            </a:r>
            <a:r>
              <a:rPr lang="en-US" sz="2800" i="1" dirty="0" err="1">
                <a:solidFill>
                  <a:schemeClr val="tx2"/>
                </a:solidFill>
              </a:rPr>
              <a:t>lampiran</a:t>
            </a:r>
            <a:r>
              <a:rPr lang="en-US" sz="2800" i="1" dirty="0">
                <a:solidFill>
                  <a:schemeClr val="tx2"/>
                </a:solidFill>
              </a:rPr>
              <a:t> </a:t>
            </a:r>
            <a:r>
              <a:rPr lang="en-US" sz="2800" i="1" dirty="0" err="1">
                <a:solidFill>
                  <a:schemeClr val="tx2"/>
                </a:solidFill>
              </a:rPr>
              <a:t>pengajuan</a:t>
            </a:r>
            <a:r>
              <a:rPr lang="en-US" sz="2800" i="1" dirty="0">
                <a:solidFill>
                  <a:schemeClr val="tx2"/>
                </a:solidFill>
              </a:rPr>
              <a:t> SPP GU </a:t>
            </a:r>
            <a:r>
              <a:rPr lang="en-US" sz="2800" dirty="0" err="1"/>
              <a:t>dengan</a:t>
            </a:r>
            <a:r>
              <a:rPr lang="en-US" sz="2800" dirty="0"/>
              <a:t> </a:t>
            </a:r>
            <a:r>
              <a:rPr lang="en-US" sz="2800" dirty="0" err="1"/>
              <a:t>dilampiri</a:t>
            </a:r>
            <a:r>
              <a:rPr lang="en-US" sz="2800" dirty="0"/>
              <a:t> </a:t>
            </a:r>
            <a:r>
              <a:rPr lang="en-US" sz="2800" dirty="0" err="1"/>
              <a:t>bukti-bukti</a:t>
            </a:r>
            <a:r>
              <a:rPr lang="en-US" sz="2800" dirty="0"/>
              <a:t> yang </a:t>
            </a:r>
            <a:r>
              <a:rPr lang="en-US" sz="2800" dirty="0" err="1"/>
              <a:t>lengkap</a:t>
            </a:r>
            <a:r>
              <a:rPr lang="en-US" sz="2800" dirty="0"/>
              <a:t> </a:t>
            </a:r>
            <a:r>
              <a:rPr lang="en-US" sz="2800" dirty="0" err="1"/>
              <a:t>dan</a:t>
            </a:r>
            <a:r>
              <a:rPr lang="en-US" sz="2800" dirty="0"/>
              <a:t> </a:t>
            </a:r>
            <a:r>
              <a:rPr lang="en-US" sz="2800" dirty="0" err="1"/>
              <a:t>sah</a:t>
            </a:r>
            <a:r>
              <a:rPr lang="en-US" sz="2800" dirty="0"/>
              <a:t>.</a:t>
            </a:r>
            <a:endParaRPr lang="en-US" sz="2800" dirty="0"/>
          </a:p>
          <a:p>
            <a:endParaRPr lang="en-US" dirty="0"/>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ChangeArrowheads="1"/>
          </p:cNvSpPr>
          <p:nvPr/>
        </p:nvSpPr>
        <p:spPr bwMode="auto">
          <a:xfrm>
            <a:off x="5105400" y="3962400"/>
            <a:ext cx="1524000" cy="914400"/>
          </a:xfrm>
          <a:prstGeom prst="rect">
            <a:avLst/>
          </a:prstGeom>
          <a:solidFill>
            <a:srgbClr val="CCFFCC"/>
          </a:solidFill>
          <a:ln w="25400" algn="ctr">
            <a:solidFill>
              <a:srgbClr val="5B9BD5"/>
            </a:solidFill>
            <a:round/>
          </a:ln>
        </p:spPr>
        <p:txBody>
          <a:bodyPr anchor="ctr" anchorCtr="1"/>
          <a:lstStyle/>
          <a:p>
            <a:pPr algn="ctr" eaLnBrk="0" fontAlgn="base" hangingPunct="0">
              <a:spcBef>
                <a:spcPct val="45000"/>
              </a:spcBef>
              <a:spcAft>
                <a:spcPct val="0"/>
              </a:spcAft>
            </a:pPr>
            <a:r>
              <a:rPr lang="en-US" sz="1600">
                <a:solidFill>
                  <a:srgbClr val="000066"/>
                </a:solidFill>
                <a:latin typeface="Albertus" pitchFamily="34" charset="0"/>
              </a:rPr>
              <a:t>Menyusun </a:t>
            </a:r>
            <a:endParaRPr lang="en-US" sz="1600">
              <a:solidFill>
                <a:srgbClr val="000066"/>
              </a:solidFill>
              <a:latin typeface="Albertus" pitchFamily="34" charset="0"/>
            </a:endParaRPr>
          </a:p>
          <a:p>
            <a:pPr algn="ctr" eaLnBrk="0" fontAlgn="base" hangingPunct="0">
              <a:spcBef>
                <a:spcPct val="45000"/>
              </a:spcBef>
              <a:spcAft>
                <a:spcPct val="0"/>
              </a:spcAft>
            </a:pPr>
            <a:r>
              <a:rPr lang="en-US" sz="1600">
                <a:solidFill>
                  <a:srgbClr val="000066"/>
                </a:solidFill>
                <a:latin typeface="Albertus" pitchFamily="34" charset="0"/>
              </a:rPr>
              <a:t>LPJ- UP</a:t>
            </a:r>
            <a:endParaRPr lang="en-US" sz="1600">
              <a:solidFill>
                <a:srgbClr val="000066"/>
              </a:solidFill>
              <a:latin typeface="Albertus" pitchFamily="34" charset="0"/>
            </a:endParaRPr>
          </a:p>
        </p:txBody>
      </p:sp>
      <p:sp>
        <p:nvSpPr>
          <p:cNvPr id="31747" name="Snip Single Corner Rectangle 6"/>
          <p:cNvSpPr>
            <a:spLocks noChangeArrowheads="1"/>
          </p:cNvSpPr>
          <p:nvPr/>
        </p:nvSpPr>
        <p:spPr bwMode="auto">
          <a:xfrm>
            <a:off x="2819403" y="3962400"/>
            <a:ext cx="1885950" cy="914400"/>
          </a:xfrm>
          <a:custGeom>
            <a:avLst/>
            <a:gdLst>
              <a:gd name="T0" fmla="*/ 2490044 w 1676400"/>
              <a:gd name="T1" fmla="*/ 457200 h 914400"/>
              <a:gd name="T2" fmla="*/ 1245023 w 1676400"/>
              <a:gd name="T3" fmla="*/ 914400 h 914400"/>
              <a:gd name="T4" fmla="*/ 0 w 1676400"/>
              <a:gd name="T5" fmla="*/ 457200 h 914400"/>
              <a:gd name="T6" fmla="*/ 1245023 w 1676400"/>
              <a:gd name="T7" fmla="*/ 0 h 914400"/>
              <a:gd name="T8" fmla="*/ 0 60000 65536"/>
              <a:gd name="T9" fmla="*/ 5898240 60000 65536"/>
              <a:gd name="T10" fmla="*/ 11796480 60000 65536"/>
              <a:gd name="T11" fmla="*/ 17694720 60000 65536"/>
              <a:gd name="T12" fmla="*/ 0 w 1676400"/>
              <a:gd name="T13" fmla="*/ 166256 h 914400"/>
              <a:gd name="T14" fmla="*/ 1510143 w 1676400"/>
              <a:gd name="T15" fmla="*/ 914400 h 914400"/>
            </a:gdLst>
            <a:ahLst/>
            <a:cxnLst>
              <a:cxn ang="T8">
                <a:pos x="T0" y="T1"/>
              </a:cxn>
              <a:cxn ang="T9">
                <a:pos x="T2" y="T3"/>
              </a:cxn>
              <a:cxn ang="T10">
                <a:pos x="T4" y="T5"/>
              </a:cxn>
              <a:cxn ang="T11">
                <a:pos x="T6" y="T7"/>
              </a:cxn>
            </a:cxnLst>
            <a:rect l="T12" t="T13" r="T14" b="T15"/>
            <a:pathLst>
              <a:path w="1676400" h="914400">
                <a:moveTo>
                  <a:pt x="0" y="0"/>
                </a:moveTo>
                <a:lnTo>
                  <a:pt x="1343888" y="0"/>
                </a:lnTo>
                <a:lnTo>
                  <a:pt x="1676400" y="332512"/>
                </a:lnTo>
                <a:lnTo>
                  <a:pt x="1676400" y="914400"/>
                </a:lnTo>
                <a:lnTo>
                  <a:pt x="0" y="914400"/>
                </a:lnTo>
                <a:close/>
              </a:path>
            </a:pathLst>
          </a:custGeom>
          <a:solidFill>
            <a:srgbClr val="CCFFCC"/>
          </a:solidFill>
          <a:ln w="25400" algn="ctr">
            <a:solidFill>
              <a:srgbClr val="5B9BD5"/>
            </a:solidFill>
            <a:round/>
          </a:ln>
        </p:spPr>
        <p:txBody>
          <a:bodyPr anchor="ctr" anchorCtr="1"/>
          <a:lstStyle/>
          <a:p>
            <a:pPr algn="ctr" eaLnBrk="0" fontAlgn="base" hangingPunct="0">
              <a:spcBef>
                <a:spcPct val="45000"/>
              </a:spcBef>
              <a:spcAft>
                <a:spcPct val="0"/>
              </a:spcAft>
            </a:pPr>
            <a:r>
              <a:rPr lang="en-US" sz="1600">
                <a:solidFill>
                  <a:srgbClr val="000066"/>
                </a:solidFill>
                <a:latin typeface="Albertus" pitchFamily="34" charset="0"/>
              </a:rPr>
              <a:t>Bukti-bukti yang sah Belanja Up</a:t>
            </a:r>
            <a:endParaRPr lang="en-US" sz="1600">
              <a:solidFill>
                <a:srgbClr val="000066"/>
              </a:solidFill>
              <a:latin typeface="Albertus" pitchFamily="34" charset="0"/>
            </a:endParaRPr>
          </a:p>
          <a:p>
            <a:pPr algn="ctr" eaLnBrk="0" fontAlgn="base" hangingPunct="0">
              <a:spcBef>
                <a:spcPct val="45000"/>
              </a:spcBef>
              <a:spcAft>
                <a:spcPct val="0"/>
              </a:spcAft>
            </a:pPr>
            <a:endParaRPr lang="en-US" sz="1600">
              <a:solidFill>
                <a:srgbClr val="000066"/>
              </a:solidFill>
              <a:latin typeface="Albertus" pitchFamily="34" charset="0"/>
            </a:endParaRPr>
          </a:p>
        </p:txBody>
      </p:sp>
      <p:sp>
        <p:nvSpPr>
          <p:cNvPr id="31748" name="Rectangle 4"/>
          <p:cNvSpPr>
            <a:spLocks noChangeArrowheads="1"/>
          </p:cNvSpPr>
          <p:nvPr/>
        </p:nvSpPr>
        <p:spPr bwMode="auto">
          <a:xfrm>
            <a:off x="838200" y="3962400"/>
            <a:ext cx="1739412" cy="914400"/>
          </a:xfrm>
          <a:prstGeom prst="rect">
            <a:avLst/>
          </a:prstGeom>
          <a:solidFill>
            <a:srgbClr val="CCFFCC"/>
          </a:solidFill>
          <a:ln w="25400" algn="ctr">
            <a:solidFill>
              <a:srgbClr val="5B9BD5"/>
            </a:solidFill>
            <a:round/>
          </a:ln>
        </p:spPr>
        <p:txBody>
          <a:bodyPr anchor="ctr" anchorCtr="1"/>
          <a:lstStyle/>
          <a:p>
            <a:pPr algn="ctr" eaLnBrk="0" fontAlgn="base" hangingPunct="0">
              <a:spcBef>
                <a:spcPct val="45000"/>
              </a:spcBef>
              <a:spcAft>
                <a:spcPct val="0"/>
              </a:spcAft>
            </a:pPr>
            <a:r>
              <a:rPr lang="en-US" sz="1600" dirty="0" err="1">
                <a:solidFill>
                  <a:srgbClr val="000066"/>
                </a:solidFill>
                <a:latin typeface="Albertus" pitchFamily="34" charset="0"/>
              </a:rPr>
              <a:t>Mengumpulkan</a:t>
            </a:r>
            <a:r>
              <a:rPr lang="en-US" sz="1600" dirty="0">
                <a:solidFill>
                  <a:srgbClr val="000066"/>
                </a:solidFill>
                <a:latin typeface="Albertus" pitchFamily="34" charset="0"/>
              </a:rPr>
              <a:t> </a:t>
            </a:r>
            <a:r>
              <a:rPr lang="en-US" sz="1600" dirty="0" err="1">
                <a:solidFill>
                  <a:srgbClr val="000066"/>
                </a:solidFill>
                <a:latin typeface="Albertus" pitchFamily="34" charset="0"/>
              </a:rPr>
              <a:t>Bukti-bukti</a:t>
            </a:r>
            <a:r>
              <a:rPr lang="en-US" sz="1600" dirty="0">
                <a:solidFill>
                  <a:srgbClr val="000066"/>
                </a:solidFill>
                <a:latin typeface="Albertus" pitchFamily="34" charset="0"/>
              </a:rPr>
              <a:t> yang </a:t>
            </a:r>
            <a:r>
              <a:rPr lang="en-US" sz="1600" dirty="0" err="1">
                <a:solidFill>
                  <a:srgbClr val="000066"/>
                </a:solidFill>
                <a:latin typeface="Albertus" pitchFamily="34" charset="0"/>
              </a:rPr>
              <a:t>sah</a:t>
            </a:r>
            <a:r>
              <a:rPr lang="en-US" sz="1600" dirty="0">
                <a:solidFill>
                  <a:srgbClr val="000066"/>
                </a:solidFill>
                <a:latin typeface="Albertus" pitchFamily="34" charset="0"/>
              </a:rPr>
              <a:t> </a:t>
            </a:r>
            <a:r>
              <a:rPr lang="en-US" sz="1600" dirty="0" err="1">
                <a:solidFill>
                  <a:srgbClr val="000066"/>
                </a:solidFill>
                <a:latin typeface="Albertus" pitchFamily="34" charset="0"/>
              </a:rPr>
              <a:t>belanja</a:t>
            </a:r>
            <a:r>
              <a:rPr lang="en-US" sz="1600" dirty="0">
                <a:solidFill>
                  <a:srgbClr val="000066"/>
                </a:solidFill>
                <a:latin typeface="Albertus" pitchFamily="34" charset="0"/>
              </a:rPr>
              <a:t> UP</a:t>
            </a:r>
            <a:endParaRPr lang="en-US" sz="1600" dirty="0">
              <a:solidFill>
                <a:srgbClr val="000066"/>
              </a:solidFill>
              <a:latin typeface="Albertus" pitchFamily="34" charset="0"/>
            </a:endParaRPr>
          </a:p>
        </p:txBody>
      </p:sp>
      <p:sp>
        <p:nvSpPr>
          <p:cNvPr id="31749" name="Snip Single Corner Rectangle 10"/>
          <p:cNvSpPr>
            <a:spLocks noChangeArrowheads="1"/>
          </p:cNvSpPr>
          <p:nvPr/>
        </p:nvSpPr>
        <p:spPr bwMode="auto">
          <a:xfrm>
            <a:off x="7162800" y="3962400"/>
            <a:ext cx="1676400" cy="914400"/>
          </a:xfrm>
          <a:custGeom>
            <a:avLst/>
            <a:gdLst>
              <a:gd name="T0" fmla="*/ 1967442 w 1676400"/>
              <a:gd name="T1" fmla="*/ 457200 h 914400"/>
              <a:gd name="T2" fmla="*/ 983721 w 1676400"/>
              <a:gd name="T3" fmla="*/ 914400 h 914400"/>
              <a:gd name="T4" fmla="*/ 0 w 1676400"/>
              <a:gd name="T5" fmla="*/ 457200 h 914400"/>
              <a:gd name="T6" fmla="*/ 983721 w 1676400"/>
              <a:gd name="T7" fmla="*/ 0 h 914400"/>
              <a:gd name="T8" fmla="*/ 0 60000 65536"/>
              <a:gd name="T9" fmla="*/ 5898240 60000 65536"/>
              <a:gd name="T10" fmla="*/ 11796480 60000 65536"/>
              <a:gd name="T11" fmla="*/ 17694720 60000 65536"/>
              <a:gd name="T12" fmla="*/ 0 w 1676400"/>
              <a:gd name="T13" fmla="*/ 166256 h 914400"/>
              <a:gd name="T14" fmla="*/ 1510143 w 1676400"/>
              <a:gd name="T15" fmla="*/ 914400 h 914400"/>
            </a:gdLst>
            <a:ahLst/>
            <a:cxnLst>
              <a:cxn ang="T8">
                <a:pos x="T0" y="T1"/>
              </a:cxn>
              <a:cxn ang="T9">
                <a:pos x="T2" y="T3"/>
              </a:cxn>
              <a:cxn ang="T10">
                <a:pos x="T4" y="T5"/>
              </a:cxn>
              <a:cxn ang="T11">
                <a:pos x="T6" y="T7"/>
              </a:cxn>
            </a:cxnLst>
            <a:rect l="T12" t="T13" r="T14" b="T15"/>
            <a:pathLst>
              <a:path w="1676400" h="914400">
                <a:moveTo>
                  <a:pt x="0" y="0"/>
                </a:moveTo>
                <a:lnTo>
                  <a:pt x="1343888" y="0"/>
                </a:lnTo>
                <a:lnTo>
                  <a:pt x="1676400" y="332512"/>
                </a:lnTo>
                <a:lnTo>
                  <a:pt x="1676400" y="914400"/>
                </a:lnTo>
                <a:lnTo>
                  <a:pt x="0" y="914400"/>
                </a:lnTo>
                <a:close/>
              </a:path>
            </a:pathLst>
          </a:custGeom>
          <a:solidFill>
            <a:srgbClr val="FFFF99"/>
          </a:solidFill>
          <a:ln w="25400" algn="ctr">
            <a:solidFill>
              <a:srgbClr val="FF0000"/>
            </a:solidFill>
            <a:miter lim="800000"/>
          </a:ln>
        </p:spPr>
        <p:txBody>
          <a:bodyPr anchor="ctr" anchorCtr="1"/>
          <a:lstStyle/>
          <a:p>
            <a:pPr algn="ctr" eaLnBrk="0" fontAlgn="base" hangingPunct="0">
              <a:spcBef>
                <a:spcPct val="45000"/>
              </a:spcBef>
              <a:spcAft>
                <a:spcPct val="0"/>
              </a:spcAft>
            </a:pPr>
            <a:r>
              <a:rPr lang="en-US" sz="1600">
                <a:solidFill>
                  <a:srgbClr val="000066"/>
                </a:solidFill>
                <a:latin typeface="Albertus" pitchFamily="34" charset="0"/>
              </a:rPr>
              <a:t>LPJ-UP</a:t>
            </a:r>
            <a:endParaRPr lang="en-US" sz="1600">
              <a:solidFill>
                <a:srgbClr val="000066"/>
              </a:solidFill>
              <a:latin typeface="Albertus" pitchFamily="34" charset="0"/>
            </a:endParaRPr>
          </a:p>
        </p:txBody>
      </p:sp>
      <p:sp>
        <p:nvSpPr>
          <p:cNvPr id="31750" name="Curved Down Arrow 11"/>
          <p:cNvSpPr>
            <a:spLocks noChangeArrowheads="1"/>
          </p:cNvSpPr>
          <p:nvPr/>
        </p:nvSpPr>
        <p:spPr bwMode="auto">
          <a:xfrm>
            <a:off x="1676400" y="3276600"/>
            <a:ext cx="1905000" cy="533400"/>
          </a:xfrm>
          <a:prstGeom prst="curvedDownArrow">
            <a:avLst>
              <a:gd name="adj1" fmla="val 27083"/>
              <a:gd name="adj2" fmla="val 54167"/>
              <a:gd name="adj3" fmla="val 25000"/>
            </a:avLst>
          </a:prstGeom>
          <a:solidFill>
            <a:srgbClr val="000090"/>
          </a:solidFill>
          <a:ln w="22225" algn="ctr">
            <a:solidFill>
              <a:srgbClr val="FFFF00"/>
            </a:solidFill>
            <a:round/>
          </a:ln>
          <a:effectLst>
            <a:prstShdw prst="shdw17" dist="17961" dir="2700000">
              <a:srgbClr val="999900"/>
            </a:prstShdw>
          </a:effectLst>
        </p:spPr>
        <p:txBody>
          <a:bodyPr anchor="ctr"/>
          <a:lstStyle/>
          <a:p>
            <a:pPr algn="ctr" fontAlgn="base">
              <a:spcBef>
                <a:spcPct val="0"/>
              </a:spcBef>
              <a:spcAft>
                <a:spcPct val="0"/>
              </a:spcAft>
            </a:pPr>
            <a:endParaRPr lang="id-ID" dirty="0">
              <a:solidFill>
                <a:srgbClr val="FFFFFF"/>
              </a:solidFill>
              <a:latin typeface="Albertus" pitchFamily="34" charset="0"/>
            </a:endParaRPr>
          </a:p>
        </p:txBody>
      </p:sp>
      <p:sp>
        <p:nvSpPr>
          <p:cNvPr id="31751" name="Curved Down Arrow 12"/>
          <p:cNvSpPr>
            <a:spLocks noChangeArrowheads="1"/>
          </p:cNvSpPr>
          <p:nvPr/>
        </p:nvSpPr>
        <p:spPr bwMode="auto">
          <a:xfrm flipV="1">
            <a:off x="3886200" y="4953000"/>
            <a:ext cx="1905000" cy="533400"/>
          </a:xfrm>
          <a:prstGeom prst="curvedDownArrow">
            <a:avLst>
              <a:gd name="adj1" fmla="val 27083"/>
              <a:gd name="adj2" fmla="val 54167"/>
              <a:gd name="adj3" fmla="val 25000"/>
            </a:avLst>
          </a:prstGeom>
          <a:solidFill>
            <a:srgbClr val="000090"/>
          </a:solidFill>
          <a:ln w="22225" algn="ctr">
            <a:solidFill>
              <a:srgbClr val="FFFF00"/>
            </a:solidFill>
            <a:round/>
          </a:ln>
          <a:effectLst>
            <a:prstShdw prst="shdw17" dist="17961" dir="2700000">
              <a:srgbClr val="999900"/>
            </a:prstShdw>
          </a:effectLst>
        </p:spPr>
        <p:txBody>
          <a:bodyPr rot="10800000" anchor="ctr"/>
          <a:lstStyle/>
          <a:p>
            <a:pPr algn="ctr" fontAlgn="base">
              <a:spcBef>
                <a:spcPct val="0"/>
              </a:spcBef>
              <a:spcAft>
                <a:spcPct val="0"/>
              </a:spcAft>
            </a:pPr>
            <a:endParaRPr lang="id-ID">
              <a:solidFill>
                <a:srgbClr val="FFFFFF"/>
              </a:solidFill>
              <a:latin typeface="Albertus" pitchFamily="34" charset="0"/>
            </a:endParaRPr>
          </a:p>
        </p:txBody>
      </p:sp>
      <p:sp>
        <p:nvSpPr>
          <p:cNvPr id="31752" name="Curved Down Arrow 13"/>
          <p:cNvSpPr>
            <a:spLocks noChangeArrowheads="1"/>
          </p:cNvSpPr>
          <p:nvPr/>
        </p:nvSpPr>
        <p:spPr bwMode="auto">
          <a:xfrm>
            <a:off x="6019800" y="3352800"/>
            <a:ext cx="1905000" cy="533400"/>
          </a:xfrm>
          <a:prstGeom prst="curvedDownArrow">
            <a:avLst>
              <a:gd name="adj1" fmla="val 27083"/>
              <a:gd name="adj2" fmla="val 54167"/>
              <a:gd name="adj3" fmla="val 25000"/>
            </a:avLst>
          </a:prstGeom>
          <a:solidFill>
            <a:srgbClr val="000090"/>
          </a:solidFill>
          <a:ln w="22225" algn="ctr">
            <a:solidFill>
              <a:srgbClr val="FFFF00"/>
            </a:solidFill>
            <a:round/>
          </a:ln>
          <a:effectLst>
            <a:prstShdw prst="shdw17" dist="17961" dir="2700000">
              <a:srgbClr val="999900"/>
            </a:prstShdw>
          </a:effectLst>
        </p:spPr>
        <p:txBody>
          <a:bodyPr anchor="ctr"/>
          <a:lstStyle/>
          <a:p>
            <a:pPr algn="ctr" fontAlgn="base">
              <a:spcBef>
                <a:spcPct val="0"/>
              </a:spcBef>
              <a:spcAft>
                <a:spcPct val="0"/>
              </a:spcAft>
            </a:pPr>
            <a:endParaRPr lang="id-ID">
              <a:solidFill>
                <a:srgbClr val="FFFFFF"/>
              </a:solidFill>
              <a:latin typeface="Albertus" pitchFamily="34" charset="0"/>
            </a:endParaRPr>
          </a:p>
        </p:txBody>
      </p:sp>
      <p:sp>
        <p:nvSpPr>
          <p:cNvPr id="31753" name="TextBox 11"/>
          <p:cNvSpPr txBox="1">
            <a:spLocks noChangeArrowheads="1"/>
          </p:cNvSpPr>
          <p:nvPr/>
        </p:nvSpPr>
        <p:spPr bwMode="auto">
          <a:xfrm>
            <a:off x="914400" y="1752621"/>
            <a:ext cx="5029200" cy="727075"/>
          </a:xfrm>
          <a:prstGeom prst="rect">
            <a:avLst/>
          </a:prstGeom>
          <a:noFill/>
          <a:ln w="25400" algn="ctr">
            <a:solidFill>
              <a:srgbClr val="00CC00"/>
            </a:solidFill>
            <a:miter lim="800000"/>
          </a:ln>
          <a:effectLst>
            <a:prstShdw prst="shdw17" dist="17961" dir="2700000">
              <a:srgbClr val="007A00"/>
            </a:prstShdw>
          </a:effec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fontAlgn="base">
              <a:spcBef>
                <a:spcPct val="0"/>
              </a:spcBef>
              <a:spcAft>
                <a:spcPct val="0"/>
              </a:spcAft>
            </a:pPr>
            <a:r>
              <a:rPr lang="en-US" sz="2000" b="1" dirty="0" err="1">
                <a:solidFill>
                  <a:srgbClr val="000000"/>
                </a:solidFill>
                <a:latin typeface="Avian" pitchFamily="34" charset="0"/>
              </a:rPr>
              <a:t>Langkah-langkah</a:t>
            </a:r>
            <a:r>
              <a:rPr lang="en-US" sz="2000" b="1" dirty="0">
                <a:solidFill>
                  <a:srgbClr val="000000"/>
                </a:solidFill>
                <a:latin typeface="Avian" pitchFamily="34" charset="0"/>
              </a:rPr>
              <a:t> </a:t>
            </a:r>
            <a:r>
              <a:rPr lang="en-US" sz="2000" b="1" dirty="0" err="1">
                <a:solidFill>
                  <a:srgbClr val="000000"/>
                </a:solidFill>
                <a:latin typeface="Avian" pitchFamily="34" charset="0"/>
              </a:rPr>
              <a:t>pertanggungjawaban</a:t>
            </a:r>
            <a:r>
              <a:rPr lang="en-US" sz="2000" b="1" dirty="0">
                <a:solidFill>
                  <a:srgbClr val="000000"/>
                </a:solidFill>
                <a:latin typeface="Avian" pitchFamily="34" charset="0"/>
              </a:rPr>
              <a:t> UP </a:t>
            </a:r>
            <a:r>
              <a:rPr lang="en-US" sz="2000" b="1" dirty="0" err="1">
                <a:solidFill>
                  <a:srgbClr val="000000"/>
                </a:solidFill>
                <a:latin typeface="Avian" pitchFamily="34" charset="0"/>
              </a:rPr>
              <a:t>dan</a:t>
            </a:r>
            <a:r>
              <a:rPr lang="en-US" sz="2000" b="1" dirty="0">
                <a:solidFill>
                  <a:srgbClr val="000000"/>
                </a:solidFill>
                <a:latin typeface="Avian" pitchFamily="34" charset="0"/>
              </a:rPr>
              <a:t> </a:t>
            </a:r>
            <a:r>
              <a:rPr lang="en-US" sz="2000" b="1" dirty="0" err="1">
                <a:solidFill>
                  <a:srgbClr val="000000"/>
                </a:solidFill>
                <a:latin typeface="Avian" pitchFamily="34" charset="0"/>
              </a:rPr>
              <a:t>penyampaiannya</a:t>
            </a:r>
            <a:endParaRPr lang="en-US" sz="2000" b="1" dirty="0">
              <a:solidFill>
                <a:srgbClr val="000000"/>
              </a:solidFill>
              <a:latin typeface="Avian" pitchFamily="34" charset="0"/>
            </a:endParaRPr>
          </a:p>
        </p:txBody>
      </p:sp>
      <p:sp>
        <p:nvSpPr>
          <p:cNvPr id="585738" name="Title 1"/>
          <p:cNvSpPr>
            <a:spLocks noGrp="1"/>
          </p:cNvSpPr>
          <p:nvPr>
            <p:ph type="title" idx="4294967295"/>
          </p:nvPr>
        </p:nvSpPr>
        <p:spPr>
          <a:xfrm>
            <a:off x="838200" y="304800"/>
            <a:ext cx="8001000" cy="1036638"/>
          </a:xfrm>
          <a:ln w="22225" cap="flat" algn="ctr">
            <a:solidFill>
              <a:srgbClr val="FF0000"/>
            </a:solidFill>
            <a:headEnd type="none" w="med" len="med"/>
            <a:tailEnd type="none" w="med" len="med"/>
          </a:ln>
          <a:effectLst>
            <a:prstShdw prst="shdw17" dist="17961" dir="2700000">
              <a:srgbClr val="FF0000">
                <a:gamma/>
                <a:shade val="60000"/>
                <a:invGamma/>
              </a:srgbClr>
            </a:prstShdw>
          </a:effectLst>
        </p:spPr>
        <p:txBody>
          <a:bodyPr bIns="91440" anchorCtr="1"/>
          <a:lstStyle/>
          <a:p>
            <a:pPr eaLnBrk="1" hangingPunct="1">
              <a:defRPr/>
            </a:pPr>
            <a:r>
              <a:rPr lang="en-US" sz="2800">
                <a:solidFill>
                  <a:srgbClr val="000000"/>
                </a:solidFill>
                <a:latin typeface="Albertus Extra Bold" pitchFamily="34" charset="0"/>
              </a:rPr>
              <a:t>PERTANGGUNGJAWABAN </a:t>
            </a:r>
            <a:br>
              <a:rPr lang="en-US" sz="2800">
                <a:solidFill>
                  <a:srgbClr val="000000"/>
                </a:solidFill>
                <a:latin typeface="Albertus Extra Bold" pitchFamily="34" charset="0"/>
              </a:rPr>
            </a:br>
            <a:r>
              <a:rPr lang="en-US" sz="2800">
                <a:solidFill>
                  <a:srgbClr val="000000"/>
                </a:solidFill>
                <a:latin typeface="Albertus Extra Bold" pitchFamily="34" charset="0"/>
              </a:rPr>
              <a:t>BENDAHARA PENGELUARAN</a:t>
            </a:r>
            <a:endParaRPr lang="en-US" sz="2800">
              <a:solidFill>
                <a:srgbClr val="000000"/>
              </a:solidFill>
              <a:latin typeface="Albertus Extra Bold" pitchFamily="34" charset="0"/>
            </a:endParaRP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1998"/>
            <a:ext cx="7620000" cy="5674165"/>
          </a:xfrm>
        </p:spPr>
        <p:txBody>
          <a:bodyPr>
            <a:normAutofit/>
          </a:bodyPr>
          <a:lstStyle/>
          <a:p>
            <a:pPr marL="742950" indent="-742950">
              <a:buFont typeface="+mj-lt"/>
              <a:buAutoNum type="alphaLcPeriod" startAt="2"/>
            </a:pPr>
            <a:r>
              <a:rPr lang="en-US" sz="3600" dirty="0" err="1">
                <a:solidFill>
                  <a:srgbClr val="0000FF"/>
                </a:solidFill>
              </a:rPr>
              <a:t>Pertanggungjawaban</a:t>
            </a:r>
            <a:r>
              <a:rPr lang="en-US" sz="3600" dirty="0">
                <a:solidFill>
                  <a:srgbClr val="0000FF"/>
                </a:solidFill>
              </a:rPr>
              <a:t> </a:t>
            </a:r>
            <a:r>
              <a:rPr lang="en-US" sz="3600" dirty="0" err="1">
                <a:solidFill>
                  <a:srgbClr val="0000FF"/>
                </a:solidFill>
              </a:rPr>
              <a:t>Penggunaan</a:t>
            </a:r>
            <a:r>
              <a:rPr lang="en-US" sz="3600" dirty="0">
                <a:solidFill>
                  <a:srgbClr val="0000FF"/>
                </a:solidFill>
              </a:rPr>
              <a:t> TU</a:t>
            </a:r>
            <a:endParaRPr lang="en-US" sz="3600" dirty="0">
              <a:solidFill>
                <a:srgbClr val="0000FF"/>
              </a:solidFill>
            </a:endParaRPr>
          </a:p>
          <a:p>
            <a:endParaRPr lang="en-US" sz="3600" dirty="0">
              <a:solidFill>
                <a:srgbClr val="0000FF"/>
              </a:solidFill>
            </a:endParaRPr>
          </a:p>
          <a:p>
            <a:pPr marL="457200" indent="-457200">
              <a:buFont typeface="+mj-lt"/>
              <a:buAutoNum type="arabicParenR"/>
            </a:pPr>
            <a:r>
              <a:rPr lang="en-US" sz="2800" dirty="0"/>
              <a:t>BP </a:t>
            </a:r>
            <a:r>
              <a:rPr lang="en-US" sz="2800" dirty="0" err="1"/>
              <a:t>menyusun</a:t>
            </a:r>
            <a:r>
              <a:rPr lang="en-US" sz="2800" dirty="0"/>
              <a:t> LPJ TU </a:t>
            </a:r>
            <a:r>
              <a:rPr lang="en-US" sz="2800" dirty="0" err="1"/>
              <a:t>setelah</a:t>
            </a:r>
            <a:r>
              <a:rPr lang="en-US" sz="2800" dirty="0"/>
              <a:t> TU yang </a:t>
            </a:r>
            <a:r>
              <a:rPr lang="en-US" sz="2800" dirty="0" err="1"/>
              <a:t>dikelolanya</a:t>
            </a:r>
            <a:r>
              <a:rPr lang="en-US" sz="2800" dirty="0"/>
              <a:t> </a:t>
            </a:r>
            <a:r>
              <a:rPr lang="en-US" sz="2800" i="1" dirty="0" err="1">
                <a:solidFill>
                  <a:srgbClr val="FF0000"/>
                </a:solidFill>
              </a:rPr>
              <a:t>telah</a:t>
            </a:r>
            <a:r>
              <a:rPr lang="en-US" sz="2800" i="1" dirty="0">
                <a:solidFill>
                  <a:srgbClr val="FF0000"/>
                </a:solidFill>
              </a:rPr>
              <a:t> </a:t>
            </a:r>
            <a:r>
              <a:rPr lang="en-US" sz="2800" i="1" dirty="0" err="1">
                <a:solidFill>
                  <a:srgbClr val="FF0000"/>
                </a:solidFill>
              </a:rPr>
              <a:t>habis</a:t>
            </a:r>
            <a:r>
              <a:rPr lang="en-US" sz="2800" i="1" dirty="0">
                <a:solidFill>
                  <a:srgbClr val="FF0000"/>
                </a:solidFill>
              </a:rPr>
              <a:t> </a:t>
            </a:r>
            <a:r>
              <a:rPr lang="en-US" sz="2800" dirty="0" err="1"/>
              <a:t>digunakan</a:t>
            </a:r>
            <a:r>
              <a:rPr lang="en-US" sz="2800" dirty="0"/>
              <a:t> </a:t>
            </a:r>
            <a:r>
              <a:rPr lang="en-US" sz="2800" dirty="0" err="1"/>
              <a:t>untuk</a:t>
            </a:r>
            <a:r>
              <a:rPr lang="en-US" sz="2800" dirty="0"/>
              <a:t> </a:t>
            </a:r>
            <a:r>
              <a:rPr lang="en-US" sz="2800" dirty="0" err="1"/>
              <a:t>mendanai</a:t>
            </a:r>
            <a:r>
              <a:rPr lang="en-US" sz="2800" dirty="0"/>
              <a:t> </a:t>
            </a:r>
            <a:r>
              <a:rPr lang="en-US" sz="2800" dirty="0" err="1"/>
              <a:t>suatu</a:t>
            </a:r>
            <a:r>
              <a:rPr lang="en-US" sz="2800" dirty="0"/>
              <a:t> sub </a:t>
            </a:r>
            <a:r>
              <a:rPr lang="en-US" sz="2800" dirty="0" err="1"/>
              <a:t>kegiatan</a:t>
            </a:r>
            <a:r>
              <a:rPr lang="en-US" sz="2800" dirty="0"/>
              <a:t> </a:t>
            </a:r>
            <a:r>
              <a:rPr lang="en-US" sz="2800" dirty="0" err="1"/>
              <a:t>dan</a:t>
            </a:r>
            <a:r>
              <a:rPr lang="en-US" sz="2800" dirty="0"/>
              <a:t>/</a:t>
            </a:r>
            <a:r>
              <a:rPr lang="en-US" sz="2800" dirty="0" err="1"/>
              <a:t>atau</a:t>
            </a:r>
            <a:r>
              <a:rPr lang="en-US" sz="2800" dirty="0"/>
              <a:t> </a:t>
            </a:r>
            <a:r>
              <a:rPr lang="en-US" sz="2800" dirty="0" err="1"/>
              <a:t>telah</a:t>
            </a:r>
            <a:r>
              <a:rPr lang="en-US" sz="2800" dirty="0"/>
              <a:t> </a:t>
            </a:r>
            <a:r>
              <a:rPr lang="en-US" sz="2800" dirty="0" err="1"/>
              <a:t>sampai</a:t>
            </a:r>
            <a:r>
              <a:rPr lang="en-US" sz="2800" dirty="0"/>
              <a:t> </a:t>
            </a:r>
            <a:r>
              <a:rPr lang="en-US" sz="2800" dirty="0" err="1"/>
              <a:t>pada</a:t>
            </a:r>
            <a:r>
              <a:rPr lang="en-US" sz="2800" dirty="0"/>
              <a:t> </a:t>
            </a:r>
            <a:r>
              <a:rPr lang="en-US" sz="2800" dirty="0" err="1"/>
              <a:t>waktu</a:t>
            </a:r>
            <a:r>
              <a:rPr lang="en-US" sz="2800" dirty="0"/>
              <a:t> yang </a:t>
            </a:r>
            <a:r>
              <a:rPr lang="en-US" sz="2800" dirty="0" err="1"/>
              <a:t>ditentukan</a:t>
            </a:r>
            <a:r>
              <a:rPr lang="en-US" sz="2800" dirty="0"/>
              <a:t> </a:t>
            </a:r>
            <a:r>
              <a:rPr lang="en-US" sz="2800" dirty="0" err="1"/>
              <a:t>sejak</a:t>
            </a:r>
            <a:r>
              <a:rPr lang="en-US" sz="2800" dirty="0"/>
              <a:t> TU </a:t>
            </a:r>
            <a:r>
              <a:rPr lang="en-US" sz="2800" dirty="0" err="1"/>
              <a:t>diterima</a:t>
            </a:r>
            <a:r>
              <a:rPr lang="en-US" sz="2800" dirty="0"/>
              <a:t>.</a:t>
            </a:r>
            <a:endParaRPr lang="en-US" sz="2800" dirty="0"/>
          </a:p>
          <a:p>
            <a:pPr marL="457200" indent="-457200">
              <a:buFont typeface="+mj-lt"/>
              <a:buAutoNum type="arabicParenR"/>
            </a:pPr>
            <a:r>
              <a:rPr lang="en-US" sz="2800" dirty="0"/>
              <a:t>BP </a:t>
            </a:r>
            <a:r>
              <a:rPr lang="en-US" sz="2800" dirty="0" err="1"/>
              <a:t>menyampaikan</a:t>
            </a:r>
            <a:r>
              <a:rPr lang="en-US" sz="2800" dirty="0"/>
              <a:t> LPJ TU </a:t>
            </a:r>
            <a:r>
              <a:rPr lang="en-US" sz="2800" dirty="0" err="1"/>
              <a:t>kepada</a:t>
            </a:r>
            <a:r>
              <a:rPr lang="en-US" sz="2800" dirty="0"/>
              <a:t> PA </a:t>
            </a:r>
            <a:r>
              <a:rPr lang="en-US" sz="2800" dirty="0" err="1"/>
              <a:t>melalui</a:t>
            </a:r>
            <a:r>
              <a:rPr lang="en-US" sz="2800" dirty="0"/>
              <a:t> PPK-SKPD </a:t>
            </a:r>
            <a:r>
              <a:rPr lang="en-US" sz="2800" dirty="0" err="1"/>
              <a:t>dengan</a:t>
            </a:r>
            <a:r>
              <a:rPr lang="en-US" sz="2800" dirty="0"/>
              <a:t> </a:t>
            </a:r>
            <a:r>
              <a:rPr lang="en-US" sz="2800" dirty="0" err="1">
                <a:solidFill>
                  <a:srgbClr val="FF0000"/>
                </a:solidFill>
              </a:rPr>
              <a:t>dilampiri</a:t>
            </a:r>
            <a:r>
              <a:rPr lang="en-US" sz="2800" dirty="0">
                <a:solidFill>
                  <a:srgbClr val="FF0000"/>
                </a:solidFill>
              </a:rPr>
              <a:t> </a:t>
            </a:r>
            <a:r>
              <a:rPr lang="en-US" sz="2800" dirty="0" err="1">
                <a:solidFill>
                  <a:srgbClr val="FF0000"/>
                </a:solidFill>
              </a:rPr>
              <a:t>bukti-bukti</a:t>
            </a:r>
            <a:r>
              <a:rPr lang="en-US" sz="2800" dirty="0">
                <a:solidFill>
                  <a:srgbClr val="FF0000"/>
                </a:solidFill>
              </a:rPr>
              <a:t> </a:t>
            </a:r>
            <a:r>
              <a:rPr lang="en-US" sz="2800" dirty="0" err="1">
                <a:solidFill>
                  <a:srgbClr val="FF0000"/>
                </a:solidFill>
              </a:rPr>
              <a:t>belanja</a:t>
            </a:r>
            <a:r>
              <a:rPr lang="en-US" sz="2800" dirty="0">
                <a:solidFill>
                  <a:srgbClr val="FF0000"/>
                </a:solidFill>
              </a:rPr>
              <a:t> </a:t>
            </a:r>
            <a:r>
              <a:rPr lang="en-US" sz="2800" dirty="0"/>
              <a:t>yang </a:t>
            </a:r>
            <a:r>
              <a:rPr lang="en-US" sz="2800" dirty="0" err="1"/>
              <a:t>lengkap</a:t>
            </a:r>
            <a:r>
              <a:rPr lang="en-US" sz="2800" dirty="0"/>
              <a:t> </a:t>
            </a:r>
            <a:r>
              <a:rPr lang="en-US" sz="2800" dirty="0" err="1"/>
              <a:t>dan</a:t>
            </a:r>
            <a:r>
              <a:rPr lang="en-US" sz="2800" dirty="0"/>
              <a:t> </a:t>
            </a:r>
            <a:r>
              <a:rPr lang="en-US" sz="2800" dirty="0" err="1"/>
              <a:t>sah</a:t>
            </a:r>
            <a:r>
              <a:rPr lang="en-US" sz="2800" dirty="0"/>
              <a:t>.</a:t>
            </a:r>
            <a:endParaRPr lang="en-US" sz="2800" dirty="0"/>
          </a:p>
          <a:p>
            <a:pPr marL="457200" indent="-457200">
              <a:buFont typeface="+mj-lt"/>
              <a:buAutoNum type="arabicParenR"/>
            </a:pPr>
            <a:endParaRPr lang="en-US" dirty="0"/>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1998"/>
            <a:ext cx="7620000" cy="5674165"/>
          </a:xfrm>
        </p:spPr>
        <p:txBody>
          <a:bodyPr>
            <a:normAutofit/>
          </a:bodyPr>
          <a:lstStyle/>
          <a:p>
            <a:pPr marL="457200" indent="-457200">
              <a:buFont typeface="+mj-lt"/>
              <a:buAutoNum type="arabicParenR" startAt="3"/>
            </a:pPr>
            <a:r>
              <a:rPr lang="en-US" sz="2800" dirty="0"/>
              <a:t>PPK-SKPD </a:t>
            </a:r>
            <a:r>
              <a:rPr lang="en-US" sz="2800" dirty="0" err="1"/>
              <a:t>melakukan</a:t>
            </a:r>
            <a:r>
              <a:rPr lang="en-US" sz="2800" dirty="0"/>
              <a:t> </a:t>
            </a:r>
            <a:r>
              <a:rPr lang="en-US" sz="2800" dirty="0" err="1">
                <a:solidFill>
                  <a:srgbClr val="FF0000"/>
                </a:solidFill>
              </a:rPr>
              <a:t>verifikas</a:t>
            </a:r>
            <a:r>
              <a:rPr lang="en-US" sz="2800" dirty="0" err="1"/>
              <a:t>i</a:t>
            </a:r>
            <a:r>
              <a:rPr lang="en-US" sz="2800" dirty="0"/>
              <a:t> </a:t>
            </a:r>
            <a:r>
              <a:rPr lang="en-US" sz="2800" dirty="0" err="1"/>
              <a:t>terhadap</a:t>
            </a:r>
            <a:r>
              <a:rPr lang="en-US" sz="2800" dirty="0"/>
              <a:t> LPJ TU </a:t>
            </a:r>
            <a:r>
              <a:rPr lang="en-US" sz="2800" i="1" dirty="0" err="1"/>
              <a:t>sebelum</a:t>
            </a:r>
            <a:r>
              <a:rPr lang="en-US" sz="2800" i="1" dirty="0"/>
              <a:t> </a:t>
            </a:r>
            <a:r>
              <a:rPr lang="en-US" sz="2800" i="1" dirty="0" err="1"/>
              <a:t>ditandatangani</a:t>
            </a:r>
            <a:r>
              <a:rPr lang="en-US" sz="2800" i="1" dirty="0"/>
              <a:t> </a:t>
            </a:r>
            <a:r>
              <a:rPr lang="en-US" sz="2800" i="1" dirty="0" err="1"/>
              <a:t>oleh</a:t>
            </a:r>
            <a:r>
              <a:rPr lang="en-US" sz="2800" i="1" dirty="0"/>
              <a:t> PA </a:t>
            </a:r>
            <a:r>
              <a:rPr lang="en-US" sz="2800" dirty="0" err="1"/>
              <a:t>dengan</a:t>
            </a:r>
            <a:r>
              <a:rPr lang="en-US" sz="2800" dirty="0"/>
              <a:t> </a:t>
            </a:r>
            <a:r>
              <a:rPr lang="en-US" sz="2800" dirty="0" err="1"/>
              <a:t>langkah-langkah</a:t>
            </a:r>
            <a:r>
              <a:rPr lang="en-US" sz="2800" dirty="0"/>
              <a:t> </a:t>
            </a:r>
            <a:r>
              <a:rPr lang="en-US" sz="2800" dirty="0" err="1"/>
              <a:t>sebagai</a:t>
            </a:r>
            <a:r>
              <a:rPr lang="en-US" sz="2800" dirty="0"/>
              <a:t> </a:t>
            </a:r>
            <a:r>
              <a:rPr lang="en-US" sz="2800" dirty="0" err="1"/>
              <a:t>berikut</a:t>
            </a:r>
            <a:r>
              <a:rPr lang="en-US" sz="2800" dirty="0"/>
              <a:t>:</a:t>
            </a:r>
            <a:endParaRPr lang="en-US" sz="2800" dirty="0"/>
          </a:p>
          <a:p>
            <a:pPr marL="1257300" lvl="2" indent="-342900">
              <a:buClrTx/>
              <a:buFont typeface="+mj-lt"/>
              <a:buAutoNum type="alphaLcPeriod"/>
            </a:pPr>
            <a:r>
              <a:rPr lang="en-US" sz="2800" dirty="0" err="1"/>
              <a:t>Meneliti</a:t>
            </a:r>
            <a:r>
              <a:rPr lang="en-US" sz="2800" dirty="0"/>
              <a:t> </a:t>
            </a:r>
            <a:r>
              <a:rPr lang="en-US" sz="2800" dirty="0" err="1"/>
              <a:t>dokumen</a:t>
            </a:r>
            <a:r>
              <a:rPr lang="en-US" sz="2800" dirty="0"/>
              <a:t> SPD </a:t>
            </a:r>
            <a:r>
              <a:rPr lang="en-US" sz="2800" dirty="0" err="1"/>
              <a:t>untuk</a:t>
            </a:r>
            <a:r>
              <a:rPr lang="en-US" sz="2800" dirty="0"/>
              <a:t> </a:t>
            </a:r>
            <a:r>
              <a:rPr lang="en-US" sz="2800" dirty="0" err="1"/>
              <a:t>memastikan</a:t>
            </a:r>
            <a:r>
              <a:rPr lang="en-US" sz="2800" dirty="0"/>
              <a:t> </a:t>
            </a:r>
            <a:r>
              <a:rPr lang="en-US" sz="2800" dirty="0" err="1"/>
              <a:t>dana</a:t>
            </a:r>
            <a:r>
              <a:rPr lang="en-US" sz="2800" dirty="0"/>
              <a:t> </a:t>
            </a:r>
            <a:r>
              <a:rPr lang="en-US" sz="2800" dirty="0" err="1"/>
              <a:t>untuk</a:t>
            </a:r>
            <a:r>
              <a:rPr lang="en-US" sz="2800" dirty="0"/>
              <a:t> </a:t>
            </a:r>
            <a:r>
              <a:rPr lang="en-US" sz="2800" dirty="0" err="1"/>
              <a:t>belanja</a:t>
            </a:r>
            <a:r>
              <a:rPr lang="en-US" sz="2800" dirty="0"/>
              <a:t> </a:t>
            </a:r>
            <a:r>
              <a:rPr lang="en-US" sz="2800" dirty="0" err="1"/>
              <a:t>terkait</a:t>
            </a:r>
            <a:r>
              <a:rPr lang="en-US" sz="2800" dirty="0"/>
              <a:t> </a:t>
            </a:r>
            <a:r>
              <a:rPr lang="en-US" sz="2800" dirty="0" err="1">
                <a:solidFill>
                  <a:srgbClr val="FF0000"/>
                </a:solidFill>
              </a:rPr>
              <a:t>telah</a:t>
            </a:r>
            <a:r>
              <a:rPr lang="en-US" sz="2800" dirty="0">
                <a:solidFill>
                  <a:srgbClr val="FF0000"/>
                </a:solidFill>
              </a:rPr>
              <a:t> </a:t>
            </a:r>
            <a:r>
              <a:rPr lang="en-US" sz="2800" dirty="0" err="1">
                <a:solidFill>
                  <a:srgbClr val="FF0000"/>
                </a:solidFill>
              </a:rPr>
              <a:t>disediakan</a:t>
            </a:r>
            <a:r>
              <a:rPr lang="en-US" sz="2800" dirty="0"/>
              <a:t>.</a:t>
            </a:r>
            <a:endParaRPr lang="en-US" sz="2800" dirty="0"/>
          </a:p>
          <a:p>
            <a:pPr marL="1257300" lvl="2" indent="-342900">
              <a:buClrTx/>
              <a:buFont typeface="+mj-lt"/>
              <a:buAutoNum type="alphaLcPeriod"/>
            </a:pPr>
            <a:r>
              <a:rPr lang="en-US" sz="2800" dirty="0" err="1"/>
              <a:t>Meneliti</a:t>
            </a:r>
            <a:r>
              <a:rPr lang="en-US" sz="2800" dirty="0"/>
              <a:t> </a:t>
            </a:r>
            <a:r>
              <a:rPr lang="en-US" sz="2800" dirty="0" err="1"/>
              <a:t>dokumen</a:t>
            </a:r>
            <a:r>
              <a:rPr lang="en-US" sz="2800" dirty="0"/>
              <a:t> DPA </a:t>
            </a:r>
            <a:r>
              <a:rPr lang="en-US" sz="2800" dirty="0" err="1"/>
              <a:t>untuk</a:t>
            </a:r>
            <a:r>
              <a:rPr lang="en-US" sz="2800" dirty="0"/>
              <a:t> </a:t>
            </a:r>
            <a:r>
              <a:rPr lang="en-US" sz="2800" dirty="0" err="1"/>
              <a:t>memastikan</a:t>
            </a:r>
            <a:r>
              <a:rPr lang="en-US" sz="2800" dirty="0"/>
              <a:t> </a:t>
            </a:r>
            <a:r>
              <a:rPr lang="en-US" sz="2800" dirty="0" err="1"/>
              <a:t>bahwa</a:t>
            </a:r>
            <a:r>
              <a:rPr lang="en-US" sz="2800" dirty="0"/>
              <a:t> </a:t>
            </a:r>
            <a:r>
              <a:rPr lang="en-US" sz="2800" dirty="0" err="1"/>
              <a:t>belanja</a:t>
            </a:r>
            <a:r>
              <a:rPr lang="en-US" sz="2800" dirty="0"/>
              <a:t> </a:t>
            </a:r>
            <a:r>
              <a:rPr lang="en-US" sz="2800" dirty="0" err="1"/>
              <a:t>terkait</a:t>
            </a:r>
            <a:r>
              <a:rPr lang="en-US" sz="2800" dirty="0"/>
              <a:t> </a:t>
            </a:r>
            <a:r>
              <a:rPr lang="en-US" sz="2800" dirty="0" err="1">
                <a:solidFill>
                  <a:srgbClr val="FF0000"/>
                </a:solidFill>
              </a:rPr>
              <a:t>tidak</a:t>
            </a:r>
            <a:r>
              <a:rPr lang="en-US" sz="2800" dirty="0">
                <a:solidFill>
                  <a:srgbClr val="FF0000"/>
                </a:solidFill>
              </a:rPr>
              <a:t> </a:t>
            </a:r>
            <a:r>
              <a:rPr lang="en-US" sz="2800" dirty="0" err="1">
                <a:solidFill>
                  <a:srgbClr val="FF0000"/>
                </a:solidFill>
              </a:rPr>
              <a:t>melebihi</a:t>
            </a:r>
            <a:r>
              <a:rPr lang="en-US" sz="2800" dirty="0">
                <a:solidFill>
                  <a:srgbClr val="FF0000"/>
                </a:solidFill>
              </a:rPr>
              <a:t> </a:t>
            </a:r>
            <a:r>
              <a:rPr lang="en-US" sz="2800" dirty="0" err="1">
                <a:solidFill>
                  <a:srgbClr val="FF0000"/>
                </a:solidFill>
              </a:rPr>
              <a:t>sisa</a:t>
            </a:r>
            <a:r>
              <a:rPr lang="en-US" sz="2800" dirty="0">
                <a:solidFill>
                  <a:srgbClr val="FF0000"/>
                </a:solidFill>
              </a:rPr>
              <a:t> </a:t>
            </a:r>
            <a:r>
              <a:rPr lang="en-US" sz="2800" dirty="0" err="1">
                <a:solidFill>
                  <a:srgbClr val="FF0000"/>
                </a:solidFill>
              </a:rPr>
              <a:t>anggaran</a:t>
            </a:r>
            <a:r>
              <a:rPr lang="en-US" sz="2800" dirty="0"/>
              <a:t>.</a:t>
            </a:r>
            <a:endParaRPr lang="en-US" sz="2800" dirty="0"/>
          </a:p>
          <a:p>
            <a:pPr marL="1257300" lvl="2" indent="-342900">
              <a:buClrTx/>
              <a:buFont typeface="+mj-lt"/>
              <a:buAutoNum type="alphaLcPeriod"/>
            </a:pPr>
            <a:r>
              <a:rPr lang="en-US" sz="2800" dirty="0" err="1"/>
              <a:t>Meneliti</a:t>
            </a:r>
            <a:r>
              <a:rPr lang="en-US" sz="2800" dirty="0"/>
              <a:t> </a:t>
            </a:r>
            <a:r>
              <a:rPr lang="en-US" sz="2800" dirty="0" err="1">
                <a:solidFill>
                  <a:srgbClr val="FF0000"/>
                </a:solidFill>
              </a:rPr>
              <a:t>keabsahan</a:t>
            </a:r>
            <a:r>
              <a:rPr lang="en-US" sz="2800" dirty="0">
                <a:solidFill>
                  <a:srgbClr val="FF0000"/>
                </a:solidFill>
              </a:rPr>
              <a:t> </a:t>
            </a:r>
            <a:r>
              <a:rPr lang="en-US" sz="2800" dirty="0" err="1">
                <a:solidFill>
                  <a:srgbClr val="FF0000"/>
                </a:solidFill>
              </a:rPr>
              <a:t>bukti</a:t>
            </a:r>
            <a:r>
              <a:rPr lang="en-US" sz="2800" dirty="0">
                <a:solidFill>
                  <a:srgbClr val="FF0000"/>
                </a:solidFill>
              </a:rPr>
              <a:t> </a:t>
            </a:r>
            <a:r>
              <a:rPr lang="en-US" sz="2800" dirty="0" err="1"/>
              <a:t>belanja</a:t>
            </a:r>
            <a:r>
              <a:rPr lang="en-US" sz="2800" dirty="0"/>
              <a:t>.</a:t>
            </a:r>
            <a:endParaRPr lang="en-US" sz="2800" dirty="0"/>
          </a:p>
          <a:p>
            <a:pPr marL="1257300" lvl="2" indent="-342900">
              <a:buClrTx/>
              <a:buFont typeface="+mj-lt"/>
              <a:buAutoNum type="alphaLcPeriod"/>
            </a:pPr>
            <a:endParaRPr lang="en-US" dirty="0"/>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ChangeArrowheads="1"/>
          </p:cNvSpPr>
          <p:nvPr/>
        </p:nvSpPr>
        <p:spPr bwMode="auto">
          <a:xfrm>
            <a:off x="2590800" y="3733800"/>
            <a:ext cx="1524000" cy="914400"/>
          </a:xfrm>
          <a:prstGeom prst="rect">
            <a:avLst/>
          </a:prstGeom>
          <a:solidFill>
            <a:srgbClr val="CCFFCC"/>
          </a:solidFill>
          <a:ln w="25400" algn="ctr">
            <a:solidFill>
              <a:srgbClr val="FF0000"/>
            </a:solidFill>
            <a:round/>
          </a:ln>
        </p:spPr>
        <p:txBody>
          <a:bodyPr anchor="ctr" anchorCtr="1"/>
          <a:lstStyle/>
          <a:p>
            <a:pPr algn="ctr" eaLnBrk="0" fontAlgn="base" hangingPunct="0">
              <a:spcBef>
                <a:spcPct val="45000"/>
              </a:spcBef>
              <a:spcAft>
                <a:spcPct val="0"/>
              </a:spcAft>
            </a:pPr>
            <a:r>
              <a:rPr lang="en-US" sz="1600">
                <a:solidFill>
                  <a:srgbClr val="000066"/>
                </a:solidFill>
                <a:latin typeface="Albertus" pitchFamily="34" charset="0"/>
              </a:rPr>
              <a:t>Menyusun </a:t>
            </a:r>
            <a:endParaRPr lang="en-US" sz="1600">
              <a:solidFill>
                <a:srgbClr val="000066"/>
              </a:solidFill>
              <a:latin typeface="Albertus" pitchFamily="34" charset="0"/>
            </a:endParaRPr>
          </a:p>
          <a:p>
            <a:pPr algn="ctr" eaLnBrk="0" fontAlgn="base" hangingPunct="0">
              <a:spcBef>
                <a:spcPct val="45000"/>
              </a:spcBef>
              <a:spcAft>
                <a:spcPct val="0"/>
              </a:spcAft>
            </a:pPr>
            <a:r>
              <a:rPr lang="en-US" sz="1600">
                <a:solidFill>
                  <a:srgbClr val="000066"/>
                </a:solidFill>
                <a:latin typeface="Albertus" pitchFamily="34" charset="0"/>
              </a:rPr>
              <a:t>LPJ- TU</a:t>
            </a:r>
            <a:endParaRPr lang="en-US" sz="1600">
              <a:solidFill>
                <a:srgbClr val="000066"/>
              </a:solidFill>
              <a:latin typeface="Albertus" pitchFamily="34" charset="0"/>
            </a:endParaRPr>
          </a:p>
        </p:txBody>
      </p:sp>
      <p:sp>
        <p:nvSpPr>
          <p:cNvPr id="32771" name="Snip Single Corner Rectangle 5"/>
          <p:cNvSpPr>
            <a:spLocks noChangeArrowheads="1"/>
          </p:cNvSpPr>
          <p:nvPr/>
        </p:nvSpPr>
        <p:spPr bwMode="auto">
          <a:xfrm>
            <a:off x="838200" y="2362200"/>
            <a:ext cx="1676400" cy="914400"/>
          </a:xfrm>
          <a:custGeom>
            <a:avLst/>
            <a:gdLst>
              <a:gd name="T0" fmla="*/ 1967442 w 1676400"/>
              <a:gd name="T1" fmla="*/ 457200 h 914400"/>
              <a:gd name="T2" fmla="*/ 983721 w 1676400"/>
              <a:gd name="T3" fmla="*/ 914400 h 914400"/>
              <a:gd name="T4" fmla="*/ 0 w 1676400"/>
              <a:gd name="T5" fmla="*/ 457200 h 914400"/>
              <a:gd name="T6" fmla="*/ 983721 w 1676400"/>
              <a:gd name="T7" fmla="*/ 0 h 914400"/>
              <a:gd name="T8" fmla="*/ 0 60000 65536"/>
              <a:gd name="T9" fmla="*/ 5898240 60000 65536"/>
              <a:gd name="T10" fmla="*/ 11796480 60000 65536"/>
              <a:gd name="T11" fmla="*/ 17694720 60000 65536"/>
              <a:gd name="T12" fmla="*/ 0 w 1676400"/>
              <a:gd name="T13" fmla="*/ 166256 h 914400"/>
              <a:gd name="T14" fmla="*/ 1510143 w 1676400"/>
              <a:gd name="T15" fmla="*/ 914400 h 914400"/>
            </a:gdLst>
            <a:ahLst/>
            <a:cxnLst>
              <a:cxn ang="T8">
                <a:pos x="T0" y="T1"/>
              </a:cxn>
              <a:cxn ang="T9">
                <a:pos x="T2" y="T3"/>
              </a:cxn>
              <a:cxn ang="T10">
                <a:pos x="T4" y="T5"/>
              </a:cxn>
              <a:cxn ang="T11">
                <a:pos x="T6" y="T7"/>
              </a:cxn>
            </a:cxnLst>
            <a:rect l="T12" t="T13" r="T14" b="T15"/>
            <a:pathLst>
              <a:path w="1676400" h="914400">
                <a:moveTo>
                  <a:pt x="0" y="0"/>
                </a:moveTo>
                <a:lnTo>
                  <a:pt x="1343888" y="0"/>
                </a:lnTo>
                <a:lnTo>
                  <a:pt x="1676400" y="332512"/>
                </a:lnTo>
                <a:lnTo>
                  <a:pt x="1676400" y="914400"/>
                </a:lnTo>
                <a:lnTo>
                  <a:pt x="0" y="914400"/>
                </a:lnTo>
                <a:close/>
              </a:path>
            </a:pathLst>
          </a:custGeom>
          <a:solidFill>
            <a:srgbClr val="CCFFCC"/>
          </a:solidFill>
          <a:ln w="25400" algn="ctr">
            <a:solidFill>
              <a:srgbClr val="FF0000"/>
            </a:solidFill>
            <a:round/>
          </a:ln>
        </p:spPr>
        <p:txBody>
          <a:bodyPr anchor="ctr" anchorCtr="1"/>
          <a:lstStyle/>
          <a:p>
            <a:pPr algn="ctr" eaLnBrk="0" fontAlgn="base" hangingPunct="0">
              <a:spcBef>
                <a:spcPct val="45000"/>
              </a:spcBef>
              <a:spcAft>
                <a:spcPct val="0"/>
              </a:spcAft>
            </a:pPr>
            <a:r>
              <a:rPr lang="en-US" sz="1600" dirty="0" err="1">
                <a:solidFill>
                  <a:srgbClr val="000066"/>
                </a:solidFill>
                <a:latin typeface="Albertus" pitchFamily="34" charset="0"/>
              </a:rPr>
              <a:t>Bukti-bukti</a:t>
            </a:r>
            <a:r>
              <a:rPr lang="en-US" sz="1600" dirty="0">
                <a:solidFill>
                  <a:srgbClr val="000066"/>
                </a:solidFill>
                <a:latin typeface="Albertus" pitchFamily="34" charset="0"/>
              </a:rPr>
              <a:t> yang </a:t>
            </a:r>
            <a:r>
              <a:rPr lang="en-US" sz="1600" dirty="0" err="1">
                <a:solidFill>
                  <a:srgbClr val="000066"/>
                </a:solidFill>
                <a:latin typeface="Albertus" pitchFamily="34" charset="0"/>
              </a:rPr>
              <a:t>sah</a:t>
            </a:r>
            <a:r>
              <a:rPr lang="en-US" sz="1600" dirty="0">
                <a:solidFill>
                  <a:srgbClr val="000066"/>
                </a:solidFill>
                <a:latin typeface="Albertus" pitchFamily="34" charset="0"/>
              </a:rPr>
              <a:t> </a:t>
            </a:r>
            <a:r>
              <a:rPr lang="en-US" sz="1600" dirty="0" err="1">
                <a:solidFill>
                  <a:srgbClr val="000066"/>
                </a:solidFill>
                <a:latin typeface="Albertus" pitchFamily="34" charset="0"/>
              </a:rPr>
              <a:t>Belanja</a:t>
            </a:r>
            <a:r>
              <a:rPr lang="en-US" sz="1600" dirty="0">
                <a:solidFill>
                  <a:srgbClr val="000066"/>
                </a:solidFill>
                <a:latin typeface="Albertus" pitchFamily="34" charset="0"/>
              </a:rPr>
              <a:t> TU</a:t>
            </a:r>
            <a:endParaRPr lang="en-US" dirty="0">
              <a:solidFill>
                <a:srgbClr val="000066"/>
              </a:solidFill>
              <a:latin typeface="Albertus" pitchFamily="34" charset="0"/>
            </a:endParaRPr>
          </a:p>
        </p:txBody>
      </p:sp>
      <p:sp>
        <p:nvSpPr>
          <p:cNvPr id="32772" name="Snip Single Corner Rectangle 11"/>
          <p:cNvSpPr>
            <a:spLocks noChangeArrowheads="1"/>
          </p:cNvSpPr>
          <p:nvPr/>
        </p:nvSpPr>
        <p:spPr bwMode="auto">
          <a:xfrm>
            <a:off x="838200" y="5105400"/>
            <a:ext cx="1676400" cy="914400"/>
          </a:xfrm>
          <a:custGeom>
            <a:avLst/>
            <a:gdLst>
              <a:gd name="T0" fmla="*/ 1967442 w 1676400"/>
              <a:gd name="T1" fmla="*/ 457200 h 914400"/>
              <a:gd name="T2" fmla="*/ 983721 w 1676400"/>
              <a:gd name="T3" fmla="*/ 914400 h 914400"/>
              <a:gd name="T4" fmla="*/ 0 w 1676400"/>
              <a:gd name="T5" fmla="*/ 457200 h 914400"/>
              <a:gd name="T6" fmla="*/ 983721 w 1676400"/>
              <a:gd name="T7" fmla="*/ 0 h 914400"/>
              <a:gd name="T8" fmla="*/ 0 60000 65536"/>
              <a:gd name="T9" fmla="*/ 5898240 60000 65536"/>
              <a:gd name="T10" fmla="*/ 11796480 60000 65536"/>
              <a:gd name="T11" fmla="*/ 17694720 60000 65536"/>
              <a:gd name="T12" fmla="*/ 0 w 1676400"/>
              <a:gd name="T13" fmla="*/ 166256 h 914400"/>
              <a:gd name="T14" fmla="*/ 1510143 w 1676400"/>
              <a:gd name="T15" fmla="*/ 914400 h 914400"/>
            </a:gdLst>
            <a:ahLst/>
            <a:cxnLst>
              <a:cxn ang="T8">
                <a:pos x="T0" y="T1"/>
              </a:cxn>
              <a:cxn ang="T9">
                <a:pos x="T2" y="T3"/>
              </a:cxn>
              <a:cxn ang="T10">
                <a:pos x="T4" y="T5"/>
              </a:cxn>
              <a:cxn ang="T11">
                <a:pos x="T6" y="T7"/>
              </a:cxn>
            </a:cxnLst>
            <a:rect l="T12" t="T13" r="T14" b="T15"/>
            <a:pathLst>
              <a:path w="1676400" h="914400">
                <a:moveTo>
                  <a:pt x="0" y="0"/>
                </a:moveTo>
                <a:lnTo>
                  <a:pt x="1343888" y="0"/>
                </a:lnTo>
                <a:lnTo>
                  <a:pt x="1676400" y="332512"/>
                </a:lnTo>
                <a:lnTo>
                  <a:pt x="1676400" y="914400"/>
                </a:lnTo>
                <a:lnTo>
                  <a:pt x="0" y="914400"/>
                </a:lnTo>
                <a:close/>
              </a:path>
            </a:pathLst>
          </a:custGeom>
          <a:solidFill>
            <a:srgbClr val="CCFFCC"/>
          </a:solidFill>
          <a:ln w="25400" algn="ctr">
            <a:solidFill>
              <a:srgbClr val="FF0000"/>
            </a:solidFill>
            <a:round/>
          </a:ln>
        </p:spPr>
        <p:txBody>
          <a:bodyPr anchor="ctr" anchorCtr="1"/>
          <a:lstStyle/>
          <a:p>
            <a:pPr algn="ctr" eaLnBrk="0" fontAlgn="base" hangingPunct="0">
              <a:spcBef>
                <a:spcPct val="45000"/>
              </a:spcBef>
              <a:spcAft>
                <a:spcPct val="0"/>
              </a:spcAft>
            </a:pPr>
            <a:r>
              <a:rPr lang="en-US" sz="1600">
                <a:solidFill>
                  <a:srgbClr val="000066"/>
                </a:solidFill>
                <a:latin typeface="Albertus" pitchFamily="34" charset="0"/>
              </a:rPr>
              <a:t>STS (Apabila ada kelebihan TU)</a:t>
            </a:r>
            <a:endParaRPr lang="en-US" sz="1600">
              <a:solidFill>
                <a:srgbClr val="000066"/>
              </a:solidFill>
              <a:latin typeface="Albertus" pitchFamily="34" charset="0"/>
            </a:endParaRPr>
          </a:p>
        </p:txBody>
      </p:sp>
      <p:sp>
        <p:nvSpPr>
          <p:cNvPr id="32773" name="Bent-Up Arrow 15"/>
          <p:cNvSpPr>
            <a:spLocks noChangeArrowheads="1"/>
          </p:cNvSpPr>
          <p:nvPr/>
        </p:nvSpPr>
        <p:spPr bwMode="auto">
          <a:xfrm rot="5400000">
            <a:off x="1428750" y="3295657"/>
            <a:ext cx="838200" cy="952500"/>
          </a:xfrm>
          <a:custGeom>
            <a:avLst/>
            <a:gdLst>
              <a:gd name="T0" fmla="*/ 628650 w 838200"/>
              <a:gd name="T1" fmla="*/ 0 h 952500"/>
              <a:gd name="T2" fmla="*/ 419100 w 838200"/>
              <a:gd name="T3" fmla="*/ 245931 h 952500"/>
              <a:gd name="T4" fmla="*/ 0 w 838200"/>
              <a:gd name="T5" fmla="*/ 994900 h 952500"/>
              <a:gd name="T6" fmla="*/ 366713 w 838200"/>
              <a:gd name="T7" fmla="*/ 1117865 h 952500"/>
              <a:gd name="T8" fmla="*/ 733425 w 838200"/>
              <a:gd name="T9" fmla="*/ 681898 h 952500"/>
              <a:gd name="T10" fmla="*/ 838200 w 838200"/>
              <a:gd name="T11" fmla="*/ 245931 h 952500"/>
              <a:gd name="T12" fmla="*/ 17694720 60000 65536"/>
              <a:gd name="T13" fmla="*/ 11796480 60000 65536"/>
              <a:gd name="T14" fmla="*/ 11796480 60000 65536"/>
              <a:gd name="T15" fmla="*/ 5898240 60000 65536"/>
              <a:gd name="T16" fmla="*/ 0 60000 65536"/>
              <a:gd name="T17" fmla="*/ 0 60000 65536"/>
              <a:gd name="T18" fmla="*/ 0 w 838200"/>
              <a:gd name="T19" fmla="*/ 742950 h 952500"/>
              <a:gd name="T20" fmla="*/ 733425 w 838200"/>
              <a:gd name="T21" fmla="*/ 952500 h 952500"/>
            </a:gdLst>
            <a:ahLst/>
            <a:cxnLst>
              <a:cxn ang="T12">
                <a:pos x="T0" y="T1"/>
              </a:cxn>
              <a:cxn ang="T13">
                <a:pos x="T2" y="T3"/>
              </a:cxn>
              <a:cxn ang="T14">
                <a:pos x="T4" y="T5"/>
              </a:cxn>
              <a:cxn ang="T15">
                <a:pos x="T6" y="T7"/>
              </a:cxn>
              <a:cxn ang="T16">
                <a:pos x="T8" y="T9"/>
              </a:cxn>
              <a:cxn ang="T17">
                <a:pos x="T10" y="T11"/>
              </a:cxn>
            </a:cxnLst>
            <a:rect l="T18" t="T19" r="T20" b="T21"/>
            <a:pathLst>
              <a:path w="838200" h="952500">
                <a:moveTo>
                  <a:pt x="0" y="742950"/>
                </a:moveTo>
                <a:lnTo>
                  <a:pt x="523875" y="742950"/>
                </a:lnTo>
                <a:lnTo>
                  <a:pt x="523875" y="209550"/>
                </a:lnTo>
                <a:lnTo>
                  <a:pt x="419100" y="209550"/>
                </a:lnTo>
                <a:lnTo>
                  <a:pt x="628650" y="0"/>
                </a:lnTo>
                <a:lnTo>
                  <a:pt x="838200" y="209550"/>
                </a:lnTo>
                <a:lnTo>
                  <a:pt x="733425" y="209550"/>
                </a:lnTo>
                <a:lnTo>
                  <a:pt x="733425" y="952500"/>
                </a:lnTo>
                <a:lnTo>
                  <a:pt x="0" y="952500"/>
                </a:lnTo>
                <a:close/>
              </a:path>
            </a:pathLst>
          </a:custGeom>
          <a:solidFill>
            <a:srgbClr val="FF0000"/>
          </a:solidFill>
          <a:ln w="22225" algn="ctr">
            <a:solidFill>
              <a:srgbClr val="FFFF00"/>
            </a:solidFill>
            <a:round/>
          </a:ln>
          <a:effectLst>
            <a:prstShdw prst="shdw17" dist="17961" dir="2700000">
              <a:srgbClr val="999900"/>
            </a:prstShdw>
          </a:effectLst>
        </p:spPr>
        <p:txBody>
          <a:bodyPr rot="10800000" vert="eaVert" anchor="ctr"/>
          <a:lstStyle/>
          <a:p>
            <a:pPr algn="ctr" fontAlgn="base">
              <a:spcBef>
                <a:spcPct val="0"/>
              </a:spcBef>
              <a:spcAft>
                <a:spcPct val="0"/>
              </a:spcAft>
            </a:pPr>
            <a:endParaRPr lang="id-ID" dirty="0">
              <a:solidFill>
                <a:srgbClr val="FFFFFF"/>
              </a:solidFill>
              <a:latin typeface="Albertus" pitchFamily="34" charset="0"/>
            </a:endParaRPr>
          </a:p>
        </p:txBody>
      </p:sp>
      <p:sp>
        <p:nvSpPr>
          <p:cNvPr id="32774" name="Bent-Up Arrow 16"/>
          <p:cNvSpPr>
            <a:spLocks noChangeArrowheads="1"/>
          </p:cNvSpPr>
          <p:nvPr/>
        </p:nvSpPr>
        <p:spPr bwMode="auto">
          <a:xfrm rot="5400000" flipH="1">
            <a:off x="1428750" y="4133860"/>
            <a:ext cx="838200" cy="952500"/>
          </a:xfrm>
          <a:custGeom>
            <a:avLst/>
            <a:gdLst>
              <a:gd name="T0" fmla="*/ 628650 w 838200"/>
              <a:gd name="T1" fmla="*/ 0 h 952500"/>
              <a:gd name="T2" fmla="*/ 419100 w 838200"/>
              <a:gd name="T3" fmla="*/ 245931 h 952500"/>
              <a:gd name="T4" fmla="*/ 0 w 838200"/>
              <a:gd name="T5" fmla="*/ 994900 h 952500"/>
              <a:gd name="T6" fmla="*/ 366713 w 838200"/>
              <a:gd name="T7" fmla="*/ 1117865 h 952500"/>
              <a:gd name="T8" fmla="*/ 733425 w 838200"/>
              <a:gd name="T9" fmla="*/ 681898 h 952500"/>
              <a:gd name="T10" fmla="*/ 838200 w 838200"/>
              <a:gd name="T11" fmla="*/ 245931 h 952500"/>
              <a:gd name="T12" fmla="*/ 17694720 60000 65536"/>
              <a:gd name="T13" fmla="*/ 11796480 60000 65536"/>
              <a:gd name="T14" fmla="*/ 11796480 60000 65536"/>
              <a:gd name="T15" fmla="*/ 5898240 60000 65536"/>
              <a:gd name="T16" fmla="*/ 0 60000 65536"/>
              <a:gd name="T17" fmla="*/ 0 60000 65536"/>
              <a:gd name="T18" fmla="*/ 0 w 838200"/>
              <a:gd name="T19" fmla="*/ 742950 h 952500"/>
              <a:gd name="T20" fmla="*/ 733425 w 838200"/>
              <a:gd name="T21" fmla="*/ 952500 h 952500"/>
            </a:gdLst>
            <a:ahLst/>
            <a:cxnLst>
              <a:cxn ang="T12">
                <a:pos x="T0" y="T1"/>
              </a:cxn>
              <a:cxn ang="T13">
                <a:pos x="T2" y="T3"/>
              </a:cxn>
              <a:cxn ang="T14">
                <a:pos x="T4" y="T5"/>
              </a:cxn>
              <a:cxn ang="T15">
                <a:pos x="T6" y="T7"/>
              </a:cxn>
              <a:cxn ang="T16">
                <a:pos x="T8" y="T9"/>
              </a:cxn>
              <a:cxn ang="T17">
                <a:pos x="T10" y="T11"/>
              </a:cxn>
            </a:cxnLst>
            <a:rect l="T18" t="T19" r="T20" b="T21"/>
            <a:pathLst>
              <a:path w="838200" h="952500">
                <a:moveTo>
                  <a:pt x="0" y="742950"/>
                </a:moveTo>
                <a:lnTo>
                  <a:pt x="523875" y="742950"/>
                </a:lnTo>
                <a:lnTo>
                  <a:pt x="523875" y="209550"/>
                </a:lnTo>
                <a:lnTo>
                  <a:pt x="419100" y="209550"/>
                </a:lnTo>
                <a:lnTo>
                  <a:pt x="628650" y="0"/>
                </a:lnTo>
                <a:lnTo>
                  <a:pt x="838200" y="209550"/>
                </a:lnTo>
                <a:lnTo>
                  <a:pt x="733425" y="209550"/>
                </a:lnTo>
                <a:lnTo>
                  <a:pt x="733425" y="952500"/>
                </a:lnTo>
                <a:lnTo>
                  <a:pt x="0" y="952500"/>
                </a:lnTo>
                <a:close/>
              </a:path>
            </a:pathLst>
          </a:custGeom>
          <a:solidFill>
            <a:srgbClr val="FF0000"/>
          </a:solidFill>
          <a:ln w="22225" algn="ctr">
            <a:solidFill>
              <a:srgbClr val="FFFF00"/>
            </a:solidFill>
            <a:round/>
          </a:ln>
          <a:effectLst>
            <a:prstShdw prst="shdw17" dist="17961" dir="2700000">
              <a:srgbClr val="999900"/>
            </a:prstShdw>
          </a:effectLst>
        </p:spPr>
        <p:txBody>
          <a:bodyPr rot="10800000" vert="eaVert" anchor="ctr"/>
          <a:lstStyle/>
          <a:p>
            <a:pPr algn="ctr" fontAlgn="base">
              <a:spcBef>
                <a:spcPct val="0"/>
              </a:spcBef>
              <a:spcAft>
                <a:spcPct val="0"/>
              </a:spcAft>
            </a:pPr>
            <a:endParaRPr lang="id-ID">
              <a:solidFill>
                <a:srgbClr val="FFFFFF"/>
              </a:solidFill>
              <a:latin typeface="Albertus" pitchFamily="34" charset="0"/>
            </a:endParaRPr>
          </a:p>
        </p:txBody>
      </p:sp>
      <p:sp>
        <p:nvSpPr>
          <p:cNvPr id="32775" name="Right Arrow 18"/>
          <p:cNvSpPr>
            <a:spLocks noChangeArrowheads="1"/>
          </p:cNvSpPr>
          <p:nvPr/>
        </p:nvSpPr>
        <p:spPr bwMode="auto">
          <a:xfrm>
            <a:off x="4343400" y="3810000"/>
            <a:ext cx="304800" cy="685800"/>
          </a:xfrm>
          <a:prstGeom prst="rightArrow">
            <a:avLst>
              <a:gd name="adj1" fmla="val 50000"/>
              <a:gd name="adj2" fmla="val 50000"/>
            </a:avLst>
          </a:prstGeom>
          <a:solidFill>
            <a:srgbClr val="FF0000"/>
          </a:solidFill>
          <a:ln w="22225" algn="ctr">
            <a:solidFill>
              <a:srgbClr val="FFFF00"/>
            </a:solidFill>
            <a:round/>
          </a:ln>
          <a:effectLst>
            <a:prstShdw prst="shdw17" dist="17961" dir="2700000">
              <a:srgbClr val="999900"/>
            </a:prstShdw>
          </a:effectLst>
        </p:spPr>
        <p:txBody>
          <a:bodyPr anchor="ctr"/>
          <a:lstStyle/>
          <a:p>
            <a:pPr algn="ctr" fontAlgn="base">
              <a:spcBef>
                <a:spcPct val="0"/>
              </a:spcBef>
              <a:spcAft>
                <a:spcPct val="0"/>
              </a:spcAft>
            </a:pPr>
            <a:endParaRPr lang="id-ID">
              <a:solidFill>
                <a:srgbClr val="FFFFFF"/>
              </a:solidFill>
              <a:latin typeface="Albertus" pitchFamily="34" charset="0"/>
            </a:endParaRPr>
          </a:p>
        </p:txBody>
      </p:sp>
      <p:sp>
        <p:nvSpPr>
          <p:cNvPr id="32776" name="Rectangle 20"/>
          <p:cNvSpPr>
            <a:spLocks noChangeArrowheads="1"/>
          </p:cNvSpPr>
          <p:nvPr/>
        </p:nvSpPr>
        <p:spPr bwMode="auto">
          <a:xfrm>
            <a:off x="7086600" y="3733800"/>
            <a:ext cx="1524000" cy="914400"/>
          </a:xfrm>
          <a:prstGeom prst="rect">
            <a:avLst/>
          </a:prstGeom>
          <a:solidFill>
            <a:srgbClr val="CCFFCC"/>
          </a:solidFill>
          <a:ln w="25400" algn="ctr">
            <a:solidFill>
              <a:srgbClr val="FF0000"/>
            </a:solidFill>
            <a:round/>
          </a:ln>
        </p:spPr>
        <p:txBody>
          <a:bodyPr anchor="ctr" anchorCtr="1"/>
          <a:lstStyle/>
          <a:p>
            <a:pPr algn="ctr" eaLnBrk="0" fontAlgn="base" hangingPunct="0">
              <a:spcBef>
                <a:spcPct val="45000"/>
              </a:spcBef>
              <a:spcAft>
                <a:spcPct val="0"/>
              </a:spcAft>
            </a:pPr>
            <a:r>
              <a:rPr lang="en-US" sz="1600">
                <a:solidFill>
                  <a:srgbClr val="000066"/>
                </a:solidFill>
                <a:latin typeface="Albertus" pitchFamily="34" charset="0"/>
              </a:rPr>
              <a:t>Verifikasi oleh PPK dan Pengesahan oleh PA</a:t>
            </a:r>
            <a:endParaRPr lang="en-US" sz="1600">
              <a:solidFill>
                <a:srgbClr val="000066"/>
              </a:solidFill>
              <a:latin typeface="Albertus" pitchFamily="34" charset="0"/>
            </a:endParaRPr>
          </a:p>
        </p:txBody>
      </p:sp>
      <p:sp>
        <p:nvSpPr>
          <p:cNvPr id="32777" name="Right Arrow 21"/>
          <p:cNvSpPr>
            <a:spLocks noChangeArrowheads="1"/>
          </p:cNvSpPr>
          <p:nvPr/>
        </p:nvSpPr>
        <p:spPr bwMode="auto">
          <a:xfrm>
            <a:off x="6629400" y="3810000"/>
            <a:ext cx="304800" cy="685800"/>
          </a:xfrm>
          <a:prstGeom prst="rightArrow">
            <a:avLst>
              <a:gd name="adj1" fmla="val 50000"/>
              <a:gd name="adj2" fmla="val 50000"/>
            </a:avLst>
          </a:prstGeom>
          <a:solidFill>
            <a:srgbClr val="FF0000"/>
          </a:solidFill>
          <a:ln w="22225" algn="ctr">
            <a:solidFill>
              <a:srgbClr val="FFFF00"/>
            </a:solidFill>
            <a:round/>
          </a:ln>
          <a:effectLst>
            <a:prstShdw prst="shdw17" dist="17961" dir="2700000">
              <a:srgbClr val="999900"/>
            </a:prstShdw>
          </a:effectLst>
        </p:spPr>
        <p:txBody>
          <a:bodyPr anchor="ctr"/>
          <a:lstStyle/>
          <a:p>
            <a:pPr algn="ctr" fontAlgn="base">
              <a:spcBef>
                <a:spcPct val="0"/>
              </a:spcBef>
              <a:spcAft>
                <a:spcPct val="0"/>
              </a:spcAft>
            </a:pPr>
            <a:endParaRPr lang="id-ID">
              <a:solidFill>
                <a:srgbClr val="FFFFFF"/>
              </a:solidFill>
              <a:latin typeface="Albertus" pitchFamily="34" charset="0"/>
            </a:endParaRPr>
          </a:p>
        </p:txBody>
      </p:sp>
      <p:sp>
        <p:nvSpPr>
          <p:cNvPr id="32778" name="Snip Single Corner Rectangle 22"/>
          <p:cNvSpPr>
            <a:spLocks noChangeArrowheads="1"/>
          </p:cNvSpPr>
          <p:nvPr/>
        </p:nvSpPr>
        <p:spPr bwMode="auto">
          <a:xfrm>
            <a:off x="7190645" y="5734050"/>
            <a:ext cx="1463919" cy="914400"/>
          </a:xfrm>
          <a:custGeom>
            <a:avLst/>
            <a:gdLst>
              <a:gd name="T0" fmla="*/ 1500308 w 1676400"/>
              <a:gd name="T1" fmla="*/ 457200 h 914400"/>
              <a:gd name="T2" fmla="*/ 750154 w 1676400"/>
              <a:gd name="T3" fmla="*/ 914400 h 914400"/>
              <a:gd name="T4" fmla="*/ 0 w 1676400"/>
              <a:gd name="T5" fmla="*/ 457200 h 914400"/>
              <a:gd name="T6" fmla="*/ 750154 w 1676400"/>
              <a:gd name="T7" fmla="*/ 0 h 914400"/>
              <a:gd name="T8" fmla="*/ 0 60000 65536"/>
              <a:gd name="T9" fmla="*/ 5898240 60000 65536"/>
              <a:gd name="T10" fmla="*/ 11796480 60000 65536"/>
              <a:gd name="T11" fmla="*/ 17694720 60000 65536"/>
              <a:gd name="T12" fmla="*/ 0 w 1676400"/>
              <a:gd name="T13" fmla="*/ 228600 h 914400"/>
              <a:gd name="T14" fmla="*/ 1447799 w 1676400"/>
              <a:gd name="T15" fmla="*/ 914400 h 914400"/>
            </a:gdLst>
            <a:ahLst/>
            <a:cxnLst>
              <a:cxn ang="T8">
                <a:pos x="T0" y="T1"/>
              </a:cxn>
              <a:cxn ang="T9">
                <a:pos x="T2" y="T3"/>
              </a:cxn>
              <a:cxn ang="T10">
                <a:pos x="T4" y="T5"/>
              </a:cxn>
              <a:cxn ang="T11">
                <a:pos x="T6" y="T7"/>
              </a:cxn>
            </a:cxnLst>
            <a:rect l="T12" t="T13" r="T14" b="T15"/>
            <a:pathLst>
              <a:path w="1676400" h="914400">
                <a:moveTo>
                  <a:pt x="0" y="0"/>
                </a:moveTo>
                <a:lnTo>
                  <a:pt x="1219200" y="0"/>
                </a:lnTo>
                <a:lnTo>
                  <a:pt x="1676400" y="457200"/>
                </a:lnTo>
                <a:lnTo>
                  <a:pt x="1676400" y="914400"/>
                </a:lnTo>
                <a:lnTo>
                  <a:pt x="0" y="914400"/>
                </a:lnTo>
                <a:close/>
              </a:path>
            </a:pathLst>
          </a:custGeom>
          <a:solidFill>
            <a:srgbClr val="FFFF99"/>
          </a:solidFill>
          <a:ln w="25400" algn="ctr">
            <a:solidFill>
              <a:srgbClr val="FF0000"/>
            </a:solidFill>
            <a:miter lim="800000"/>
          </a:ln>
        </p:spPr>
        <p:txBody>
          <a:bodyPr anchor="ctr" anchorCtr="1"/>
          <a:lstStyle/>
          <a:p>
            <a:pPr algn="ctr" eaLnBrk="0" fontAlgn="base" hangingPunct="0">
              <a:spcBef>
                <a:spcPct val="45000"/>
              </a:spcBef>
              <a:spcAft>
                <a:spcPct val="0"/>
              </a:spcAft>
            </a:pPr>
            <a:r>
              <a:rPr lang="en-US" sz="1600">
                <a:solidFill>
                  <a:srgbClr val="000066"/>
                </a:solidFill>
                <a:latin typeface="Albertus" pitchFamily="34" charset="0"/>
              </a:rPr>
              <a:t>SPJ-TU</a:t>
            </a:r>
            <a:endParaRPr lang="en-US" sz="1600">
              <a:solidFill>
                <a:srgbClr val="000066"/>
              </a:solidFill>
              <a:latin typeface="Albertus" pitchFamily="34" charset="0"/>
            </a:endParaRPr>
          </a:p>
        </p:txBody>
      </p:sp>
      <p:sp>
        <p:nvSpPr>
          <p:cNvPr id="32779" name="Right Arrow 23"/>
          <p:cNvSpPr>
            <a:spLocks noChangeArrowheads="1"/>
          </p:cNvSpPr>
          <p:nvPr/>
        </p:nvSpPr>
        <p:spPr bwMode="auto">
          <a:xfrm rot="5400000">
            <a:off x="7620000" y="4724400"/>
            <a:ext cx="609600" cy="914400"/>
          </a:xfrm>
          <a:prstGeom prst="rightArrow">
            <a:avLst>
              <a:gd name="adj1" fmla="val 50000"/>
              <a:gd name="adj2" fmla="val 50000"/>
            </a:avLst>
          </a:prstGeom>
          <a:solidFill>
            <a:srgbClr val="FF0000"/>
          </a:solidFill>
          <a:ln w="22225" algn="ctr">
            <a:solidFill>
              <a:srgbClr val="FFFF00"/>
            </a:solidFill>
            <a:round/>
          </a:ln>
          <a:effectLst>
            <a:prstShdw prst="shdw17" dist="17961" dir="2700000">
              <a:srgbClr val="999900"/>
            </a:prstShdw>
          </a:effectLst>
        </p:spPr>
        <p:txBody>
          <a:bodyPr rot="10800000" vert="eaVert" anchor="ctr"/>
          <a:lstStyle/>
          <a:p>
            <a:pPr algn="ctr" fontAlgn="base">
              <a:spcBef>
                <a:spcPct val="0"/>
              </a:spcBef>
              <a:spcAft>
                <a:spcPct val="0"/>
              </a:spcAft>
            </a:pPr>
            <a:endParaRPr lang="id-ID">
              <a:solidFill>
                <a:srgbClr val="FFFFFF"/>
              </a:solidFill>
              <a:latin typeface="Albertus" pitchFamily="34" charset="0"/>
            </a:endParaRPr>
          </a:p>
        </p:txBody>
      </p:sp>
      <p:sp>
        <p:nvSpPr>
          <p:cNvPr id="32780" name="Snip Single Corner Rectangle 24"/>
          <p:cNvSpPr>
            <a:spLocks noChangeArrowheads="1"/>
          </p:cNvSpPr>
          <p:nvPr/>
        </p:nvSpPr>
        <p:spPr bwMode="auto">
          <a:xfrm>
            <a:off x="4800600" y="3733800"/>
            <a:ext cx="1676400" cy="914400"/>
          </a:xfrm>
          <a:custGeom>
            <a:avLst/>
            <a:gdLst>
              <a:gd name="T0" fmla="*/ 1967442 w 1676400"/>
              <a:gd name="T1" fmla="*/ 457200 h 914400"/>
              <a:gd name="T2" fmla="*/ 983721 w 1676400"/>
              <a:gd name="T3" fmla="*/ 914400 h 914400"/>
              <a:gd name="T4" fmla="*/ 0 w 1676400"/>
              <a:gd name="T5" fmla="*/ 457200 h 914400"/>
              <a:gd name="T6" fmla="*/ 983721 w 1676400"/>
              <a:gd name="T7" fmla="*/ 0 h 914400"/>
              <a:gd name="T8" fmla="*/ 0 60000 65536"/>
              <a:gd name="T9" fmla="*/ 5898240 60000 65536"/>
              <a:gd name="T10" fmla="*/ 11796480 60000 65536"/>
              <a:gd name="T11" fmla="*/ 17694720 60000 65536"/>
              <a:gd name="T12" fmla="*/ 0 w 1676400"/>
              <a:gd name="T13" fmla="*/ 166256 h 914400"/>
              <a:gd name="T14" fmla="*/ 1510143 w 1676400"/>
              <a:gd name="T15" fmla="*/ 914400 h 914400"/>
            </a:gdLst>
            <a:ahLst/>
            <a:cxnLst>
              <a:cxn ang="T8">
                <a:pos x="T0" y="T1"/>
              </a:cxn>
              <a:cxn ang="T9">
                <a:pos x="T2" y="T3"/>
              </a:cxn>
              <a:cxn ang="T10">
                <a:pos x="T4" y="T5"/>
              </a:cxn>
              <a:cxn ang="T11">
                <a:pos x="T6" y="T7"/>
              </a:cxn>
            </a:cxnLst>
            <a:rect l="T12" t="T13" r="T14" b="T15"/>
            <a:pathLst>
              <a:path w="1676400" h="914400">
                <a:moveTo>
                  <a:pt x="0" y="0"/>
                </a:moveTo>
                <a:lnTo>
                  <a:pt x="1343888" y="0"/>
                </a:lnTo>
                <a:lnTo>
                  <a:pt x="1676400" y="332512"/>
                </a:lnTo>
                <a:lnTo>
                  <a:pt x="1676400" y="914400"/>
                </a:lnTo>
                <a:lnTo>
                  <a:pt x="0" y="914400"/>
                </a:lnTo>
                <a:close/>
              </a:path>
            </a:pathLst>
          </a:custGeom>
          <a:solidFill>
            <a:srgbClr val="CCFFCC"/>
          </a:solidFill>
          <a:ln w="25400" algn="ctr">
            <a:solidFill>
              <a:srgbClr val="FF0000"/>
            </a:solidFill>
            <a:round/>
          </a:ln>
        </p:spPr>
        <p:txBody>
          <a:bodyPr anchor="ctr" anchorCtr="1"/>
          <a:lstStyle/>
          <a:p>
            <a:pPr algn="ctr" eaLnBrk="0" fontAlgn="base" hangingPunct="0">
              <a:spcBef>
                <a:spcPct val="45000"/>
              </a:spcBef>
              <a:spcAft>
                <a:spcPct val="0"/>
              </a:spcAft>
            </a:pPr>
            <a:r>
              <a:rPr lang="en-US" sz="1600">
                <a:solidFill>
                  <a:srgbClr val="000066"/>
                </a:solidFill>
                <a:latin typeface="Albertus" pitchFamily="34" charset="0"/>
              </a:rPr>
              <a:t>Draft </a:t>
            </a:r>
            <a:endParaRPr lang="en-US" sz="1600">
              <a:solidFill>
                <a:srgbClr val="000066"/>
              </a:solidFill>
              <a:latin typeface="Albertus" pitchFamily="34" charset="0"/>
            </a:endParaRPr>
          </a:p>
          <a:p>
            <a:pPr algn="ctr" eaLnBrk="0" fontAlgn="base" hangingPunct="0">
              <a:spcBef>
                <a:spcPct val="45000"/>
              </a:spcBef>
              <a:spcAft>
                <a:spcPct val="0"/>
              </a:spcAft>
            </a:pPr>
            <a:r>
              <a:rPr lang="en-US" sz="1600">
                <a:solidFill>
                  <a:srgbClr val="000066"/>
                </a:solidFill>
                <a:latin typeface="Albertus" pitchFamily="34" charset="0"/>
              </a:rPr>
              <a:t>LPJ -TU</a:t>
            </a:r>
            <a:endParaRPr lang="en-US" sz="1600">
              <a:solidFill>
                <a:srgbClr val="000066"/>
              </a:solidFill>
              <a:latin typeface="Albertus" pitchFamily="34" charset="0"/>
            </a:endParaRPr>
          </a:p>
        </p:txBody>
      </p:sp>
      <p:sp>
        <p:nvSpPr>
          <p:cNvPr id="32781" name="TextBox 14"/>
          <p:cNvSpPr txBox="1">
            <a:spLocks noChangeArrowheads="1"/>
          </p:cNvSpPr>
          <p:nvPr/>
        </p:nvSpPr>
        <p:spPr bwMode="auto">
          <a:xfrm>
            <a:off x="867273" y="1338283"/>
            <a:ext cx="7848600" cy="707886"/>
          </a:xfrm>
          <a:prstGeom prst="rect">
            <a:avLst/>
          </a:prstGeom>
          <a:noFill/>
          <a:ln w="25400" algn="ctr">
            <a:solidFill>
              <a:srgbClr val="00CC00"/>
            </a:solidFill>
            <a:miter lim="800000"/>
          </a:ln>
          <a:effectLst>
            <a:prstShdw prst="shdw17" dist="17961" dir="2700000">
              <a:srgbClr val="007A00"/>
            </a:prstShdw>
          </a:effec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fontAlgn="base">
              <a:spcBef>
                <a:spcPct val="0"/>
              </a:spcBef>
              <a:spcAft>
                <a:spcPct val="0"/>
              </a:spcAft>
            </a:pPr>
            <a:r>
              <a:rPr lang="en-US" sz="2000" b="1" dirty="0" err="1">
                <a:solidFill>
                  <a:srgbClr val="000000"/>
                </a:solidFill>
                <a:latin typeface="Avian" pitchFamily="34" charset="0"/>
              </a:rPr>
              <a:t>Langkah-langkah</a:t>
            </a:r>
            <a:r>
              <a:rPr lang="en-US" sz="2000" b="1" dirty="0">
                <a:solidFill>
                  <a:srgbClr val="000000"/>
                </a:solidFill>
                <a:latin typeface="Avian" pitchFamily="34" charset="0"/>
              </a:rPr>
              <a:t> </a:t>
            </a:r>
            <a:r>
              <a:rPr lang="en-US" sz="2000" b="1" dirty="0" err="1">
                <a:solidFill>
                  <a:srgbClr val="000000"/>
                </a:solidFill>
                <a:latin typeface="Avian" pitchFamily="34" charset="0"/>
              </a:rPr>
              <a:t>pertanggungjawaban</a:t>
            </a:r>
            <a:r>
              <a:rPr lang="en-US" sz="2000" b="1" dirty="0">
                <a:solidFill>
                  <a:srgbClr val="000000"/>
                </a:solidFill>
                <a:latin typeface="Avian" pitchFamily="34" charset="0"/>
              </a:rPr>
              <a:t> TU </a:t>
            </a:r>
            <a:r>
              <a:rPr lang="en-US" sz="2000" b="1" dirty="0" err="1">
                <a:solidFill>
                  <a:srgbClr val="000000"/>
                </a:solidFill>
                <a:latin typeface="Avian" pitchFamily="34" charset="0"/>
              </a:rPr>
              <a:t>dan</a:t>
            </a:r>
            <a:r>
              <a:rPr lang="en-US" sz="2000" b="1" dirty="0">
                <a:solidFill>
                  <a:srgbClr val="000000"/>
                </a:solidFill>
                <a:latin typeface="Avian" pitchFamily="34" charset="0"/>
              </a:rPr>
              <a:t> </a:t>
            </a:r>
            <a:r>
              <a:rPr lang="en-US" sz="2000" b="1" dirty="0" err="1">
                <a:solidFill>
                  <a:srgbClr val="000000"/>
                </a:solidFill>
                <a:latin typeface="Avian" pitchFamily="34" charset="0"/>
              </a:rPr>
              <a:t>penyampaiannya</a:t>
            </a:r>
            <a:endParaRPr lang="en-US" sz="2000" b="1" dirty="0">
              <a:solidFill>
                <a:srgbClr val="000000"/>
              </a:solidFill>
              <a:latin typeface="Avian" pitchFamily="34" charset="0"/>
            </a:endParaRPr>
          </a:p>
        </p:txBody>
      </p:sp>
      <p:sp>
        <p:nvSpPr>
          <p:cNvPr id="588814" name="Title 1"/>
          <p:cNvSpPr>
            <a:spLocks noGrp="1"/>
          </p:cNvSpPr>
          <p:nvPr>
            <p:ph type="title" idx="4294967295"/>
          </p:nvPr>
        </p:nvSpPr>
        <p:spPr>
          <a:xfrm>
            <a:off x="650636" y="214283"/>
            <a:ext cx="8188569" cy="963613"/>
          </a:xfrm>
          <a:ln w="22225" cap="flat" algn="ctr">
            <a:solidFill>
              <a:srgbClr val="FF0000"/>
            </a:solidFill>
            <a:headEnd type="none" w="med" len="med"/>
            <a:tailEnd type="none" w="med" len="med"/>
          </a:ln>
          <a:effectLst>
            <a:prstShdw prst="shdw17" dist="17961" dir="2700000">
              <a:srgbClr val="FF0000">
                <a:gamma/>
                <a:shade val="60000"/>
                <a:invGamma/>
              </a:srgbClr>
            </a:prstShdw>
          </a:effectLst>
        </p:spPr>
        <p:txBody>
          <a:bodyPr bIns="91440" anchorCtr="1">
            <a:normAutofit/>
          </a:bodyPr>
          <a:lstStyle/>
          <a:p>
            <a:pPr eaLnBrk="1" hangingPunct="1">
              <a:defRPr/>
            </a:pPr>
            <a:r>
              <a:rPr lang="en-US" sz="2800">
                <a:solidFill>
                  <a:srgbClr val="000000"/>
                </a:solidFill>
                <a:latin typeface="Albertus Extra Bold" pitchFamily="34" charset="0"/>
              </a:rPr>
              <a:t>PERTANGGUNGJAWABAN </a:t>
            </a:r>
            <a:br>
              <a:rPr lang="en-US" sz="2800">
                <a:solidFill>
                  <a:srgbClr val="000000"/>
                </a:solidFill>
                <a:latin typeface="Albertus Extra Bold" pitchFamily="34" charset="0"/>
              </a:rPr>
            </a:br>
            <a:r>
              <a:rPr lang="en-US" sz="2800">
                <a:solidFill>
                  <a:srgbClr val="000000"/>
                </a:solidFill>
                <a:latin typeface="Albertus Extra Bold" pitchFamily="34" charset="0"/>
              </a:rPr>
              <a:t>BENDAHARA PENGELUARAN</a:t>
            </a:r>
            <a:endParaRPr lang="en-US" sz="2800">
              <a:solidFill>
                <a:srgbClr val="000000"/>
              </a:solidFill>
              <a:latin typeface="Albertus Extra Bold" pitchFamily="34" charset="0"/>
            </a:endParaRP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1998"/>
            <a:ext cx="7620000" cy="5674165"/>
          </a:xfrm>
        </p:spPr>
        <p:txBody>
          <a:bodyPr>
            <a:normAutofit fontScale="92500"/>
          </a:bodyPr>
          <a:lstStyle/>
          <a:p>
            <a:pPr marL="742950" indent="-742950">
              <a:buFont typeface="+mj-lt"/>
              <a:buAutoNum type="alphaLcPeriod" startAt="3"/>
            </a:pPr>
            <a:r>
              <a:rPr lang="en-US" sz="4000" dirty="0" err="1">
                <a:solidFill>
                  <a:srgbClr val="0000FF"/>
                </a:solidFill>
              </a:rPr>
              <a:t>Pertanggungjawaban</a:t>
            </a:r>
            <a:r>
              <a:rPr lang="en-US" sz="4000" dirty="0">
                <a:solidFill>
                  <a:srgbClr val="0000FF"/>
                </a:solidFill>
              </a:rPr>
              <a:t> </a:t>
            </a:r>
            <a:r>
              <a:rPr lang="en-US" sz="4000" dirty="0" err="1">
                <a:solidFill>
                  <a:srgbClr val="0000FF"/>
                </a:solidFill>
              </a:rPr>
              <a:t>Administratif</a:t>
            </a:r>
            <a:endParaRPr lang="en-US" sz="4000" dirty="0">
              <a:solidFill>
                <a:srgbClr val="0000FF"/>
              </a:solidFill>
            </a:endParaRPr>
          </a:p>
          <a:p>
            <a:r>
              <a:rPr lang="en-US" sz="2800" dirty="0">
                <a:solidFill>
                  <a:srgbClr val="0000FF"/>
                </a:solidFill>
              </a:rPr>
              <a:t>1) </a:t>
            </a:r>
            <a:r>
              <a:rPr lang="en-US" sz="2800" dirty="0" err="1">
                <a:solidFill>
                  <a:srgbClr val="0000FF"/>
                </a:solidFill>
              </a:rPr>
              <a:t>Penyusunan</a:t>
            </a:r>
            <a:r>
              <a:rPr lang="en-US" sz="2800" dirty="0">
                <a:solidFill>
                  <a:srgbClr val="0000FF"/>
                </a:solidFill>
              </a:rPr>
              <a:t> LPJ</a:t>
            </a:r>
            <a:endParaRPr lang="en-US" sz="2800" dirty="0">
              <a:solidFill>
                <a:srgbClr val="0000FF"/>
              </a:solidFill>
            </a:endParaRPr>
          </a:p>
          <a:p>
            <a:pPr marL="457200" indent="-457200">
              <a:buAutoNum type="alphaLcPeriod"/>
            </a:pPr>
            <a:r>
              <a:rPr lang="en-US" sz="2800" dirty="0" err="1">
                <a:solidFill>
                  <a:srgbClr val="FF0000"/>
                </a:solidFill>
              </a:rPr>
              <a:t>Setiap</a:t>
            </a:r>
            <a:r>
              <a:rPr lang="en-US" sz="2800" dirty="0">
                <a:solidFill>
                  <a:srgbClr val="FF0000"/>
                </a:solidFill>
              </a:rPr>
              <a:t> </a:t>
            </a:r>
            <a:r>
              <a:rPr lang="en-US" sz="2800" dirty="0" err="1">
                <a:solidFill>
                  <a:srgbClr val="FF0000"/>
                </a:solidFill>
              </a:rPr>
              <a:t>akhir</a:t>
            </a:r>
            <a:r>
              <a:rPr lang="en-US" sz="2800" dirty="0">
                <a:solidFill>
                  <a:srgbClr val="FF0000"/>
                </a:solidFill>
              </a:rPr>
              <a:t> </a:t>
            </a:r>
            <a:r>
              <a:rPr lang="en-US" sz="2800" dirty="0" err="1">
                <a:solidFill>
                  <a:srgbClr val="FF0000"/>
                </a:solidFill>
              </a:rPr>
              <a:t>bulan</a:t>
            </a:r>
            <a:r>
              <a:rPr lang="en-US" sz="2800" dirty="0"/>
              <a:t>, BPP </a:t>
            </a:r>
            <a:r>
              <a:rPr lang="en-US" sz="2800" dirty="0" err="1"/>
              <a:t>menyiapkan</a:t>
            </a:r>
            <a:r>
              <a:rPr lang="en-US" sz="2800" dirty="0"/>
              <a:t> LPJ BPP </a:t>
            </a:r>
            <a:r>
              <a:rPr lang="en-US" sz="2800" dirty="0" err="1"/>
              <a:t>untuk</a:t>
            </a:r>
            <a:r>
              <a:rPr lang="en-US" sz="2800" dirty="0"/>
              <a:t> </a:t>
            </a:r>
            <a:r>
              <a:rPr lang="en-US" sz="2800" dirty="0" err="1"/>
              <a:t>disampaikan</a:t>
            </a:r>
            <a:r>
              <a:rPr lang="en-US" sz="2800" dirty="0"/>
              <a:t> </a:t>
            </a:r>
            <a:r>
              <a:rPr lang="en-US" sz="2800" dirty="0" err="1"/>
              <a:t>kepada</a:t>
            </a:r>
            <a:r>
              <a:rPr lang="en-US" sz="2800" dirty="0"/>
              <a:t> BP.</a:t>
            </a:r>
            <a:endParaRPr lang="en-US" sz="2800" dirty="0"/>
          </a:p>
          <a:p>
            <a:pPr marL="457200" indent="-457200">
              <a:buFont typeface="Arial" panose="020B0604020202020204" pitchFamily="34" charset="0"/>
              <a:buAutoNum type="alphaLcPeriod"/>
            </a:pPr>
            <a:r>
              <a:rPr lang="en-US" sz="2800" dirty="0"/>
              <a:t>BP </a:t>
            </a:r>
            <a:r>
              <a:rPr lang="en-US" sz="2800" dirty="0" err="1"/>
              <a:t>akan</a:t>
            </a:r>
            <a:r>
              <a:rPr lang="en-US" sz="2800" dirty="0"/>
              <a:t> </a:t>
            </a:r>
            <a:r>
              <a:rPr lang="en-US" sz="2800" dirty="0" err="1"/>
              <a:t>menyiapkan</a:t>
            </a:r>
            <a:r>
              <a:rPr lang="en-US" sz="2800" dirty="0"/>
              <a:t> LPJ </a:t>
            </a:r>
            <a:r>
              <a:rPr lang="en-US" sz="2800" dirty="0" err="1"/>
              <a:t>Bendahara</a:t>
            </a:r>
            <a:r>
              <a:rPr lang="en-US" sz="2800" dirty="0"/>
              <a:t> </a:t>
            </a:r>
            <a:r>
              <a:rPr lang="en-US" sz="2800" dirty="0" err="1"/>
              <a:t>serta</a:t>
            </a:r>
            <a:r>
              <a:rPr lang="en-US" sz="2800" dirty="0"/>
              <a:t> </a:t>
            </a:r>
            <a:r>
              <a:rPr lang="en-US" sz="2800" dirty="0" err="1"/>
              <a:t>melakukan</a:t>
            </a:r>
            <a:r>
              <a:rPr lang="en-US" sz="2800" dirty="0"/>
              <a:t> </a:t>
            </a:r>
            <a:r>
              <a:rPr lang="en-US" sz="2800" dirty="0" err="1">
                <a:solidFill>
                  <a:srgbClr val="FF0000"/>
                </a:solidFill>
              </a:rPr>
              <a:t>konsolidasi</a:t>
            </a:r>
            <a:r>
              <a:rPr lang="en-US" sz="2800" dirty="0">
                <a:solidFill>
                  <a:srgbClr val="FF0000"/>
                </a:solidFill>
              </a:rPr>
              <a:t> </a:t>
            </a:r>
            <a:r>
              <a:rPr lang="en-US" sz="2800" dirty="0" err="1">
                <a:solidFill>
                  <a:srgbClr val="FF0000"/>
                </a:solidFill>
              </a:rPr>
              <a:t>dengan</a:t>
            </a:r>
            <a:r>
              <a:rPr lang="en-US" sz="2800" dirty="0">
                <a:solidFill>
                  <a:srgbClr val="FF0000"/>
                </a:solidFill>
              </a:rPr>
              <a:t> LPJ BPP. </a:t>
            </a:r>
            <a:endParaRPr lang="en-US" sz="2800" dirty="0">
              <a:solidFill>
                <a:srgbClr val="FF0000"/>
              </a:solidFill>
            </a:endParaRPr>
          </a:p>
          <a:p>
            <a:pPr marL="445770" indent="-514350">
              <a:buFont typeface="+mj-lt"/>
              <a:buAutoNum type="alphaLcPeriod"/>
            </a:pPr>
            <a:r>
              <a:rPr lang="en-US" sz="3100" dirty="0"/>
              <a:t>LPJ </a:t>
            </a:r>
            <a:r>
              <a:rPr lang="en-US" sz="3100" dirty="0" err="1"/>
              <a:t>Bendahara</a:t>
            </a:r>
            <a:r>
              <a:rPr lang="en-US" sz="3100" dirty="0"/>
              <a:t> </a:t>
            </a:r>
            <a:r>
              <a:rPr lang="en-US" sz="3100" dirty="0" err="1"/>
              <a:t>memberikan</a:t>
            </a:r>
            <a:r>
              <a:rPr lang="en-US" sz="3100" dirty="0"/>
              <a:t> </a:t>
            </a:r>
            <a:r>
              <a:rPr lang="en-US" sz="3100" dirty="0" err="1"/>
              <a:t>gambaran</a:t>
            </a:r>
            <a:r>
              <a:rPr lang="en-US" sz="3100" dirty="0"/>
              <a:t> </a:t>
            </a:r>
            <a:r>
              <a:rPr lang="en-US" sz="3100" dirty="0" err="1">
                <a:solidFill>
                  <a:srgbClr val="FF0000"/>
                </a:solidFill>
              </a:rPr>
              <a:t>jumlah</a:t>
            </a:r>
            <a:r>
              <a:rPr lang="en-US" sz="3100" dirty="0">
                <a:solidFill>
                  <a:srgbClr val="FF0000"/>
                </a:solidFill>
              </a:rPr>
              <a:t> </a:t>
            </a:r>
            <a:r>
              <a:rPr lang="en-US" sz="3100" dirty="0" err="1">
                <a:solidFill>
                  <a:srgbClr val="FF0000"/>
                </a:solidFill>
              </a:rPr>
              <a:t>anggaran</a:t>
            </a:r>
            <a:r>
              <a:rPr lang="en-US" sz="3100" dirty="0">
                <a:solidFill>
                  <a:srgbClr val="FF0000"/>
                </a:solidFill>
              </a:rPr>
              <a:t>, </a:t>
            </a:r>
            <a:r>
              <a:rPr lang="en-US" sz="3100" dirty="0" err="1">
                <a:solidFill>
                  <a:srgbClr val="FF0000"/>
                </a:solidFill>
              </a:rPr>
              <a:t>realisasi</a:t>
            </a:r>
            <a:r>
              <a:rPr lang="en-US" sz="3100" dirty="0">
                <a:solidFill>
                  <a:srgbClr val="FF0000"/>
                </a:solidFill>
              </a:rPr>
              <a:t>, dan </a:t>
            </a:r>
            <a:r>
              <a:rPr lang="en-US" sz="3100" dirty="0" err="1">
                <a:solidFill>
                  <a:srgbClr val="FF0000"/>
                </a:solidFill>
              </a:rPr>
              <a:t>sisa</a:t>
            </a:r>
            <a:r>
              <a:rPr lang="en-US" sz="3100" dirty="0">
                <a:solidFill>
                  <a:srgbClr val="FF0000"/>
                </a:solidFill>
              </a:rPr>
              <a:t> </a:t>
            </a:r>
            <a:r>
              <a:rPr lang="en-US" sz="3100" dirty="0" err="1">
                <a:solidFill>
                  <a:srgbClr val="FF0000"/>
                </a:solidFill>
              </a:rPr>
              <a:t>pagu</a:t>
            </a:r>
            <a:r>
              <a:rPr lang="en-US" sz="3100" dirty="0">
                <a:solidFill>
                  <a:srgbClr val="FF0000"/>
                </a:solidFill>
              </a:rPr>
              <a:t> </a:t>
            </a:r>
            <a:r>
              <a:rPr lang="en-US" sz="3100" dirty="0" err="1"/>
              <a:t>anggaran</a:t>
            </a:r>
            <a:r>
              <a:rPr lang="en-US" sz="3100" dirty="0"/>
              <a:t> </a:t>
            </a:r>
            <a:r>
              <a:rPr lang="en-US" sz="3100" dirty="0" err="1"/>
              <a:t>secara</a:t>
            </a:r>
            <a:r>
              <a:rPr lang="en-US" sz="3100" dirty="0"/>
              <a:t> </a:t>
            </a:r>
            <a:r>
              <a:rPr lang="en-US" sz="3100" dirty="0" err="1"/>
              <a:t>kumulatif</a:t>
            </a:r>
            <a:r>
              <a:rPr lang="en-US" sz="3100" dirty="0"/>
              <a:t> dan/</a:t>
            </a:r>
            <a:r>
              <a:rPr lang="en-US" sz="3100" dirty="0" err="1"/>
              <a:t>atau</a:t>
            </a:r>
            <a:r>
              <a:rPr lang="en-US" sz="3100" dirty="0"/>
              <a:t> per </a:t>
            </a:r>
            <a:r>
              <a:rPr lang="en-US" sz="3100" dirty="0" err="1"/>
              <a:t>kegiatan</a:t>
            </a:r>
            <a:r>
              <a:rPr lang="en-US" sz="3100" dirty="0"/>
              <a:t> yang </a:t>
            </a:r>
            <a:r>
              <a:rPr lang="en-US" sz="3100" dirty="0" err="1"/>
              <a:t>dilampiri</a:t>
            </a:r>
            <a:r>
              <a:rPr lang="en-US" sz="3100" dirty="0"/>
              <a:t>:</a:t>
            </a:r>
            <a:endParaRPr lang="en-US" sz="3100" dirty="0"/>
          </a:p>
          <a:p>
            <a:pPr lvl="2"/>
            <a:r>
              <a:rPr lang="en-US" sz="2600" dirty="0"/>
              <a:t>(1) BKU;</a:t>
            </a:r>
            <a:endParaRPr lang="en-US" sz="2600" dirty="0"/>
          </a:p>
          <a:p>
            <a:pPr lvl="2"/>
            <a:r>
              <a:rPr lang="en-US" sz="2600" dirty="0"/>
              <a:t>(2) </a:t>
            </a:r>
            <a:r>
              <a:rPr lang="en-US" sz="2600" dirty="0" err="1"/>
              <a:t>Laporan</a:t>
            </a:r>
            <a:r>
              <a:rPr lang="en-US" sz="2600" dirty="0"/>
              <a:t> </a:t>
            </a:r>
            <a:r>
              <a:rPr lang="en-US" sz="2600" dirty="0" err="1"/>
              <a:t>Penutupan</a:t>
            </a:r>
            <a:r>
              <a:rPr lang="en-US" sz="2600" dirty="0"/>
              <a:t> Kas;</a:t>
            </a:r>
            <a:endParaRPr lang="en-US" sz="2600" dirty="0"/>
          </a:p>
          <a:p>
            <a:pPr lvl="2"/>
            <a:r>
              <a:rPr lang="en-US" sz="2600" dirty="0"/>
              <a:t>(3) LPJ BPP.</a:t>
            </a:r>
            <a:endParaRPr lang="en-US" sz="2600" dirty="0"/>
          </a:p>
          <a:p>
            <a:pPr marL="457200" indent="-457200">
              <a:buAutoNum type="alphaLcPeriod"/>
            </a:pPr>
            <a:endParaRPr lang="en-US" sz="2800" dirty="0"/>
          </a:p>
          <a:p>
            <a:pPr marL="457200" indent="-457200">
              <a:buAutoNum type="alphaLcPeriod"/>
            </a:pPr>
            <a:endParaRPr lang="en-US" dirty="0"/>
          </a:p>
          <a:p>
            <a:endParaRPr lang="en-US" dirty="0"/>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1998"/>
            <a:ext cx="7620000" cy="5674165"/>
          </a:xfrm>
        </p:spPr>
        <p:txBody>
          <a:bodyPr>
            <a:normAutofit fontScale="92500" lnSpcReduction="10000"/>
          </a:bodyPr>
          <a:lstStyle/>
          <a:p>
            <a:r>
              <a:rPr lang="en-US" sz="2800" dirty="0"/>
              <a:t>2) </a:t>
            </a:r>
            <a:r>
              <a:rPr lang="en-US" sz="2800" dirty="0" err="1">
                <a:solidFill>
                  <a:srgbClr val="0000FF"/>
                </a:solidFill>
              </a:rPr>
              <a:t>Penyampaian</a:t>
            </a:r>
            <a:r>
              <a:rPr lang="en-US" sz="2800" dirty="0">
                <a:solidFill>
                  <a:srgbClr val="0000FF"/>
                </a:solidFill>
              </a:rPr>
              <a:t> LPJ </a:t>
            </a:r>
            <a:r>
              <a:rPr lang="en-US" sz="2800" dirty="0" err="1">
                <a:solidFill>
                  <a:srgbClr val="0000FF"/>
                </a:solidFill>
              </a:rPr>
              <a:t>Administratif</a:t>
            </a:r>
            <a:endParaRPr lang="en-US" sz="2800" dirty="0">
              <a:solidFill>
                <a:srgbClr val="0000FF"/>
              </a:solidFill>
            </a:endParaRPr>
          </a:p>
          <a:p>
            <a:pPr marL="514350" indent="-514350">
              <a:buFont typeface="+mj-lt"/>
              <a:buAutoNum type="alphaLcPeriod"/>
            </a:pPr>
            <a:r>
              <a:rPr lang="en-US" sz="2800" dirty="0"/>
              <a:t>BP </a:t>
            </a:r>
            <a:r>
              <a:rPr lang="en-US" sz="2800" dirty="0" err="1"/>
              <a:t>menyampaikan</a:t>
            </a:r>
            <a:r>
              <a:rPr lang="en-US" sz="2800" dirty="0"/>
              <a:t> LPJ </a:t>
            </a:r>
            <a:r>
              <a:rPr lang="en-US" sz="2800" dirty="0" err="1"/>
              <a:t>Bendahara</a:t>
            </a:r>
            <a:r>
              <a:rPr lang="en-US" sz="2800" dirty="0"/>
              <a:t> </a:t>
            </a:r>
            <a:r>
              <a:rPr lang="en-US" sz="2800" dirty="0" err="1"/>
              <a:t>kepada</a:t>
            </a:r>
            <a:r>
              <a:rPr lang="en-US" sz="2800" dirty="0"/>
              <a:t> PA </a:t>
            </a:r>
            <a:r>
              <a:rPr lang="en-US" sz="2800" dirty="0" err="1"/>
              <a:t>melalui</a:t>
            </a:r>
            <a:r>
              <a:rPr lang="en-US" sz="2800" dirty="0"/>
              <a:t> PPK-SKPD paling </a:t>
            </a:r>
            <a:r>
              <a:rPr lang="en-US" sz="2800" dirty="0" err="1"/>
              <a:t>lambat</a:t>
            </a:r>
            <a:r>
              <a:rPr lang="en-US" sz="2800" dirty="0"/>
              <a:t> </a:t>
            </a:r>
            <a:r>
              <a:rPr lang="en-US" sz="2800" dirty="0" err="1"/>
              <a:t>tanggal</a:t>
            </a:r>
            <a:r>
              <a:rPr lang="en-US" sz="2800" dirty="0"/>
              <a:t> </a:t>
            </a:r>
            <a:r>
              <a:rPr lang="en-US" sz="2800" dirty="0">
                <a:solidFill>
                  <a:srgbClr val="FF0000"/>
                </a:solidFill>
              </a:rPr>
              <a:t>10 </a:t>
            </a:r>
            <a:r>
              <a:rPr lang="en-US" sz="2800" dirty="0" err="1">
                <a:solidFill>
                  <a:srgbClr val="FF0000"/>
                </a:solidFill>
              </a:rPr>
              <a:t>bulan</a:t>
            </a:r>
            <a:r>
              <a:rPr lang="en-US" sz="2800" dirty="0">
                <a:solidFill>
                  <a:srgbClr val="FF0000"/>
                </a:solidFill>
              </a:rPr>
              <a:t> </a:t>
            </a:r>
            <a:r>
              <a:rPr lang="en-US" sz="2800" dirty="0" err="1">
                <a:solidFill>
                  <a:srgbClr val="FF0000"/>
                </a:solidFill>
              </a:rPr>
              <a:t>berikutnya</a:t>
            </a:r>
            <a:r>
              <a:rPr lang="en-US" sz="2800" dirty="0"/>
              <a:t>.</a:t>
            </a:r>
            <a:endParaRPr lang="en-US" sz="2800" dirty="0"/>
          </a:p>
          <a:p>
            <a:pPr marL="514350" indent="-514350">
              <a:buFont typeface="+mj-lt"/>
              <a:buAutoNum type="alphaLcPeriod"/>
            </a:pPr>
            <a:r>
              <a:rPr lang="en-US" sz="2800" dirty="0"/>
              <a:t>PPK-SKPD </a:t>
            </a:r>
            <a:r>
              <a:rPr lang="en-US" sz="2800" dirty="0" err="1">
                <a:solidFill>
                  <a:srgbClr val="FF0000"/>
                </a:solidFill>
              </a:rPr>
              <a:t>melakukan</a:t>
            </a:r>
            <a:r>
              <a:rPr lang="en-US" sz="2800" dirty="0">
                <a:solidFill>
                  <a:srgbClr val="FF0000"/>
                </a:solidFill>
              </a:rPr>
              <a:t> </a:t>
            </a:r>
            <a:r>
              <a:rPr lang="en-US" sz="2800" dirty="0" err="1">
                <a:solidFill>
                  <a:srgbClr val="FF0000"/>
                </a:solidFill>
              </a:rPr>
              <a:t>verifikasi</a:t>
            </a:r>
            <a:r>
              <a:rPr lang="en-US" sz="2800" dirty="0">
                <a:solidFill>
                  <a:srgbClr val="FF0000"/>
                </a:solidFill>
              </a:rPr>
              <a:t> </a:t>
            </a:r>
            <a:r>
              <a:rPr lang="en-US" sz="2800" dirty="0" err="1"/>
              <a:t>terhadap</a:t>
            </a:r>
            <a:r>
              <a:rPr lang="en-US" sz="2800" dirty="0"/>
              <a:t> LPJ </a:t>
            </a:r>
            <a:r>
              <a:rPr lang="en-US" sz="2800" dirty="0" err="1"/>
              <a:t>administratif</a:t>
            </a:r>
            <a:r>
              <a:rPr lang="en-US" sz="2800" dirty="0"/>
              <a:t> </a:t>
            </a:r>
            <a:r>
              <a:rPr lang="en-US" sz="2800" dirty="0" err="1"/>
              <a:t>dengan</a:t>
            </a:r>
            <a:r>
              <a:rPr lang="en-US" sz="2800" dirty="0"/>
              <a:t> </a:t>
            </a:r>
            <a:r>
              <a:rPr lang="en-US" sz="2800" dirty="0" err="1"/>
              <a:t>langkah-langkah</a:t>
            </a:r>
            <a:r>
              <a:rPr lang="en-US" sz="2800" dirty="0"/>
              <a:t> </a:t>
            </a:r>
            <a:r>
              <a:rPr lang="en-US" sz="2800" dirty="0" err="1"/>
              <a:t>sebagai</a:t>
            </a:r>
            <a:r>
              <a:rPr lang="en-US" sz="2800" dirty="0"/>
              <a:t> </a:t>
            </a:r>
            <a:r>
              <a:rPr lang="en-US" sz="2800" dirty="0" err="1"/>
              <a:t>berikut</a:t>
            </a:r>
            <a:r>
              <a:rPr lang="en-US" sz="2800" dirty="0"/>
              <a:t>:</a:t>
            </a:r>
            <a:endParaRPr lang="en-US" sz="2800" dirty="0"/>
          </a:p>
          <a:p>
            <a:pPr marL="971550" lvl="1" indent="-514350">
              <a:buFont typeface="+mj-ea"/>
              <a:buAutoNum type="circleNumDbPlain"/>
            </a:pPr>
            <a:r>
              <a:rPr lang="en-US" sz="2800" dirty="0" err="1"/>
              <a:t>Meneliti</a:t>
            </a:r>
            <a:r>
              <a:rPr lang="en-US" sz="2800" dirty="0"/>
              <a:t> </a:t>
            </a:r>
            <a:r>
              <a:rPr lang="en-US" sz="2800" dirty="0" err="1">
                <a:solidFill>
                  <a:srgbClr val="FF0000"/>
                </a:solidFill>
              </a:rPr>
              <a:t>transaksi</a:t>
            </a:r>
            <a:r>
              <a:rPr lang="en-US" sz="2800" dirty="0">
                <a:solidFill>
                  <a:srgbClr val="FF0000"/>
                </a:solidFill>
              </a:rPr>
              <a:t> </a:t>
            </a:r>
            <a:r>
              <a:rPr lang="en-US" sz="2800" dirty="0" err="1"/>
              <a:t>belanja</a:t>
            </a:r>
            <a:r>
              <a:rPr lang="en-US" sz="2800" dirty="0"/>
              <a:t> </a:t>
            </a:r>
            <a:r>
              <a:rPr lang="en-US" sz="2800" dirty="0" err="1"/>
              <a:t>beserta</a:t>
            </a:r>
            <a:r>
              <a:rPr lang="en-US" sz="2800" dirty="0"/>
              <a:t> </a:t>
            </a:r>
            <a:r>
              <a:rPr lang="en-US" sz="2800" dirty="0" err="1"/>
              <a:t>tanda</a:t>
            </a:r>
            <a:r>
              <a:rPr lang="en-US" sz="2800" dirty="0"/>
              <a:t> </a:t>
            </a:r>
            <a:r>
              <a:rPr lang="en-US" sz="2800" dirty="0" err="1"/>
              <a:t>bukti</a:t>
            </a:r>
            <a:r>
              <a:rPr lang="en-US" sz="2800" dirty="0"/>
              <a:t> </a:t>
            </a:r>
            <a:r>
              <a:rPr lang="en-US" sz="2800" dirty="0" err="1"/>
              <a:t>belanja</a:t>
            </a:r>
            <a:r>
              <a:rPr lang="en-US" sz="2800" dirty="0"/>
              <a:t> yang </a:t>
            </a:r>
            <a:r>
              <a:rPr lang="en-US" sz="2800" b="1" i="1" dirty="0" err="1"/>
              <a:t>terdokumentasikan</a:t>
            </a:r>
            <a:r>
              <a:rPr lang="en-US" sz="2800" b="1" i="1" dirty="0"/>
              <a:t> </a:t>
            </a:r>
            <a:r>
              <a:rPr lang="en-US" sz="2800" b="1" i="1" dirty="0" err="1"/>
              <a:t>dalam</a:t>
            </a:r>
            <a:r>
              <a:rPr lang="en-US" sz="2800" b="1" i="1" dirty="0"/>
              <a:t> </a:t>
            </a:r>
            <a:r>
              <a:rPr lang="en-US" sz="2800" b="1" i="1" dirty="0" err="1"/>
              <a:t>buku</a:t>
            </a:r>
            <a:r>
              <a:rPr lang="en-US" sz="2800" b="1" i="1" dirty="0"/>
              <a:t> </a:t>
            </a:r>
            <a:r>
              <a:rPr lang="en-US" sz="2800" b="1" i="1" dirty="0" err="1"/>
              <a:t>atau</a:t>
            </a:r>
            <a:r>
              <a:rPr lang="en-US" sz="2800" b="1" i="1" dirty="0"/>
              <a:t> </a:t>
            </a:r>
            <a:r>
              <a:rPr lang="en-US" sz="2800" b="1" i="1" dirty="0" err="1"/>
              <a:t>laporan</a:t>
            </a:r>
            <a:r>
              <a:rPr lang="en-US" sz="2800" b="1" i="1" dirty="0"/>
              <a:t> </a:t>
            </a:r>
            <a:r>
              <a:rPr lang="en-US" sz="2800" b="1" i="1" dirty="0" err="1"/>
              <a:t>terkait</a:t>
            </a:r>
            <a:endParaRPr lang="en-US" sz="2800" b="1" i="1" dirty="0"/>
          </a:p>
          <a:p>
            <a:pPr marL="914400" lvl="1" indent="-457200">
              <a:buFont typeface="+mj-ea"/>
              <a:buAutoNum type="circleNumDbPlain" startAt="2"/>
            </a:pPr>
            <a:r>
              <a:rPr lang="en-US" sz="2800" dirty="0" err="1">
                <a:solidFill>
                  <a:srgbClr val="FF0000"/>
                </a:solidFill>
              </a:rPr>
              <a:t>Meneliti</a:t>
            </a:r>
            <a:r>
              <a:rPr lang="en-US" sz="2800" dirty="0">
                <a:solidFill>
                  <a:srgbClr val="FF0000"/>
                </a:solidFill>
              </a:rPr>
              <a:t> </a:t>
            </a:r>
            <a:r>
              <a:rPr lang="en-US" sz="2800" dirty="0" err="1">
                <a:solidFill>
                  <a:srgbClr val="FF0000"/>
                </a:solidFill>
              </a:rPr>
              <a:t>penerimaan</a:t>
            </a:r>
            <a:r>
              <a:rPr lang="en-US" sz="2800" dirty="0">
                <a:solidFill>
                  <a:srgbClr val="FF0000"/>
                </a:solidFill>
              </a:rPr>
              <a:t> SP2D </a:t>
            </a:r>
            <a:r>
              <a:rPr lang="en-US" sz="2800" dirty="0"/>
              <a:t>yang </a:t>
            </a:r>
            <a:r>
              <a:rPr lang="en-US" sz="2800" dirty="0" err="1"/>
              <a:t>terdokumentasikan</a:t>
            </a:r>
            <a:r>
              <a:rPr lang="en-US" sz="2800" dirty="0"/>
              <a:t> </a:t>
            </a:r>
            <a:r>
              <a:rPr lang="en-US" sz="2800" dirty="0" err="1"/>
              <a:t>dalam</a:t>
            </a:r>
            <a:r>
              <a:rPr lang="en-US" sz="2800" dirty="0"/>
              <a:t> </a:t>
            </a:r>
            <a:r>
              <a:rPr lang="en-US" sz="2800" dirty="0" err="1"/>
              <a:t>buku</a:t>
            </a:r>
            <a:r>
              <a:rPr lang="en-US" sz="2800" dirty="0"/>
              <a:t> </a:t>
            </a:r>
            <a:r>
              <a:rPr lang="en-US" sz="2800" dirty="0" err="1"/>
              <a:t>atau</a:t>
            </a:r>
            <a:r>
              <a:rPr lang="en-US" sz="2800" dirty="0"/>
              <a:t> </a:t>
            </a:r>
            <a:r>
              <a:rPr lang="en-US" sz="2800" dirty="0" err="1"/>
              <a:t>laporan</a:t>
            </a:r>
            <a:r>
              <a:rPr lang="en-US" sz="2800" dirty="0"/>
              <a:t> </a:t>
            </a:r>
            <a:r>
              <a:rPr lang="en-US" sz="2800" dirty="0" err="1"/>
              <a:t>terkait</a:t>
            </a:r>
            <a:r>
              <a:rPr lang="en-US" sz="2800" dirty="0"/>
              <a:t> </a:t>
            </a:r>
            <a:endParaRPr lang="en-US" sz="2800" dirty="0"/>
          </a:p>
          <a:p>
            <a:pPr marL="914400" lvl="1" indent="-457200">
              <a:buFont typeface="+mj-ea"/>
              <a:buAutoNum type="circleNumDbPlain" startAt="2"/>
            </a:pPr>
            <a:endParaRPr lang="en-US" sz="2800" dirty="0"/>
          </a:p>
          <a:p>
            <a:pPr marL="914400" lvl="1" indent="-457200">
              <a:buFont typeface="+mj-ea"/>
              <a:buAutoNum type="circleNumDbPlain" startAt="2"/>
            </a:pPr>
            <a:r>
              <a:rPr lang="en-US" sz="2800" dirty="0" err="1"/>
              <a:t>Melakukan</a:t>
            </a:r>
            <a:r>
              <a:rPr lang="en-US" sz="2800" dirty="0"/>
              <a:t> </a:t>
            </a:r>
            <a:r>
              <a:rPr lang="en-US" sz="2800" dirty="0" err="1">
                <a:solidFill>
                  <a:srgbClr val="FF0000"/>
                </a:solidFill>
              </a:rPr>
              <a:t>analisis</a:t>
            </a:r>
            <a:r>
              <a:rPr lang="en-US" sz="2800" dirty="0">
                <a:solidFill>
                  <a:srgbClr val="FF0000"/>
                </a:solidFill>
              </a:rPr>
              <a:t> </a:t>
            </a:r>
            <a:r>
              <a:rPr lang="en-US" sz="2800" dirty="0" err="1">
                <a:solidFill>
                  <a:srgbClr val="FF0000"/>
                </a:solidFill>
              </a:rPr>
              <a:t>kesesuaian</a:t>
            </a:r>
            <a:r>
              <a:rPr lang="en-US" sz="2800" dirty="0">
                <a:solidFill>
                  <a:srgbClr val="FF0000"/>
                </a:solidFill>
              </a:rPr>
              <a:t> </a:t>
            </a:r>
            <a:r>
              <a:rPr lang="en-US" sz="2800" dirty="0"/>
              <a:t>dan </a:t>
            </a:r>
            <a:r>
              <a:rPr lang="en-US" sz="2800" dirty="0" err="1"/>
              <a:t>kepatuhan</a:t>
            </a:r>
            <a:r>
              <a:rPr lang="en-US" sz="2800" dirty="0"/>
              <a:t> </a:t>
            </a:r>
            <a:r>
              <a:rPr lang="en-US" sz="2800" dirty="0" err="1"/>
              <a:t>terhadap</a:t>
            </a:r>
            <a:r>
              <a:rPr lang="en-US" sz="2800" dirty="0"/>
              <a:t> proses </a:t>
            </a:r>
            <a:r>
              <a:rPr lang="en-US" sz="2800" dirty="0" err="1"/>
              <a:t>belanja</a:t>
            </a:r>
            <a:r>
              <a:rPr lang="en-US" sz="2800" dirty="0"/>
              <a:t> dan </a:t>
            </a:r>
            <a:r>
              <a:rPr lang="en-US" sz="2800" dirty="0" err="1"/>
              <a:t>pengeluaran</a:t>
            </a:r>
            <a:r>
              <a:rPr lang="en-US" sz="2800" dirty="0"/>
              <a:t> kas</a:t>
            </a:r>
            <a:endParaRPr lang="en-US" sz="2800" dirty="0"/>
          </a:p>
          <a:p>
            <a:pPr marL="514350" indent="-514350">
              <a:buFont typeface="+mj-lt"/>
              <a:buAutoNum type="alphaLcPeriod"/>
            </a:pPr>
            <a:endParaRPr lang="en-US" sz="2800" dirty="0"/>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0432" y="451999"/>
            <a:ext cx="7620000" cy="4057122"/>
          </a:xfrm>
        </p:spPr>
        <p:txBody>
          <a:bodyPr>
            <a:normAutofit/>
          </a:bodyPr>
          <a:lstStyle/>
          <a:p>
            <a:pPr marL="457200" indent="-457200" algn="just">
              <a:buFont typeface="+mj-lt"/>
              <a:buAutoNum type="arabicParenR" startAt="3"/>
            </a:pPr>
            <a:r>
              <a:rPr lang="en-US" sz="2800" dirty="0" err="1"/>
              <a:t>Apabila</a:t>
            </a:r>
            <a:r>
              <a:rPr lang="en-US" sz="2800" dirty="0"/>
              <a:t> </a:t>
            </a:r>
            <a:r>
              <a:rPr lang="en-US" sz="2800" dirty="0" err="1"/>
              <a:t>dalam</a:t>
            </a:r>
            <a:r>
              <a:rPr lang="en-US" sz="2800" dirty="0"/>
              <a:t> proses </a:t>
            </a:r>
            <a:r>
              <a:rPr lang="en-US" sz="2800" dirty="0" err="1"/>
              <a:t>verifikasi</a:t>
            </a:r>
            <a:r>
              <a:rPr lang="en-US" sz="2800" dirty="0"/>
              <a:t>, PPK SKPD </a:t>
            </a:r>
            <a:r>
              <a:rPr lang="en-US" sz="2800" dirty="0" err="1">
                <a:solidFill>
                  <a:srgbClr val="FF0000"/>
                </a:solidFill>
              </a:rPr>
              <a:t>menemukan</a:t>
            </a:r>
            <a:r>
              <a:rPr lang="en-US" sz="2800" dirty="0">
                <a:solidFill>
                  <a:srgbClr val="FF0000"/>
                </a:solidFill>
              </a:rPr>
              <a:t> </a:t>
            </a:r>
            <a:r>
              <a:rPr lang="en-US" sz="2800" dirty="0" err="1">
                <a:solidFill>
                  <a:srgbClr val="FF0000"/>
                </a:solidFill>
              </a:rPr>
              <a:t>ketidaksesuaian</a:t>
            </a:r>
            <a:r>
              <a:rPr lang="en-US" sz="2800" dirty="0">
                <a:solidFill>
                  <a:srgbClr val="FF0000"/>
                </a:solidFill>
              </a:rPr>
              <a:t>/</a:t>
            </a:r>
            <a:r>
              <a:rPr lang="en-US" sz="2800" dirty="0" err="1"/>
              <a:t>ketidaklengkapan</a:t>
            </a:r>
            <a:r>
              <a:rPr lang="en-US" sz="2800" dirty="0"/>
              <a:t>, PPK SKPD </a:t>
            </a:r>
            <a:r>
              <a:rPr lang="en-US" sz="2800" dirty="0" err="1"/>
              <a:t>meminta</a:t>
            </a:r>
            <a:r>
              <a:rPr lang="en-US" sz="2800" dirty="0"/>
              <a:t> </a:t>
            </a:r>
            <a:r>
              <a:rPr lang="en-US" sz="2800" dirty="0" err="1"/>
              <a:t>penyempurnaan</a:t>
            </a:r>
            <a:r>
              <a:rPr lang="en-US" sz="2800" dirty="0"/>
              <a:t> </a:t>
            </a:r>
            <a:r>
              <a:rPr lang="en-US" sz="2800" dirty="0" err="1"/>
              <a:t>kepada</a:t>
            </a:r>
            <a:r>
              <a:rPr lang="en-US" sz="2800" dirty="0"/>
              <a:t> BP.</a:t>
            </a:r>
            <a:endParaRPr lang="en-US" sz="2800" dirty="0"/>
          </a:p>
          <a:p>
            <a:pPr marL="457200" indent="-457200" algn="just">
              <a:buFont typeface="+mj-lt"/>
              <a:buAutoNum type="arabicParenR" startAt="3"/>
            </a:pPr>
            <a:r>
              <a:rPr lang="en-US" sz="2800" dirty="0" err="1"/>
              <a:t>Dalam</a:t>
            </a:r>
            <a:r>
              <a:rPr lang="en-US" sz="2800" dirty="0"/>
              <a:t> </a:t>
            </a:r>
            <a:r>
              <a:rPr lang="en-US" sz="2800" dirty="0" err="1"/>
              <a:t>hal</a:t>
            </a:r>
            <a:r>
              <a:rPr lang="en-US" sz="2800" dirty="0"/>
              <a:t> proses </a:t>
            </a:r>
            <a:r>
              <a:rPr lang="en-US" sz="2800" dirty="0" err="1"/>
              <a:t>verifikasi</a:t>
            </a:r>
            <a:r>
              <a:rPr lang="en-US" sz="2800" dirty="0"/>
              <a:t> </a:t>
            </a:r>
            <a:r>
              <a:rPr lang="en-US" sz="2800" dirty="0" err="1"/>
              <a:t>dinyatakan</a:t>
            </a:r>
            <a:r>
              <a:rPr lang="en-US" sz="2800" dirty="0"/>
              <a:t> </a:t>
            </a:r>
            <a:r>
              <a:rPr lang="en-US" sz="2800" dirty="0" err="1"/>
              <a:t>sah</a:t>
            </a:r>
            <a:r>
              <a:rPr lang="en-US" sz="2800" dirty="0"/>
              <a:t>/</a:t>
            </a:r>
            <a:r>
              <a:rPr lang="en-US" sz="2800" dirty="0" err="1"/>
              <a:t>lengkap</a:t>
            </a:r>
            <a:r>
              <a:rPr lang="en-US" sz="2800" dirty="0"/>
              <a:t>, PPK SKPD </a:t>
            </a:r>
            <a:r>
              <a:rPr lang="en-US" sz="2800" dirty="0" err="1"/>
              <a:t>mengajukan</a:t>
            </a:r>
            <a:r>
              <a:rPr lang="en-US" sz="2800" dirty="0"/>
              <a:t> </a:t>
            </a:r>
            <a:r>
              <a:rPr lang="en-US" sz="2800" dirty="0" err="1"/>
              <a:t>penandatanganan</a:t>
            </a:r>
            <a:r>
              <a:rPr lang="en-US" sz="2800" dirty="0"/>
              <a:t> </a:t>
            </a:r>
            <a:r>
              <a:rPr lang="en-US" sz="2800" dirty="0" err="1"/>
              <a:t>dan</a:t>
            </a:r>
            <a:r>
              <a:rPr lang="en-US" sz="2800" dirty="0"/>
              <a:t> </a:t>
            </a:r>
            <a:r>
              <a:rPr lang="en-US" sz="2800" dirty="0" err="1"/>
              <a:t>persetujuan</a:t>
            </a:r>
            <a:r>
              <a:rPr lang="en-US" sz="2800" dirty="0"/>
              <a:t> LPJ </a:t>
            </a:r>
            <a:r>
              <a:rPr lang="en-US" sz="2800" dirty="0" err="1"/>
              <a:t>Bendahara</a:t>
            </a:r>
            <a:r>
              <a:rPr lang="en-US" sz="2800" dirty="0">
                <a:solidFill>
                  <a:srgbClr val="FF0000"/>
                </a:solidFill>
              </a:rPr>
              <a:t> </a:t>
            </a:r>
            <a:r>
              <a:rPr lang="en-US" sz="2800" dirty="0" err="1">
                <a:solidFill>
                  <a:srgbClr val="FF0000"/>
                </a:solidFill>
              </a:rPr>
              <a:t>secara</a:t>
            </a:r>
            <a:r>
              <a:rPr lang="en-US" sz="2800" dirty="0">
                <a:solidFill>
                  <a:srgbClr val="FF0000"/>
                </a:solidFill>
              </a:rPr>
              <a:t> </a:t>
            </a:r>
            <a:r>
              <a:rPr lang="en-US" sz="2800" dirty="0" err="1">
                <a:solidFill>
                  <a:srgbClr val="FF0000"/>
                </a:solidFill>
              </a:rPr>
              <a:t>administratif</a:t>
            </a:r>
            <a:r>
              <a:rPr lang="en-US" sz="2800" dirty="0">
                <a:solidFill>
                  <a:srgbClr val="FF0000"/>
                </a:solidFill>
              </a:rPr>
              <a:t> </a:t>
            </a:r>
            <a:r>
              <a:rPr lang="en-US" sz="2800" dirty="0" err="1">
                <a:solidFill>
                  <a:srgbClr val="FF0000"/>
                </a:solidFill>
              </a:rPr>
              <a:t>kepada</a:t>
            </a:r>
            <a:r>
              <a:rPr lang="en-US" sz="2800" dirty="0">
                <a:solidFill>
                  <a:srgbClr val="FF0000"/>
                </a:solidFill>
              </a:rPr>
              <a:t> PA</a:t>
            </a:r>
            <a:r>
              <a:rPr lang="en-US" sz="2800" dirty="0"/>
              <a:t>.</a:t>
            </a:r>
            <a:endParaRPr lang="en-US" sz="2800" dirty="0"/>
          </a:p>
          <a:p>
            <a:pPr marL="457200" indent="-457200" algn="just">
              <a:buFont typeface="+mj-lt"/>
              <a:buAutoNum type="arabicParenR" startAt="3"/>
            </a:pPr>
            <a:r>
              <a:rPr lang="en-US" sz="2800" dirty="0"/>
              <a:t>PA </a:t>
            </a:r>
            <a:r>
              <a:rPr lang="en-US" sz="2800" dirty="0" err="1">
                <a:solidFill>
                  <a:srgbClr val="FF0000"/>
                </a:solidFill>
              </a:rPr>
              <a:t>menandatangani</a:t>
            </a:r>
            <a:r>
              <a:rPr lang="en-US" sz="2800" dirty="0">
                <a:solidFill>
                  <a:srgbClr val="FF0000"/>
                </a:solidFill>
              </a:rPr>
              <a:t> </a:t>
            </a:r>
            <a:r>
              <a:rPr lang="en-US" sz="2800" dirty="0">
                <a:solidFill>
                  <a:srgbClr val="000000"/>
                </a:solidFill>
              </a:rPr>
              <a:t>LPJ </a:t>
            </a:r>
            <a:r>
              <a:rPr lang="en-US" sz="2800" dirty="0" err="1">
                <a:solidFill>
                  <a:srgbClr val="000000"/>
                </a:solidFill>
              </a:rPr>
              <a:t>Bendahara</a:t>
            </a:r>
            <a:r>
              <a:rPr lang="en-US" sz="2800" dirty="0">
                <a:solidFill>
                  <a:srgbClr val="000000"/>
                </a:solidFill>
              </a:rPr>
              <a:t> </a:t>
            </a:r>
            <a:r>
              <a:rPr lang="en-US" sz="2800" dirty="0"/>
              <a:t>yang </a:t>
            </a:r>
            <a:r>
              <a:rPr lang="en-US" sz="2800" dirty="0" err="1"/>
              <a:t>sudah</a:t>
            </a:r>
            <a:r>
              <a:rPr lang="en-US" sz="2800" dirty="0"/>
              <a:t> </a:t>
            </a:r>
            <a:r>
              <a:rPr lang="en-US" sz="2800" dirty="0" err="1">
                <a:solidFill>
                  <a:srgbClr val="000000"/>
                </a:solidFill>
              </a:rPr>
              <a:t>diverifikasi</a:t>
            </a:r>
            <a:r>
              <a:rPr lang="en-US" sz="2800" dirty="0">
                <a:solidFill>
                  <a:srgbClr val="000000"/>
                </a:solidFill>
              </a:rPr>
              <a:t> </a:t>
            </a:r>
            <a:r>
              <a:rPr lang="en-US" sz="2800" dirty="0" err="1"/>
              <a:t>sebagai</a:t>
            </a:r>
            <a:r>
              <a:rPr lang="en-US" sz="2800" dirty="0"/>
              <a:t> </a:t>
            </a:r>
            <a:r>
              <a:rPr lang="en-US" sz="2800" dirty="0" err="1"/>
              <a:t>bentuk</a:t>
            </a:r>
            <a:r>
              <a:rPr lang="en-US" sz="2800" dirty="0"/>
              <a:t> </a:t>
            </a:r>
            <a:r>
              <a:rPr lang="en-US" sz="2800" dirty="0" err="1"/>
              <a:t>persetujuan</a:t>
            </a:r>
            <a:r>
              <a:rPr lang="en-US" sz="2800" dirty="0"/>
              <a:t>.</a:t>
            </a:r>
            <a:endParaRPr lang="en-US" sz="2800" dirty="0"/>
          </a:p>
          <a:p>
            <a:pPr marL="457200" indent="-457200" algn="just">
              <a:buFont typeface="+mj-lt"/>
              <a:buAutoNum type="arabicParenR" startAt="3"/>
            </a:pPr>
            <a:endParaRPr lang="en-US" sz="2400" dirty="0"/>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4" name="Group 7"/>
          <p:cNvGrpSpPr/>
          <p:nvPr/>
        </p:nvGrpSpPr>
        <p:grpSpPr bwMode="auto">
          <a:xfrm>
            <a:off x="914400" y="2497159"/>
            <a:ext cx="7620000" cy="3940175"/>
            <a:chOff x="838200" y="1981200"/>
            <a:chExt cx="7620000" cy="3940785"/>
          </a:xfrm>
        </p:grpSpPr>
        <p:sp>
          <p:nvSpPr>
            <p:cNvPr id="5" name="TextBox 4"/>
            <p:cNvSpPr txBox="1">
              <a:spLocks noChangeArrowheads="1"/>
            </p:cNvSpPr>
            <p:nvPr/>
          </p:nvSpPr>
          <p:spPr bwMode="auto">
            <a:xfrm>
              <a:off x="838200" y="1981200"/>
              <a:ext cx="5943600" cy="1631469"/>
            </a:xfrm>
            <a:prstGeom prst="rect">
              <a:avLst/>
            </a:prstGeom>
            <a:solidFill>
              <a:schemeClr val="accent1"/>
            </a:solidFill>
            <a:ln w="38100" algn="ctr">
              <a:solidFill>
                <a:srgbClr val="FFFF00"/>
              </a:solidFill>
              <a:miter lim="800000"/>
            </a:ln>
            <a:effectLst>
              <a:outerShdw dist="20000" dir="5400000" rotWithShape="0">
                <a:srgbClr val="000000">
                  <a:alpha val="37999"/>
                </a:srgbClr>
              </a:outerShdw>
            </a:effectLst>
          </p:spPr>
          <p:txBody>
            <a:bodyPr>
              <a:spAutoFit/>
            </a:bodyPr>
            <a:lstStyle/>
            <a:p>
              <a:pPr algn="just" fontAlgn="base">
                <a:spcBef>
                  <a:spcPct val="0"/>
                </a:spcBef>
                <a:spcAft>
                  <a:spcPct val="0"/>
                </a:spcAft>
                <a:defRPr/>
              </a:pPr>
              <a:r>
                <a:rPr lang="en-US" sz="2000">
                  <a:solidFill>
                    <a:srgbClr val="F7F3F3"/>
                  </a:solidFill>
                  <a:latin typeface="Albertus" pitchFamily="34" charset="0"/>
                </a:rPr>
                <a:t>Pertanggungjawaban administratif berupa Surat Pertanggungjawaban (SPJ) yang merupakan </a:t>
              </a:r>
              <a:r>
                <a:rPr lang="en-US" sz="2000" b="1">
                  <a:solidFill>
                    <a:srgbClr val="FFFF00"/>
                  </a:solidFill>
                  <a:latin typeface="Albertus" pitchFamily="34" charset="0"/>
                </a:rPr>
                <a:t>penggabungan</a:t>
              </a:r>
              <a:r>
                <a:rPr lang="en-US" sz="2000">
                  <a:solidFill>
                    <a:srgbClr val="F7F3F3"/>
                  </a:solidFill>
                  <a:latin typeface="Albertus" pitchFamily="34" charset="0"/>
                </a:rPr>
                <a:t> dengan SPJ Bendahara Pembantu</a:t>
              </a:r>
              <a:endParaRPr lang="en-US" sz="2000">
                <a:solidFill>
                  <a:srgbClr val="F7F3F3"/>
                </a:solidFill>
                <a:latin typeface="Albertus" pitchFamily="34" charset="0"/>
              </a:endParaRPr>
            </a:p>
            <a:p>
              <a:pPr algn="just" fontAlgn="base">
                <a:spcBef>
                  <a:spcPct val="0"/>
                </a:spcBef>
                <a:spcAft>
                  <a:spcPct val="0"/>
                </a:spcAft>
                <a:defRPr/>
              </a:pPr>
              <a:endParaRPr lang="en-US" sz="2000">
                <a:solidFill>
                  <a:srgbClr val="F7F3F3"/>
                </a:solidFill>
                <a:latin typeface="Albertus" pitchFamily="34" charset="0"/>
              </a:endParaRPr>
            </a:p>
          </p:txBody>
        </p:sp>
        <p:sp>
          <p:nvSpPr>
            <p:cNvPr id="6" name="TextBox 5"/>
            <p:cNvSpPr txBox="1">
              <a:spLocks noChangeArrowheads="1"/>
            </p:cNvSpPr>
            <p:nvPr/>
          </p:nvSpPr>
          <p:spPr bwMode="auto">
            <a:xfrm>
              <a:off x="2133600" y="3230755"/>
              <a:ext cx="6096000" cy="1349584"/>
            </a:xfrm>
            <a:prstGeom prst="rect">
              <a:avLst/>
            </a:prstGeom>
            <a:solidFill>
              <a:schemeClr val="accent1"/>
            </a:solidFill>
            <a:ln w="38100" algn="ctr">
              <a:solidFill>
                <a:srgbClr val="FFFF00"/>
              </a:solidFill>
              <a:miter lim="800000"/>
            </a:ln>
            <a:effectLst>
              <a:outerShdw dist="20000" dir="5400000" rotWithShape="0">
                <a:srgbClr val="000000">
                  <a:alpha val="37999"/>
                </a:srgbClr>
              </a:outerShdw>
            </a:effectLst>
          </p:spPr>
          <p:txBody>
            <a:bodyPr>
              <a:spAutoFit/>
            </a:bodyPr>
            <a:lstStyle/>
            <a:p>
              <a:pPr algn="just" fontAlgn="base">
                <a:spcBef>
                  <a:spcPct val="0"/>
                </a:spcBef>
                <a:spcAft>
                  <a:spcPct val="0"/>
                </a:spcAft>
                <a:defRPr/>
              </a:pPr>
              <a:r>
                <a:rPr lang="en-US" sz="2000">
                  <a:solidFill>
                    <a:srgbClr val="F7F3F3"/>
                  </a:solidFill>
                  <a:latin typeface="Albertus" pitchFamily="34" charset="0"/>
                </a:rPr>
                <a:t>SPJ menggambarkan jumlah anggaran, realisasi dan sisa pagu anggaran baik secara kumulatif maupun per kegiatan.</a:t>
              </a:r>
              <a:endParaRPr lang="en-US" sz="2000">
                <a:solidFill>
                  <a:srgbClr val="F7F3F3"/>
                </a:solidFill>
                <a:latin typeface="Albertus" pitchFamily="34" charset="0"/>
              </a:endParaRPr>
            </a:p>
            <a:p>
              <a:pPr algn="just" fontAlgn="base">
                <a:spcBef>
                  <a:spcPct val="0"/>
                </a:spcBef>
                <a:spcAft>
                  <a:spcPct val="0"/>
                </a:spcAft>
                <a:defRPr/>
              </a:pPr>
              <a:endParaRPr lang="en-US" sz="2000">
                <a:solidFill>
                  <a:srgbClr val="F7F3F3"/>
                </a:solidFill>
                <a:latin typeface="Albertus" pitchFamily="34" charset="0"/>
              </a:endParaRPr>
            </a:p>
          </p:txBody>
        </p:sp>
        <p:sp>
          <p:nvSpPr>
            <p:cNvPr id="7" name="TextBox 6"/>
            <p:cNvSpPr txBox="1">
              <a:spLocks noChangeArrowheads="1"/>
            </p:cNvSpPr>
            <p:nvPr/>
          </p:nvSpPr>
          <p:spPr bwMode="auto">
            <a:xfrm>
              <a:off x="4114800" y="4267554"/>
              <a:ext cx="4343400" cy="1654431"/>
            </a:xfrm>
            <a:prstGeom prst="rect">
              <a:avLst/>
            </a:prstGeom>
            <a:solidFill>
              <a:schemeClr val="accent1"/>
            </a:solidFill>
            <a:ln w="38100" algn="ctr">
              <a:solidFill>
                <a:srgbClr val="FFFF00"/>
              </a:solidFill>
              <a:miter lim="800000"/>
            </a:ln>
            <a:effectLst>
              <a:outerShdw dist="20000" dir="5400000" rotWithShape="0">
                <a:srgbClr val="000000">
                  <a:alpha val="37999"/>
                </a:srgbClr>
              </a:outerShdw>
            </a:effectLst>
          </p:spPr>
          <p:txBody>
            <a:bodyPr>
              <a:spAutoFit/>
            </a:bodyPr>
            <a:lstStyle/>
            <a:p>
              <a:pPr algn="just" fontAlgn="base">
                <a:spcBef>
                  <a:spcPct val="0"/>
                </a:spcBef>
                <a:spcAft>
                  <a:spcPct val="0"/>
                </a:spcAft>
                <a:defRPr/>
              </a:pPr>
              <a:r>
                <a:rPr lang="en-US" sz="2000">
                  <a:solidFill>
                    <a:srgbClr val="F7F3F3"/>
                  </a:solidFill>
                  <a:latin typeface="Albertus" pitchFamily="34" charset="0"/>
                </a:rPr>
                <a:t>SPJ dilampiri dengan:</a:t>
              </a:r>
              <a:endParaRPr lang="en-US" sz="2000">
                <a:solidFill>
                  <a:srgbClr val="F7F3F3"/>
                </a:solidFill>
                <a:latin typeface="Albertus" pitchFamily="34" charset="0"/>
              </a:endParaRPr>
            </a:p>
            <a:p>
              <a:pPr lvl="1" algn="just" fontAlgn="base">
                <a:spcBef>
                  <a:spcPct val="0"/>
                </a:spcBef>
                <a:spcAft>
                  <a:spcPct val="0"/>
                </a:spcAft>
                <a:buFont typeface="Arial" panose="020B0604020202020204" pitchFamily="34" charset="0"/>
                <a:buChar char="•"/>
                <a:defRPr/>
              </a:pPr>
              <a:r>
                <a:rPr lang="en-US" sz="2000">
                  <a:solidFill>
                    <a:srgbClr val="F7F3F3"/>
                  </a:solidFill>
                  <a:latin typeface="Albertus" pitchFamily="34" charset="0"/>
                </a:rPr>
                <a:t>BKU</a:t>
              </a:r>
              <a:endParaRPr lang="en-US" sz="2000">
                <a:solidFill>
                  <a:srgbClr val="F7F3F3"/>
                </a:solidFill>
                <a:latin typeface="Albertus" pitchFamily="34" charset="0"/>
              </a:endParaRPr>
            </a:p>
            <a:p>
              <a:pPr lvl="1" algn="just" fontAlgn="base">
                <a:spcBef>
                  <a:spcPct val="0"/>
                </a:spcBef>
                <a:spcAft>
                  <a:spcPct val="0"/>
                </a:spcAft>
                <a:buFont typeface="Arial" panose="020B0604020202020204" pitchFamily="34" charset="0"/>
                <a:buChar char="•"/>
                <a:defRPr/>
              </a:pPr>
              <a:r>
                <a:rPr lang="en-US" sz="2000">
                  <a:solidFill>
                    <a:srgbClr val="F7F3F3"/>
                  </a:solidFill>
                  <a:latin typeface="Albertus" pitchFamily="34" charset="0"/>
                </a:rPr>
                <a:t>Laporan Penutupan Kas dan</a:t>
              </a:r>
              <a:endParaRPr lang="en-US" sz="2000">
                <a:solidFill>
                  <a:srgbClr val="F7F3F3"/>
                </a:solidFill>
                <a:latin typeface="Albertus" pitchFamily="34" charset="0"/>
              </a:endParaRPr>
            </a:p>
            <a:p>
              <a:pPr lvl="1" algn="just" fontAlgn="base">
                <a:spcBef>
                  <a:spcPct val="0"/>
                </a:spcBef>
                <a:spcAft>
                  <a:spcPct val="0"/>
                </a:spcAft>
                <a:buFont typeface="Arial" panose="020B0604020202020204" pitchFamily="34" charset="0"/>
                <a:buChar char="•"/>
                <a:defRPr/>
              </a:pPr>
              <a:r>
                <a:rPr lang="en-US" sz="2000">
                  <a:solidFill>
                    <a:srgbClr val="F7F3F3"/>
                  </a:solidFill>
                  <a:latin typeface="Albertus" pitchFamily="34" charset="0"/>
                </a:rPr>
                <a:t>SPJ Bendahara Pembantu</a:t>
              </a:r>
              <a:endParaRPr lang="en-US" sz="2000">
                <a:solidFill>
                  <a:srgbClr val="F7F3F3"/>
                </a:solidFill>
                <a:latin typeface="Albertus" pitchFamily="34" charset="0"/>
              </a:endParaRPr>
            </a:p>
            <a:p>
              <a:pPr algn="just" fontAlgn="base">
                <a:spcBef>
                  <a:spcPct val="0"/>
                </a:spcBef>
                <a:spcAft>
                  <a:spcPct val="0"/>
                </a:spcAft>
                <a:defRPr/>
              </a:pPr>
              <a:endParaRPr lang="en-US" sz="2000">
                <a:solidFill>
                  <a:srgbClr val="F7F3F3"/>
                </a:solidFill>
                <a:latin typeface="Albertus" pitchFamily="34" charset="0"/>
              </a:endParaRPr>
            </a:p>
          </p:txBody>
        </p:sp>
      </p:grpSp>
      <p:pic>
        <p:nvPicPr>
          <p:cNvPr id="33795" name="Picture 4" descr="C:\Documents and Settings\medina\My Documents\My Pictures\Microsoft Clip Organizer\bs00272_.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14411" y="5486400"/>
            <a:ext cx="1673469" cy="1131888"/>
          </a:xfrm>
          <a:prstGeom prst="rect">
            <a:avLst/>
          </a:prstGeom>
          <a:noFill/>
          <a:ln>
            <a:noFill/>
          </a:ln>
        </p:spPr>
      </p:pic>
      <p:sp>
        <p:nvSpPr>
          <p:cNvPr id="33796" name="TextBox 8"/>
          <p:cNvSpPr txBox="1">
            <a:spLocks noChangeArrowheads="1"/>
          </p:cNvSpPr>
          <p:nvPr/>
        </p:nvSpPr>
        <p:spPr bwMode="auto">
          <a:xfrm>
            <a:off x="914400" y="1752601"/>
            <a:ext cx="4267200" cy="707886"/>
          </a:xfrm>
          <a:prstGeom prst="rect">
            <a:avLst/>
          </a:prstGeom>
          <a:noFill/>
          <a:ln w="25400" algn="ctr">
            <a:solidFill>
              <a:srgbClr val="00CC00"/>
            </a:solidFill>
            <a:miter lim="800000"/>
          </a:ln>
          <a:effectLst>
            <a:prstShdw prst="shdw17" dist="17961" dir="2700000">
              <a:srgbClr val="007A00"/>
            </a:prstShdw>
          </a:effec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fontAlgn="base">
              <a:spcBef>
                <a:spcPct val="0"/>
              </a:spcBef>
              <a:spcAft>
                <a:spcPct val="0"/>
              </a:spcAft>
            </a:pPr>
            <a:r>
              <a:rPr lang="en-US" sz="2000" b="1" dirty="0" err="1">
                <a:solidFill>
                  <a:srgbClr val="000000"/>
                </a:solidFill>
                <a:latin typeface="Avian" pitchFamily="34" charset="0"/>
              </a:rPr>
              <a:t>Pertanggungjawaban</a:t>
            </a:r>
            <a:r>
              <a:rPr lang="en-US" sz="2000" b="1" dirty="0">
                <a:solidFill>
                  <a:srgbClr val="000000"/>
                </a:solidFill>
                <a:latin typeface="Avian" pitchFamily="34" charset="0"/>
              </a:rPr>
              <a:t> </a:t>
            </a:r>
            <a:r>
              <a:rPr lang="en-US" sz="2000" b="1" dirty="0" err="1">
                <a:solidFill>
                  <a:srgbClr val="000000"/>
                </a:solidFill>
                <a:latin typeface="Avian" pitchFamily="34" charset="0"/>
              </a:rPr>
              <a:t>Administratif</a:t>
            </a:r>
            <a:endParaRPr lang="en-US" sz="2000" b="1" dirty="0">
              <a:solidFill>
                <a:srgbClr val="000000"/>
              </a:solidFill>
              <a:latin typeface="Avian" pitchFamily="34" charset="0"/>
            </a:endParaRPr>
          </a:p>
        </p:txBody>
      </p:sp>
      <p:sp>
        <p:nvSpPr>
          <p:cNvPr id="579592" name="Title 1"/>
          <p:cNvSpPr>
            <a:spLocks noGrp="1"/>
          </p:cNvSpPr>
          <p:nvPr>
            <p:ph type="title" idx="4294967295"/>
          </p:nvPr>
        </p:nvSpPr>
        <p:spPr>
          <a:xfrm>
            <a:off x="838200" y="304800"/>
            <a:ext cx="8001000" cy="1143000"/>
          </a:xfrm>
          <a:ln w="22225" cap="flat" algn="ctr">
            <a:solidFill>
              <a:srgbClr val="FF0000"/>
            </a:solidFill>
          </a:ln>
          <a:effectLst>
            <a:prstShdw prst="shdw17" dist="17961" dir="2700000">
              <a:srgbClr val="FF0000">
                <a:gamma/>
                <a:shade val="60000"/>
                <a:invGamma/>
              </a:srgbClr>
            </a:prstShdw>
          </a:effectLst>
        </p:spPr>
        <p:txBody>
          <a:bodyPr bIns="91440" anchorCtr="1"/>
          <a:lstStyle/>
          <a:p>
            <a:pPr eaLnBrk="1" hangingPunct="1">
              <a:defRPr/>
            </a:pPr>
            <a:r>
              <a:rPr lang="en-US" sz="3200">
                <a:solidFill>
                  <a:srgbClr val="000000"/>
                </a:solidFill>
                <a:latin typeface="Albertus Extra Bold" pitchFamily="34" charset="0"/>
              </a:rPr>
              <a:t>Pertanggungjawaban </a:t>
            </a:r>
            <a:br>
              <a:rPr lang="en-US" sz="3200">
                <a:solidFill>
                  <a:srgbClr val="000000"/>
                </a:solidFill>
                <a:latin typeface="Albertus Extra Bold" pitchFamily="34" charset="0"/>
              </a:rPr>
            </a:br>
            <a:r>
              <a:rPr lang="en-US" sz="3200">
                <a:solidFill>
                  <a:srgbClr val="000000"/>
                </a:solidFill>
                <a:latin typeface="Albertus Extra Bold" pitchFamily="34" charset="0"/>
              </a:rPr>
              <a:t>Bendahara Pengeluaran</a:t>
            </a:r>
            <a:endParaRPr lang="en-US" sz="3200">
              <a:solidFill>
                <a:srgbClr val="000000"/>
              </a:solidFill>
              <a:latin typeface="Albertus Extra Bold" pitchFamily="34" charset="0"/>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ChangeArrowheads="1"/>
          </p:cNvSpPr>
          <p:nvPr/>
        </p:nvSpPr>
        <p:spPr bwMode="auto">
          <a:xfrm>
            <a:off x="2645020" y="3873500"/>
            <a:ext cx="1524000" cy="914400"/>
          </a:xfrm>
          <a:prstGeom prst="rect">
            <a:avLst/>
          </a:prstGeom>
          <a:solidFill>
            <a:srgbClr val="CCFFCC"/>
          </a:solidFill>
          <a:ln w="25400" algn="ctr">
            <a:solidFill>
              <a:srgbClr val="FF0000"/>
            </a:solidFill>
            <a:round/>
          </a:ln>
        </p:spPr>
        <p:txBody>
          <a:bodyPr anchor="ctr" anchorCtr="1"/>
          <a:lstStyle/>
          <a:p>
            <a:pPr algn="ctr" eaLnBrk="0" fontAlgn="base" hangingPunct="0">
              <a:spcBef>
                <a:spcPct val="45000"/>
              </a:spcBef>
              <a:spcAft>
                <a:spcPct val="0"/>
              </a:spcAft>
            </a:pPr>
            <a:r>
              <a:rPr lang="en-US" sz="1600" dirty="0" err="1">
                <a:solidFill>
                  <a:srgbClr val="000066"/>
                </a:solidFill>
                <a:latin typeface="Albertus" pitchFamily="34" charset="0"/>
              </a:rPr>
              <a:t>Menyusun</a:t>
            </a:r>
            <a:r>
              <a:rPr lang="en-US" sz="1600" dirty="0">
                <a:solidFill>
                  <a:srgbClr val="000066"/>
                </a:solidFill>
                <a:latin typeface="Albertus" pitchFamily="34" charset="0"/>
              </a:rPr>
              <a:t> </a:t>
            </a:r>
            <a:endParaRPr lang="en-US" sz="1600" dirty="0">
              <a:solidFill>
                <a:srgbClr val="000066"/>
              </a:solidFill>
              <a:latin typeface="Albertus" pitchFamily="34" charset="0"/>
            </a:endParaRPr>
          </a:p>
          <a:p>
            <a:pPr algn="ctr" eaLnBrk="0" fontAlgn="base" hangingPunct="0">
              <a:spcBef>
                <a:spcPct val="45000"/>
              </a:spcBef>
              <a:spcAft>
                <a:spcPct val="0"/>
              </a:spcAft>
            </a:pPr>
            <a:r>
              <a:rPr lang="en-US" sz="1600" dirty="0">
                <a:solidFill>
                  <a:srgbClr val="000066"/>
                </a:solidFill>
                <a:latin typeface="Albertus" pitchFamily="34" charset="0"/>
              </a:rPr>
              <a:t>SPJ </a:t>
            </a:r>
            <a:r>
              <a:rPr lang="en-US" sz="1600" dirty="0" err="1">
                <a:solidFill>
                  <a:srgbClr val="000066"/>
                </a:solidFill>
                <a:latin typeface="Albertus" pitchFamily="34" charset="0"/>
              </a:rPr>
              <a:t>Administratif</a:t>
            </a:r>
            <a:endParaRPr lang="en-US" sz="1600" dirty="0">
              <a:solidFill>
                <a:srgbClr val="000066"/>
              </a:solidFill>
              <a:latin typeface="Albertus" pitchFamily="34" charset="0"/>
            </a:endParaRPr>
          </a:p>
        </p:txBody>
      </p:sp>
      <p:sp>
        <p:nvSpPr>
          <p:cNvPr id="34819" name="Snip Single Corner Rectangle 5"/>
          <p:cNvSpPr>
            <a:spLocks noChangeArrowheads="1"/>
          </p:cNvSpPr>
          <p:nvPr/>
        </p:nvSpPr>
        <p:spPr bwMode="auto">
          <a:xfrm>
            <a:off x="838200" y="2636838"/>
            <a:ext cx="1676400" cy="779462"/>
          </a:xfrm>
          <a:custGeom>
            <a:avLst/>
            <a:gdLst>
              <a:gd name="T0" fmla="*/ 1967442 w 1676400"/>
              <a:gd name="T1" fmla="*/ 332218 h 914400"/>
              <a:gd name="T2" fmla="*/ 983721 w 1676400"/>
              <a:gd name="T3" fmla="*/ 664437 h 914400"/>
              <a:gd name="T4" fmla="*/ 0 w 1676400"/>
              <a:gd name="T5" fmla="*/ 332218 h 914400"/>
              <a:gd name="T6" fmla="*/ 983721 w 1676400"/>
              <a:gd name="T7" fmla="*/ 0 h 914400"/>
              <a:gd name="T8" fmla="*/ 0 60000 65536"/>
              <a:gd name="T9" fmla="*/ 5898240 60000 65536"/>
              <a:gd name="T10" fmla="*/ 11796480 60000 65536"/>
              <a:gd name="T11" fmla="*/ 17694720 60000 65536"/>
              <a:gd name="T12" fmla="*/ 0 w 1676400"/>
              <a:gd name="T13" fmla="*/ 166256 h 914400"/>
              <a:gd name="T14" fmla="*/ 1510143 w 1676400"/>
              <a:gd name="T15" fmla="*/ 914400 h 914400"/>
            </a:gdLst>
            <a:ahLst/>
            <a:cxnLst>
              <a:cxn ang="T8">
                <a:pos x="T0" y="T1"/>
              </a:cxn>
              <a:cxn ang="T9">
                <a:pos x="T2" y="T3"/>
              </a:cxn>
              <a:cxn ang="T10">
                <a:pos x="T4" y="T5"/>
              </a:cxn>
              <a:cxn ang="T11">
                <a:pos x="T6" y="T7"/>
              </a:cxn>
            </a:cxnLst>
            <a:rect l="T12" t="T13" r="T14" b="T15"/>
            <a:pathLst>
              <a:path w="1676400" h="914400">
                <a:moveTo>
                  <a:pt x="0" y="0"/>
                </a:moveTo>
                <a:lnTo>
                  <a:pt x="1343888" y="0"/>
                </a:lnTo>
                <a:lnTo>
                  <a:pt x="1676400" y="332512"/>
                </a:lnTo>
                <a:lnTo>
                  <a:pt x="1676400" y="914400"/>
                </a:lnTo>
                <a:lnTo>
                  <a:pt x="0" y="914400"/>
                </a:lnTo>
                <a:close/>
              </a:path>
            </a:pathLst>
          </a:custGeom>
          <a:solidFill>
            <a:srgbClr val="FFFF99"/>
          </a:solidFill>
          <a:ln w="25400" algn="ctr">
            <a:solidFill>
              <a:srgbClr val="FF0000"/>
            </a:solidFill>
            <a:miter lim="800000"/>
          </a:ln>
        </p:spPr>
        <p:txBody>
          <a:bodyPr anchor="ctr" anchorCtr="1"/>
          <a:lstStyle/>
          <a:p>
            <a:pPr algn="ctr" eaLnBrk="0" fontAlgn="base" hangingPunct="0">
              <a:spcBef>
                <a:spcPct val="45000"/>
              </a:spcBef>
              <a:spcAft>
                <a:spcPct val="0"/>
              </a:spcAft>
            </a:pPr>
            <a:r>
              <a:rPr lang="en-US" sz="1600" b="1">
                <a:solidFill>
                  <a:srgbClr val="000066"/>
                </a:solidFill>
                <a:latin typeface="Albertus" pitchFamily="34" charset="0"/>
              </a:rPr>
              <a:t>Laporan Penutupan Kas</a:t>
            </a:r>
            <a:endParaRPr lang="en-US" sz="1600" b="1">
              <a:solidFill>
                <a:srgbClr val="000066"/>
              </a:solidFill>
              <a:latin typeface="Albertus" pitchFamily="34" charset="0"/>
            </a:endParaRPr>
          </a:p>
        </p:txBody>
      </p:sp>
      <p:sp>
        <p:nvSpPr>
          <p:cNvPr id="34820" name="Snip Single Corner Rectangle 7"/>
          <p:cNvSpPr>
            <a:spLocks noChangeArrowheads="1"/>
          </p:cNvSpPr>
          <p:nvPr/>
        </p:nvSpPr>
        <p:spPr bwMode="auto">
          <a:xfrm>
            <a:off x="7124711" y="5683250"/>
            <a:ext cx="1444869" cy="914400"/>
          </a:xfrm>
          <a:custGeom>
            <a:avLst/>
            <a:gdLst>
              <a:gd name="T0" fmla="*/ 1461516 w 1676400"/>
              <a:gd name="T1" fmla="*/ 457200 h 914400"/>
              <a:gd name="T2" fmla="*/ 730759 w 1676400"/>
              <a:gd name="T3" fmla="*/ 914400 h 914400"/>
              <a:gd name="T4" fmla="*/ 0 w 1676400"/>
              <a:gd name="T5" fmla="*/ 457200 h 914400"/>
              <a:gd name="T6" fmla="*/ 730759 w 1676400"/>
              <a:gd name="T7" fmla="*/ 0 h 914400"/>
              <a:gd name="T8" fmla="*/ 0 60000 65536"/>
              <a:gd name="T9" fmla="*/ 5898240 60000 65536"/>
              <a:gd name="T10" fmla="*/ 11796480 60000 65536"/>
              <a:gd name="T11" fmla="*/ 17694720 60000 65536"/>
              <a:gd name="T12" fmla="*/ 0 w 1676400"/>
              <a:gd name="T13" fmla="*/ 166256 h 914400"/>
              <a:gd name="T14" fmla="*/ 1510143 w 1676400"/>
              <a:gd name="T15" fmla="*/ 914400 h 914400"/>
            </a:gdLst>
            <a:ahLst/>
            <a:cxnLst>
              <a:cxn ang="T8">
                <a:pos x="T0" y="T1"/>
              </a:cxn>
              <a:cxn ang="T9">
                <a:pos x="T2" y="T3"/>
              </a:cxn>
              <a:cxn ang="T10">
                <a:pos x="T4" y="T5"/>
              </a:cxn>
              <a:cxn ang="T11">
                <a:pos x="T6" y="T7"/>
              </a:cxn>
            </a:cxnLst>
            <a:rect l="T12" t="T13" r="T14" b="T15"/>
            <a:pathLst>
              <a:path w="1676400" h="914400">
                <a:moveTo>
                  <a:pt x="0" y="0"/>
                </a:moveTo>
                <a:lnTo>
                  <a:pt x="1343888" y="0"/>
                </a:lnTo>
                <a:lnTo>
                  <a:pt x="1676400" y="332512"/>
                </a:lnTo>
                <a:lnTo>
                  <a:pt x="1676400" y="914400"/>
                </a:lnTo>
                <a:lnTo>
                  <a:pt x="0" y="914400"/>
                </a:lnTo>
                <a:close/>
              </a:path>
            </a:pathLst>
          </a:custGeom>
          <a:solidFill>
            <a:srgbClr val="FFFF99"/>
          </a:solidFill>
          <a:ln w="25400" algn="ctr">
            <a:solidFill>
              <a:srgbClr val="FF0000"/>
            </a:solidFill>
            <a:miter lim="800000"/>
          </a:ln>
        </p:spPr>
        <p:txBody>
          <a:bodyPr anchor="ctr" anchorCtr="1"/>
          <a:lstStyle/>
          <a:p>
            <a:pPr algn="ctr" eaLnBrk="0" fontAlgn="base" hangingPunct="0">
              <a:spcBef>
                <a:spcPct val="45000"/>
              </a:spcBef>
              <a:spcAft>
                <a:spcPct val="0"/>
              </a:spcAft>
            </a:pPr>
            <a:r>
              <a:rPr lang="en-US" sz="1600">
                <a:solidFill>
                  <a:srgbClr val="000066"/>
                </a:solidFill>
                <a:latin typeface="Albertus" pitchFamily="34" charset="0"/>
              </a:rPr>
              <a:t>SPJ Administratif</a:t>
            </a:r>
            <a:endParaRPr lang="en-US" sz="1600">
              <a:solidFill>
                <a:srgbClr val="000066"/>
              </a:solidFill>
              <a:latin typeface="Albertus" pitchFamily="34" charset="0"/>
            </a:endParaRPr>
          </a:p>
        </p:txBody>
      </p:sp>
      <p:sp>
        <p:nvSpPr>
          <p:cNvPr id="34821" name="Snip Single Corner Rectangle 8"/>
          <p:cNvSpPr>
            <a:spLocks noChangeArrowheads="1"/>
          </p:cNvSpPr>
          <p:nvPr/>
        </p:nvSpPr>
        <p:spPr bwMode="auto">
          <a:xfrm>
            <a:off x="650631" y="5229225"/>
            <a:ext cx="2072054" cy="914400"/>
          </a:xfrm>
          <a:custGeom>
            <a:avLst/>
            <a:gdLst>
              <a:gd name="T0" fmla="*/ 3005720 w 1676400"/>
              <a:gd name="T1" fmla="*/ 457200 h 914400"/>
              <a:gd name="T2" fmla="*/ 1502861 w 1676400"/>
              <a:gd name="T3" fmla="*/ 914400 h 914400"/>
              <a:gd name="T4" fmla="*/ 0 w 1676400"/>
              <a:gd name="T5" fmla="*/ 457200 h 914400"/>
              <a:gd name="T6" fmla="*/ 1502861 w 1676400"/>
              <a:gd name="T7" fmla="*/ 0 h 914400"/>
              <a:gd name="T8" fmla="*/ 0 60000 65536"/>
              <a:gd name="T9" fmla="*/ 5898240 60000 65536"/>
              <a:gd name="T10" fmla="*/ 11796480 60000 65536"/>
              <a:gd name="T11" fmla="*/ 17694720 60000 65536"/>
              <a:gd name="T12" fmla="*/ 0 w 1676400"/>
              <a:gd name="T13" fmla="*/ 166256 h 914400"/>
              <a:gd name="T14" fmla="*/ 1510143 w 1676400"/>
              <a:gd name="T15" fmla="*/ 914400 h 914400"/>
            </a:gdLst>
            <a:ahLst/>
            <a:cxnLst>
              <a:cxn ang="T8">
                <a:pos x="T0" y="T1"/>
              </a:cxn>
              <a:cxn ang="T9">
                <a:pos x="T2" y="T3"/>
              </a:cxn>
              <a:cxn ang="T10">
                <a:pos x="T4" y="T5"/>
              </a:cxn>
              <a:cxn ang="T11">
                <a:pos x="T6" y="T7"/>
              </a:cxn>
            </a:cxnLst>
            <a:rect l="T12" t="T13" r="T14" b="T15"/>
            <a:pathLst>
              <a:path w="1676400" h="914400">
                <a:moveTo>
                  <a:pt x="0" y="0"/>
                </a:moveTo>
                <a:lnTo>
                  <a:pt x="1343888" y="0"/>
                </a:lnTo>
                <a:lnTo>
                  <a:pt x="1676400" y="332512"/>
                </a:lnTo>
                <a:lnTo>
                  <a:pt x="1676400" y="914400"/>
                </a:lnTo>
                <a:lnTo>
                  <a:pt x="0" y="914400"/>
                </a:lnTo>
                <a:close/>
              </a:path>
            </a:pathLst>
          </a:custGeom>
          <a:solidFill>
            <a:srgbClr val="CCFFCC"/>
          </a:solidFill>
          <a:ln w="25400" algn="ctr">
            <a:solidFill>
              <a:srgbClr val="FF0000"/>
            </a:solidFill>
            <a:round/>
          </a:ln>
        </p:spPr>
        <p:txBody>
          <a:bodyPr anchor="ctr" anchorCtr="1"/>
          <a:lstStyle/>
          <a:p>
            <a:pPr algn="ctr" eaLnBrk="0" fontAlgn="base" hangingPunct="0">
              <a:spcBef>
                <a:spcPct val="45000"/>
              </a:spcBef>
              <a:spcAft>
                <a:spcPct val="0"/>
              </a:spcAft>
            </a:pPr>
            <a:r>
              <a:rPr lang="en-US" sz="1400" dirty="0">
                <a:solidFill>
                  <a:srgbClr val="000066"/>
                </a:solidFill>
                <a:latin typeface="Albertus" pitchFamily="34" charset="0"/>
              </a:rPr>
              <a:t>BKU </a:t>
            </a:r>
            <a:r>
              <a:rPr lang="en-US" sz="1400" dirty="0" err="1">
                <a:solidFill>
                  <a:srgbClr val="000066"/>
                </a:solidFill>
                <a:latin typeface="Albertus" pitchFamily="34" charset="0"/>
              </a:rPr>
              <a:t>dan</a:t>
            </a:r>
            <a:r>
              <a:rPr lang="en-US" sz="1400" dirty="0">
                <a:solidFill>
                  <a:srgbClr val="000066"/>
                </a:solidFill>
                <a:latin typeface="Albertus" pitchFamily="34" charset="0"/>
              </a:rPr>
              <a:t> BP-</a:t>
            </a:r>
            <a:r>
              <a:rPr lang="en-US" sz="1400" dirty="0" err="1">
                <a:solidFill>
                  <a:srgbClr val="000066"/>
                </a:solidFill>
                <a:latin typeface="Albertus" pitchFamily="34" charset="0"/>
              </a:rPr>
              <a:t>nya</a:t>
            </a:r>
            <a:endParaRPr lang="en-US" sz="1400" dirty="0">
              <a:solidFill>
                <a:srgbClr val="000066"/>
              </a:solidFill>
              <a:latin typeface="Albertus" pitchFamily="34" charset="0"/>
            </a:endParaRPr>
          </a:p>
          <a:p>
            <a:pPr algn="ctr" eaLnBrk="0" fontAlgn="base" hangingPunct="0">
              <a:spcBef>
                <a:spcPct val="45000"/>
              </a:spcBef>
              <a:spcAft>
                <a:spcPct val="0"/>
              </a:spcAft>
            </a:pPr>
            <a:r>
              <a:rPr lang="en-US" sz="1400" dirty="0">
                <a:solidFill>
                  <a:srgbClr val="000066"/>
                </a:solidFill>
                <a:latin typeface="Albertus" pitchFamily="34" charset="0"/>
              </a:rPr>
              <a:t>SPJ BPP</a:t>
            </a:r>
            <a:endParaRPr lang="en-US" sz="1400" dirty="0">
              <a:solidFill>
                <a:srgbClr val="000066"/>
              </a:solidFill>
              <a:latin typeface="Albertus" pitchFamily="34" charset="0"/>
            </a:endParaRPr>
          </a:p>
        </p:txBody>
      </p:sp>
      <p:sp>
        <p:nvSpPr>
          <p:cNvPr id="34822" name="Bent-Up Arrow 12"/>
          <p:cNvSpPr>
            <a:spLocks noChangeArrowheads="1"/>
          </p:cNvSpPr>
          <p:nvPr/>
        </p:nvSpPr>
        <p:spPr bwMode="auto">
          <a:xfrm rot="5400000">
            <a:off x="1581150" y="3435358"/>
            <a:ext cx="838200" cy="952500"/>
          </a:xfrm>
          <a:custGeom>
            <a:avLst/>
            <a:gdLst>
              <a:gd name="T0" fmla="*/ 628650 w 838200"/>
              <a:gd name="T1" fmla="*/ 0 h 952500"/>
              <a:gd name="T2" fmla="*/ 419100 w 838200"/>
              <a:gd name="T3" fmla="*/ 245931 h 952500"/>
              <a:gd name="T4" fmla="*/ 0 w 838200"/>
              <a:gd name="T5" fmla="*/ 994900 h 952500"/>
              <a:gd name="T6" fmla="*/ 366713 w 838200"/>
              <a:gd name="T7" fmla="*/ 1117865 h 952500"/>
              <a:gd name="T8" fmla="*/ 733425 w 838200"/>
              <a:gd name="T9" fmla="*/ 681898 h 952500"/>
              <a:gd name="T10" fmla="*/ 838200 w 838200"/>
              <a:gd name="T11" fmla="*/ 245931 h 952500"/>
              <a:gd name="T12" fmla="*/ 17694720 60000 65536"/>
              <a:gd name="T13" fmla="*/ 11796480 60000 65536"/>
              <a:gd name="T14" fmla="*/ 11796480 60000 65536"/>
              <a:gd name="T15" fmla="*/ 5898240 60000 65536"/>
              <a:gd name="T16" fmla="*/ 0 60000 65536"/>
              <a:gd name="T17" fmla="*/ 0 60000 65536"/>
              <a:gd name="T18" fmla="*/ 0 w 838200"/>
              <a:gd name="T19" fmla="*/ 742950 h 952500"/>
              <a:gd name="T20" fmla="*/ 733425 w 838200"/>
              <a:gd name="T21" fmla="*/ 952500 h 952500"/>
            </a:gdLst>
            <a:ahLst/>
            <a:cxnLst>
              <a:cxn ang="T12">
                <a:pos x="T0" y="T1"/>
              </a:cxn>
              <a:cxn ang="T13">
                <a:pos x="T2" y="T3"/>
              </a:cxn>
              <a:cxn ang="T14">
                <a:pos x="T4" y="T5"/>
              </a:cxn>
              <a:cxn ang="T15">
                <a:pos x="T6" y="T7"/>
              </a:cxn>
              <a:cxn ang="T16">
                <a:pos x="T8" y="T9"/>
              </a:cxn>
              <a:cxn ang="T17">
                <a:pos x="T10" y="T11"/>
              </a:cxn>
            </a:cxnLst>
            <a:rect l="T18" t="T19" r="T20" b="T21"/>
            <a:pathLst>
              <a:path w="838200" h="952500">
                <a:moveTo>
                  <a:pt x="0" y="742950"/>
                </a:moveTo>
                <a:lnTo>
                  <a:pt x="523875" y="742950"/>
                </a:lnTo>
                <a:lnTo>
                  <a:pt x="523875" y="209550"/>
                </a:lnTo>
                <a:lnTo>
                  <a:pt x="419100" y="209550"/>
                </a:lnTo>
                <a:lnTo>
                  <a:pt x="628650" y="0"/>
                </a:lnTo>
                <a:lnTo>
                  <a:pt x="838200" y="209550"/>
                </a:lnTo>
                <a:lnTo>
                  <a:pt x="733425" y="209550"/>
                </a:lnTo>
                <a:lnTo>
                  <a:pt x="733425" y="952500"/>
                </a:lnTo>
                <a:lnTo>
                  <a:pt x="0" y="952500"/>
                </a:lnTo>
                <a:close/>
              </a:path>
            </a:pathLst>
          </a:custGeom>
          <a:solidFill>
            <a:srgbClr val="FF0000"/>
          </a:solidFill>
          <a:ln w="22225" algn="ctr">
            <a:solidFill>
              <a:srgbClr val="FFFF00"/>
            </a:solidFill>
            <a:round/>
          </a:ln>
          <a:effectLst>
            <a:prstShdw prst="shdw17" dist="17961" dir="2700000">
              <a:srgbClr val="999900"/>
            </a:prstShdw>
          </a:effectLst>
        </p:spPr>
        <p:txBody>
          <a:bodyPr rot="10800000" vert="eaVert" anchor="ctr"/>
          <a:lstStyle/>
          <a:p>
            <a:pPr algn="ctr" fontAlgn="base">
              <a:spcBef>
                <a:spcPct val="0"/>
              </a:spcBef>
              <a:spcAft>
                <a:spcPct val="0"/>
              </a:spcAft>
            </a:pPr>
            <a:endParaRPr lang="id-ID" dirty="0">
              <a:solidFill>
                <a:srgbClr val="FFFFFF"/>
              </a:solidFill>
              <a:latin typeface="Albertus" pitchFamily="34" charset="0"/>
            </a:endParaRPr>
          </a:p>
        </p:txBody>
      </p:sp>
      <p:sp>
        <p:nvSpPr>
          <p:cNvPr id="34823" name="Bent-Up Arrow 13"/>
          <p:cNvSpPr>
            <a:spLocks noChangeArrowheads="1"/>
          </p:cNvSpPr>
          <p:nvPr/>
        </p:nvSpPr>
        <p:spPr bwMode="auto">
          <a:xfrm rot="5400000" flipH="1">
            <a:off x="1581150" y="4273560"/>
            <a:ext cx="838200" cy="952500"/>
          </a:xfrm>
          <a:custGeom>
            <a:avLst/>
            <a:gdLst>
              <a:gd name="T0" fmla="*/ 628650 w 838200"/>
              <a:gd name="T1" fmla="*/ 0 h 952500"/>
              <a:gd name="T2" fmla="*/ 419100 w 838200"/>
              <a:gd name="T3" fmla="*/ 245931 h 952500"/>
              <a:gd name="T4" fmla="*/ 0 w 838200"/>
              <a:gd name="T5" fmla="*/ 994900 h 952500"/>
              <a:gd name="T6" fmla="*/ 366713 w 838200"/>
              <a:gd name="T7" fmla="*/ 1117865 h 952500"/>
              <a:gd name="T8" fmla="*/ 733425 w 838200"/>
              <a:gd name="T9" fmla="*/ 681898 h 952500"/>
              <a:gd name="T10" fmla="*/ 838200 w 838200"/>
              <a:gd name="T11" fmla="*/ 245931 h 952500"/>
              <a:gd name="T12" fmla="*/ 17694720 60000 65536"/>
              <a:gd name="T13" fmla="*/ 11796480 60000 65536"/>
              <a:gd name="T14" fmla="*/ 11796480 60000 65536"/>
              <a:gd name="T15" fmla="*/ 5898240 60000 65536"/>
              <a:gd name="T16" fmla="*/ 0 60000 65536"/>
              <a:gd name="T17" fmla="*/ 0 60000 65536"/>
              <a:gd name="T18" fmla="*/ 0 w 838200"/>
              <a:gd name="T19" fmla="*/ 742950 h 952500"/>
              <a:gd name="T20" fmla="*/ 733425 w 838200"/>
              <a:gd name="T21" fmla="*/ 952500 h 952500"/>
            </a:gdLst>
            <a:ahLst/>
            <a:cxnLst>
              <a:cxn ang="T12">
                <a:pos x="T0" y="T1"/>
              </a:cxn>
              <a:cxn ang="T13">
                <a:pos x="T2" y="T3"/>
              </a:cxn>
              <a:cxn ang="T14">
                <a:pos x="T4" y="T5"/>
              </a:cxn>
              <a:cxn ang="T15">
                <a:pos x="T6" y="T7"/>
              </a:cxn>
              <a:cxn ang="T16">
                <a:pos x="T8" y="T9"/>
              </a:cxn>
              <a:cxn ang="T17">
                <a:pos x="T10" y="T11"/>
              </a:cxn>
            </a:cxnLst>
            <a:rect l="T18" t="T19" r="T20" b="T21"/>
            <a:pathLst>
              <a:path w="838200" h="952500">
                <a:moveTo>
                  <a:pt x="0" y="742950"/>
                </a:moveTo>
                <a:lnTo>
                  <a:pt x="523875" y="742950"/>
                </a:lnTo>
                <a:lnTo>
                  <a:pt x="523875" y="209550"/>
                </a:lnTo>
                <a:lnTo>
                  <a:pt x="419100" y="209550"/>
                </a:lnTo>
                <a:lnTo>
                  <a:pt x="628650" y="0"/>
                </a:lnTo>
                <a:lnTo>
                  <a:pt x="838200" y="209550"/>
                </a:lnTo>
                <a:lnTo>
                  <a:pt x="733425" y="209550"/>
                </a:lnTo>
                <a:lnTo>
                  <a:pt x="733425" y="952500"/>
                </a:lnTo>
                <a:lnTo>
                  <a:pt x="0" y="952500"/>
                </a:lnTo>
                <a:close/>
              </a:path>
            </a:pathLst>
          </a:custGeom>
          <a:solidFill>
            <a:srgbClr val="FF0000"/>
          </a:solidFill>
          <a:ln w="22225" algn="ctr">
            <a:solidFill>
              <a:srgbClr val="FFFF00"/>
            </a:solidFill>
            <a:round/>
          </a:ln>
          <a:effectLst>
            <a:prstShdw prst="shdw17" dist="17961" dir="2700000">
              <a:srgbClr val="999900"/>
            </a:prstShdw>
          </a:effectLst>
        </p:spPr>
        <p:txBody>
          <a:bodyPr rot="10800000" vert="eaVert" anchor="ctr"/>
          <a:lstStyle/>
          <a:p>
            <a:pPr algn="ctr" fontAlgn="base">
              <a:spcBef>
                <a:spcPct val="0"/>
              </a:spcBef>
              <a:spcAft>
                <a:spcPct val="0"/>
              </a:spcAft>
            </a:pPr>
            <a:endParaRPr lang="id-ID">
              <a:solidFill>
                <a:srgbClr val="FFFFFF"/>
              </a:solidFill>
              <a:latin typeface="Albertus" pitchFamily="34" charset="0"/>
            </a:endParaRPr>
          </a:p>
        </p:txBody>
      </p:sp>
      <p:sp>
        <p:nvSpPr>
          <p:cNvPr id="34824" name="Right Arrow 14"/>
          <p:cNvSpPr>
            <a:spLocks noChangeArrowheads="1"/>
          </p:cNvSpPr>
          <p:nvPr/>
        </p:nvSpPr>
        <p:spPr bwMode="auto">
          <a:xfrm>
            <a:off x="6668966" y="3949700"/>
            <a:ext cx="304800" cy="685800"/>
          </a:xfrm>
          <a:prstGeom prst="rightArrow">
            <a:avLst>
              <a:gd name="adj1" fmla="val 50000"/>
              <a:gd name="adj2" fmla="val 50000"/>
            </a:avLst>
          </a:prstGeom>
          <a:solidFill>
            <a:srgbClr val="FF0000"/>
          </a:solidFill>
          <a:ln w="22225" algn="ctr">
            <a:solidFill>
              <a:srgbClr val="FFFF00"/>
            </a:solidFill>
            <a:round/>
          </a:ln>
          <a:effectLst>
            <a:prstShdw prst="shdw17" dist="17961" dir="2700000">
              <a:srgbClr val="999900"/>
            </a:prstShdw>
          </a:effectLst>
        </p:spPr>
        <p:txBody>
          <a:bodyPr anchor="ctr"/>
          <a:lstStyle/>
          <a:p>
            <a:pPr algn="ctr" fontAlgn="base">
              <a:spcBef>
                <a:spcPct val="0"/>
              </a:spcBef>
              <a:spcAft>
                <a:spcPct val="0"/>
              </a:spcAft>
            </a:pPr>
            <a:endParaRPr lang="id-ID">
              <a:solidFill>
                <a:srgbClr val="FFFFFF"/>
              </a:solidFill>
              <a:latin typeface="Albertus" pitchFamily="34" charset="0"/>
            </a:endParaRPr>
          </a:p>
        </p:txBody>
      </p:sp>
      <p:sp>
        <p:nvSpPr>
          <p:cNvPr id="34825" name="Snip Single Corner Rectangle 15"/>
          <p:cNvSpPr>
            <a:spLocks noChangeArrowheads="1"/>
          </p:cNvSpPr>
          <p:nvPr/>
        </p:nvSpPr>
        <p:spPr bwMode="auto">
          <a:xfrm>
            <a:off x="4840166" y="3873500"/>
            <a:ext cx="1676400" cy="914400"/>
          </a:xfrm>
          <a:custGeom>
            <a:avLst/>
            <a:gdLst>
              <a:gd name="T0" fmla="*/ 1967442 w 1676400"/>
              <a:gd name="T1" fmla="*/ 457200 h 914400"/>
              <a:gd name="T2" fmla="*/ 983721 w 1676400"/>
              <a:gd name="T3" fmla="*/ 914400 h 914400"/>
              <a:gd name="T4" fmla="*/ 0 w 1676400"/>
              <a:gd name="T5" fmla="*/ 457200 h 914400"/>
              <a:gd name="T6" fmla="*/ 983721 w 1676400"/>
              <a:gd name="T7" fmla="*/ 0 h 914400"/>
              <a:gd name="T8" fmla="*/ 0 60000 65536"/>
              <a:gd name="T9" fmla="*/ 5898240 60000 65536"/>
              <a:gd name="T10" fmla="*/ 11796480 60000 65536"/>
              <a:gd name="T11" fmla="*/ 17694720 60000 65536"/>
              <a:gd name="T12" fmla="*/ 0 w 1676400"/>
              <a:gd name="T13" fmla="*/ 166256 h 914400"/>
              <a:gd name="T14" fmla="*/ 1510143 w 1676400"/>
              <a:gd name="T15" fmla="*/ 914400 h 914400"/>
            </a:gdLst>
            <a:ahLst/>
            <a:cxnLst>
              <a:cxn ang="T8">
                <a:pos x="T0" y="T1"/>
              </a:cxn>
              <a:cxn ang="T9">
                <a:pos x="T2" y="T3"/>
              </a:cxn>
              <a:cxn ang="T10">
                <a:pos x="T4" y="T5"/>
              </a:cxn>
              <a:cxn ang="T11">
                <a:pos x="T6" y="T7"/>
              </a:cxn>
            </a:cxnLst>
            <a:rect l="T12" t="T13" r="T14" b="T15"/>
            <a:pathLst>
              <a:path w="1676400" h="914400">
                <a:moveTo>
                  <a:pt x="0" y="0"/>
                </a:moveTo>
                <a:lnTo>
                  <a:pt x="1343888" y="0"/>
                </a:lnTo>
                <a:lnTo>
                  <a:pt x="1676400" y="332512"/>
                </a:lnTo>
                <a:lnTo>
                  <a:pt x="1676400" y="914400"/>
                </a:lnTo>
                <a:lnTo>
                  <a:pt x="0" y="914400"/>
                </a:lnTo>
                <a:close/>
              </a:path>
            </a:pathLst>
          </a:custGeom>
          <a:solidFill>
            <a:srgbClr val="CCFFCC"/>
          </a:solidFill>
          <a:ln w="25400" algn="ctr">
            <a:solidFill>
              <a:srgbClr val="FF0000"/>
            </a:solidFill>
            <a:round/>
          </a:ln>
        </p:spPr>
        <p:txBody>
          <a:bodyPr anchor="ctr" anchorCtr="1"/>
          <a:lstStyle/>
          <a:p>
            <a:pPr algn="ctr" eaLnBrk="0" fontAlgn="base" hangingPunct="0">
              <a:spcBef>
                <a:spcPct val="45000"/>
              </a:spcBef>
              <a:spcAft>
                <a:spcPct val="0"/>
              </a:spcAft>
            </a:pPr>
            <a:r>
              <a:rPr lang="en-US" sz="1600">
                <a:solidFill>
                  <a:srgbClr val="000066"/>
                </a:solidFill>
                <a:latin typeface="Albertus" pitchFamily="34" charset="0"/>
              </a:rPr>
              <a:t>Draft SPJ </a:t>
            </a:r>
            <a:endParaRPr lang="en-US" sz="1600">
              <a:solidFill>
                <a:srgbClr val="000066"/>
              </a:solidFill>
              <a:latin typeface="Albertus" pitchFamily="34" charset="0"/>
            </a:endParaRPr>
          </a:p>
          <a:p>
            <a:pPr algn="ctr" eaLnBrk="0" fontAlgn="base" hangingPunct="0">
              <a:spcBef>
                <a:spcPct val="45000"/>
              </a:spcBef>
              <a:spcAft>
                <a:spcPct val="0"/>
              </a:spcAft>
            </a:pPr>
            <a:r>
              <a:rPr lang="en-US" sz="1600">
                <a:solidFill>
                  <a:srgbClr val="000066"/>
                </a:solidFill>
                <a:latin typeface="Albertus" pitchFamily="34" charset="0"/>
              </a:rPr>
              <a:t>Administratif</a:t>
            </a:r>
            <a:endParaRPr lang="en-US" sz="1600">
              <a:solidFill>
                <a:srgbClr val="000066"/>
              </a:solidFill>
              <a:latin typeface="Albertus" pitchFamily="34" charset="0"/>
            </a:endParaRPr>
          </a:p>
        </p:txBody>
      </p:sp>
      <p:sp>
        <p:nvSpPr>
          <p:cNvPr id="34826" name="Rectangle 16"/>
          <p:cNvSpPr>
            <a:spLocks noChangeArrowheads="1"/>
          </p:cNvSpPr>
          <p:nvPr/>
        </p:nvSpPr>
        <p:spPr bwMode="auto">
          <a:xfrm>
            <a:off x="7049973" y="3873500"/>
            <a:ext cx="1710103" cy="914400"/>
          </a:xfrm>
          <a:prstGeom prst="rect">
            <a:avLst/>
          </a:prstGeom>
          <a:solidFill>
            <a:srgbClr val="CCFFCC"/>
          </a:solidFill>
          <a:ln w="25400" algn="ctr">
            <a:solidFill>
              <a:srgbClr val="FF0000"/>
            </a:solidFill>
            <a:round/>
          </a:ln>
        </p:spPr>
        <p:txBody>
          <a:bodyPr anchor="ctr" anchorCtr="1"/>
          <a:lstStyle/>
          <a:p>
            <a:pPr algn="ctr" eaLnBrk="0" fontAlgn="base" hangingPunct="0">
              <a:spcBef>
                <a:spcPct val="45000"/>
              </a:spcBef>
              <a:spcAft>
                <a:spcPct val="0"/>
              </a:spcAft>
            </a:pPr>
            <a:r>
              <a:rPr lang="en-US" sz="1600">
                <a:solidFill>
                  <a:srgbClr val="000066"/>
                </a:solidFill>
                <a:latin typeface="Albertus" pitchFamily="34" charset="0"/>
              </a:rPr>
              <a:t>Verifikasi oleh PPK dan Pengesahan oleh PA</a:t>
            </a:r>
            <a:endParaRPr lang="en-US" sz="1600">
              <a:solidFill>
                <a:srgbClr val="000066"/>
              </a:solidFill>
              <a:latin typeface="Albertus" pitchFamily="34" charset="0"/>
            </a:endParaRPr>
          </a:p>
        </p:txBody>
      </p:sp>
      <p:sp>
        <p:nvSpPr>
          <p:cNvPr id="34827" name="Right Arrow 17"/>
          <p:cNvSpPr>
            <a:spLocks noChangeArrowheads="1"/>
          </p:cNvSpPr>
          <p:nvPr/>
        </p:nvSpPr>
        <p:spPr bwMode="auto">
          <a:xfrm>
            <a:off x="4306766" y="3949700"/>
            <a:ext cx="304800" cy="685800"/>
          </a:xfrm>
          <a:prstGeom prst="rightArrow">
            <a:avLst>
              <a:gd name="adj1" fmla="val 50000"/>
              <a:gd name="adj2" fmla="val 50000"/>
            </a:avLst>
          </a:prstGeom>
          <a:solidFill>
            <a:srgbClr val="FF0000"/>
          </a:solidFill>
          <a:ln w="22225" algn="ctr">
            <a:solidFill>
              <a:srgbClr val="FFFF00"/>
            </a:solidFill>
            <a:round/>
          </a:ln>
          <a:effectLst>
            <a:prstShdw prst="shdw17" dist="17961" dir="2700000">
              <a:srgbClr val="999900"/>
            </a:prstShdw>
          </a:effectLst>
        </p:spPr>
        <p:txBody>
          <a:bodyPr anchor="ctr"/>
          <a:lstStyle/>
          <a:p>
            <a:pPr algn="ctr" fontAlgn="base">
              <a:spcBef>
                <a:spcPct val="0"/>
              </a:spcBef>
              <a:spcAft>
                <a:spcPct val="0"/>
              </a:spcAft>
            </a:pPr>
            <a:endParaRPr lang="id-ID">
              <a:solidFill>
                <a:srgbClr val="FFFFFF"/>
              </a:solidFill>
              <a:latin typeface="Albertus" pitchFamily="34" charset="0"/>
            </a:endParaRPr>
          </a:p>
        </p:txBody>
      </p:sp>
      <p:sp>
        <p:nvSpPr>
          <p:cNvPr id="34828" name="Right Arrow 18"/>
          <p:cNvSpPr>
            <a:spLocks noChangeArrowheads="1"/>
          </p:cNvSpPr>
          <p:nvPr/>
        </p:nvSpPr>
        <p:spPr bwMode="auto">
          <a:xfrm rot="5400000">
            <a:off x="7545266" y="4749800"/>
            <a:ext cx="609600" cy="990600"/>
          </a:xfrm>
          <a:prstGeom prst="rightArrow">
            <a:avLst>
              <a:gd name="adj1" fmla="val 50000"/>
              <a:gd name="adj2" fmla="val 50000"/>
            </a:avLst>
          </a:prstGeom>
          <a:solidFill>
            <a:srgbClr val="FF0000"/>
          </a:solidFill>
          <a:ln w="22225" algn="ctr">
            <a:solidFill>
              <a:srgbClr val="FFFF00"/>
            </a:solidFill>
            <a:round/>
          </a:ln>
          <a:effectLst>
            <a:prstShdw prst="shdw17" dist="17961" dir="2700000">
              <a:srgbClr val="999900"/>
            </a:prstShdw>
          </a:effectLst>
        </p:spPr>
        <p:txBody>
          <a:bodyPr rot="10800000" vert="eaVert" anchor="ctr"/>
          <a:lstStyle/>
          <a:p>
            <a:pPr algn="ctr" fontAlgn="base">
              <a:spcBef>
                <a:spcPct val="0"/>
              </a:spcBef>
              <a:spcAft>
                <a:spcPct val="0"/>
              </a:spcAft>
            </a:pPr>
            <a:endParaRPr lang="id-ID">
              <a:solidFill>
                <a:srgbClr val="FFFFFF"/>
              </a:solidFill>
              <a:latin typeface="Albertus" pitchFamily="34" charset="0"/>
            </a:endParaRPr>
          </a:p>
        </p:txBody>
      </p:sp>
      <p:sp>
        <p:nvSpPr>
          <p:cNvPr id="34829" name="TextBox 16"/>
          <p:cNvSpPr txBox="1">
            <a:spLocks noChangeArrowheads="1"/>
          </p:cNvSpPr>
          <p:nvPr/>
        </p:nvSpPr>
        <p:spPr bwMode="auto">
          <a:xfrm>
            <a:off x="583233" y="1600206"/>
            <a:ext cx="6913685" cy="727075"/>
          </a:xfrm>
          <a:prstGeom prst="rect">
            <a:avLst/>
          </a:prstGeom>
          <a:noFill/>
          <a:ln w="25400" algn="ctr">
            <a:solidFill>
              <a:srgbClr val="00CC00"/>
            </a:solidFill>
            <a:miter lim="800000"/>
          </a:ln>
          <a:effectLst>
            <a:prstShdw prst="shdw17" dist="17961" dir="2700000">
              <a:srgbClr val="007A00"/>
            </a:prstShdw>
          </a:effec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fontAlgn="base">
              <a:spcBef>
                <a:spcPct val="0"/>
              </a:spcBef>
              <a:spcAft>
                <a:spcPct val="0"/>
              </a:spcAft>
            </a:pPr>
            <a:r>
              <a:rPr lang="en-US" sz="2000" b="1" dirty="0" err="1">
                <a:solidFill>
                  <a:srgbClr val="000000"/>
                </a:solidFill>
                <a:latin typeface="Avian" pitchFamily="34" charset="0"/>
              </a:rPr>
              <a:t>Langkah-langkah</a:t>
            </a:r>
            <a:r>
              <a:rPr lang="en-US" sz="2000" b="1" dirty="0">
                <a:solidFill>
                  <a:srgbClr val="000000"/>
                </a:solidFill>
                <a:latin typeface="Avian" pitchFamily="34" charset="0"/>
              </a:rPr>
              <a:t> </a:t>
            </a:r>
            <a:r>
              <a:rPr lang="en-US" sz="2000" b="1" dirty="0" err="1">
                <a:solidFill>
                  <a:srgbClr val="000000"/>
                </a:solidFill>
                <a:latin typeface="Avian" pitchFamily="34" charset="0"/>
              </a:rPr>
              <a:t>pertanggungjawaban</a:t>
            </a:r>
            <a:r>
              <a:rPr lang="en-US" sz="2000" b="1" dirty="0">
                <a:solidFill>
                  <a:srgbClr val="000000"/>
                </a:solidFill>
                <a:latin typeface="Avian" pitchFamily="34" charset="0"/>
              </a:rPr>
              <a:t> </a:t>
            </a:r>
            <a:r>
              <a:rPr lang="en-US" sz="2000" b="1" dirty="0" err="1">
                <a:solidFill>
                  <a:srgbClr val="000000"/>
                </a:solidFill>
                <a:latin typeface="Avian" pitchFamily="34" charset="0"/>
              </a:rPr>
              <a:t>administratif</a:t>
            </a:r>
            <a:r>
              <a:rPr lang="en-US" sz="2000" b="1" dirty="0">
                <a:solidFill>
                  <a:srgbClr val="000000"/>
                </a:solidFill>
                <a:latin typeface="Avian" pitchFamily="34" charset="0"/>
              </a:rPr>
              <a:t> </a:t>
            </a:r>
            <a:r>
              <a:rPr lang="en-US" sz="2000" b="1" dirty="0" err="1">
                <a:solidFill>
                  <a:srgbClr val="000000"/>
                </a:solidFill>
                <a:latin typeface="Avian" pitchFamily="34" charset="0"/>
              </a:rPr>
              <a:t>dan</a:t>
            </a:r>
            <a:r>
              <a:rPr lang="en-US" sz="2000" b="1" dirty="0">
                <a:solidFill>
                  <a:srgbClr val="000000"/>
                </a:solidFill>
                <a:latin typeface="Avian" pitchFamily="34" charset="0"/>
              </a:rPr>
              <a:t> </a:t>
            </a:r>
            <a:r>
              <a:rPr lang="en-US" sz="2000" b="1" dirty="0" err="1">
                <a:solidFill>
                  <a:srgbClr val="000000"/>
                </a:solidFill>
                <a:latin typeface="Avian" pitchFamily="34" charset="0"/>
              </a:rPr>
              <a:t>penyampaiannya</a:t>
            </a:r>
            <a:endParaRPr lang="en-US" sz="2000" b="1" dirty="0">
              <a:solidFill>
                <a:srgbClr val="000000"/>
              </a:solidFill>
              <a:latin typeface="Avian" pitchFamily="34" charset="0"/>
            </a:endParaRPr>
          </a:p>
        </p:txBody>
      </p:sp>
      <p:sp>
        <p:nvSpPr>
          <p:cNvPr id="586766" name="Title 1"/>
          <p:cNvSpPr>
            <a:spLocks noGrp="1"/>
          </p:cNvSpPr>
          <p:nvPr>
            <p:ph type="title" idx="4294967295"/>
          </p:nvPr>
        </p:nvSpPr>
        <p:spPr>
          <a:xfrm>
            <a:off x="517281" y="304800"/>
            <a:ext cx="8321919" cy="1036638"/>
          </a:xfrm>
          <a:ln w="22225" cap="flat" algn="ctr">
            <a:solidFill>
              <a:srgbClr val="FF0000"/>
            </a:solidFill>
            <a:headEnd type="none" w="med" len="med"/>
            <a:tailEnd type="none" w="med" len="med"/>
          </a:ln>
          <a:effectLst>
            <a:prstShdw prst="shdw17" dist="17961" dir="2700000">
              <a:srgbClr val="FF0000">
                <a:gamma/>
                <a:shade val="60000"/>
                <a:invGamma/>
              </a:srgbClr>
            </a:prstShdw>
          </a:effectLst>
        </p:spPr>
        <p:txBody>
          <a:bodyPr bIns="91440" anchorCtr="1"/>
          <a:lstStyle/>
          <a:p>
            <a:pPr eaLnBrk="1" hangingPunct="1">
              <a:defRPr/>
            </a:pPr>
            <a:r>
              <a:rPr lang="en-US" sz="2800">
                <a:solidFill>
                  <a:srgbClr val="000000"/>
                </a:solidFill>
                <a:latin typeface="Albertus Extra Bold" pitchFamily="34" charset="0"/>
              </a:rPr>
              <a:t>PERTANGGUNGJAWABAN </a:t>
            </a:r>
            <a:br>
              <a:rPr lang="en-US" sz="2800">
                <a:solidFill>
                  <a:srgbClr val="000000"/>
                </a:solidFill>
                <a:latin typeface="Albertus Extra Bold" pitchFamily="34" charset="0"/>
              </a:rPr>
            </a:br>
            <a:r>
              <a:rPr lang="en-US" sz="2800">
                <a:solidFill>
                  <a:srgbClr val="000000"/>
                </a:solidFill>
                <a:latin typeface="Albertus Extra Bold" pitchFamily="34" charset="0"/>
              </a:rPr>
              <a:t>BENDAHARA PENGELUARAN</a:t>
            </a:r>
            <a:endParaRPr lang="en-US" sz="2800">
              <a:solidFill>
                <a:srgbClr val="000000"/>
              </a:solidFill>
              <a:latin typeface="Albertus Extra Bold" pitchFamily="34" charset="0"/>
            </a:endParaRP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1998"/>
            <a:ext cx="7620000" cy="5674165"/>
          </a:xfrm>
        </p:spPr>
        <p:txBody>
          <a:bodyPr/>
          <a:lstStyle/>
          <a:p>
            <a:pPr marL="742950" indent="-742950">
              <a:buFont typeface="+mj-lt"/>
              <a:buAutoNum type="alphaLcPeriod" startAt="4"/>
            </a:pPr>
            <a:r>
              <a:rPr lang="en-US" sz="4000" dirty="0" err="1">
                <a:solidFill>
                  <a:srgbClr val="0000FF"/>
                </a:solidFill>
              </a:rPr>
              <a:t>Pertanggungjawaban</a:t>
            </a:r>
            <a:r>
              <a:rPr lang="en-US" sz="4000" dirty="0">
                <a:solidFill>
                  <a:srgbClr val="0000FF"/>
                </a:solidFill>
              </a:rPr>
              <a:t> </a:t>
            </a:r>
            <a:r>
              <a:rPr lang="en-US" sz="4000" dirty="0" err="1">
                <a:solidFill>
                  <a:srgbClr val="0000FF"/>
                </a:solidFill>
              </a:rPr>
              <a:t>Fungsional</a:t>
            </a:r>
            <a:endParaRPr lang="en-US" sz="4000" dirty="0">
              <a:solidFill>
                <a:srgbClr val="0000FF"/>
              </a:solidFill>
            </a:endParaRPr>
          </a:p>
          <a:p>
            <a:pPr marL="742950" indent="-742950">
              <a:buFont typeface="+mj-lt"/>
              <a:buAutoNum type="alphaLcPeriod" startAt="4"/>
            </a:pPr>
            <a:endParaRPr lang="en-US" sz="4000" dirty="0">
              <a:solidFill>
                <a:srgbClr val="0000FF"/>
              </a:solidFill>
            </a:endParaRPr>
          </a:p>
          <a:p>
            <a:pPr marL="457200" indent="-457200">
              <a:buFont typeface="+mj-lt"/>
              <a:buAutoNum type="arabicParenR"/>
            </a:pPr>
            <a:r>
              <a:rPr lang="en-US" sz="2800" dirty="0"/>
              <a:t>Setelah LPJ BP </a:t>
            </a:r>
            <a:r>
              <a:rPr lang="en-US" sz="2800" dirty="0" err="1"/>
              <a:t>ditandatangani</a:t>
            </a:r>
            <a:r>
              <a:rPr lang="en-US" sz="2800" dirty="0"/>
              <a:t> </a:t>
            </a:r>
            <a:r>
              <a:rPr lang="en-US" sz="2800" dirty="0" err="1"/>
              <a:t>oleh</a:t>
            </a:r>
            <a:r>
              <a:rPr lang="en-US" sz="2800" dirty="0"/>
              <a:t> PA, BP </a:t>
            </a:r>
            <a:r>
              <a:rPr lang="en-US" sz="2800" dirty="0" err="1"/>
              <a:t>menyampaikan</a:t>
            </a:r>
            <a:r>
              <a:rPr lang="en-US" sz="2800" dirty="0"/>
              <a:t> </a:t>
            </a:r>
            <a:r>
              <a:rPr lang="en-US" sz="2800" i="1" dirty="0" err="1">
                <a:solidFill>
                  <a:srgbClr val="FF0000"/>
                </a:solidFill>
              </a:rPr>
              <a:t>pertanggungjawaban</a:t>
            </a:r>
            <a:r>
              <a:rPr lang="en-US" sz="2800" i="1" dirty="0">
                <a:solidFill>
                  <a:srgbClr val="FF0000"/>
                </a:solidFill>
              </a:rPr>
              <a:t> </a:t>
            </a:r>
            <a:r>
              <a:rPr lang="en-US" sz="2800" i="1" dirty="0" err="1">
                <a:solidFill>
                  <a:srgbClr val="FF0000"/>
                </a:solidFill>
              </a:rPr>
              <a:t>fungsional</a:t>
            </a:r>
            <a:r>
              <a:rPr lang="en-US" sz="2800" i="1" dirty="0">
                <a:solidFill>
                  <a:srgbClr val="FF0000"/>
                </a:solidFill>
              </a:rPr>
              <a:t> </a:t>
            </a:r>
            <a:r>
              <a:rPr lang="en-US" sz="2800" dirty="0" err="1"/>
              <a:t>kepada</a:t>
            </a:r>
            <a:r>
              <a:rPr lang="en-US" sz="2800" dirty="0"/>
              <a:t> PPKD </a:t>
            </a:r>
            <a:r>
              <a:rPr lang="en-US" sz="2800" dirty="0" err="1"/>
              <a:t>selaku</a:t>
            </a:r>
            <a:r>
              <a:rPr lang="en-US" sz="2800" dirty="0"/>
              <a:t> </a:t>
            </a:r>
            <a:r>
              <a:rPr lang="en-US" sz="2800" dirty="0" err="1"/>
              <a:t>Kuasa</a:t>
            </a:r>
            <a:r>
              <a:rPr lang="en-US" sz="2800" dirty="0"/>
              <a:t> BUD </a:t>
            </a:r>
            <a:r>
              <a:rPr lang="en-US" sz="2800" dirty="0" err="1"/>
              <a:t>untuk</a:t>
            </a:r>
            <a:r>
              <a:rPr lang="en-US" sz="2800" dirty="0"/>
              <a:t> </a:t>
            </a:r>
            <a:r>
              <a:rPr lang="en-US" sz="2800" dirty="0" err="1"/>
              <a:t>ditandatangani</a:t>
            </a:r>
            <a:r>
              <a:rPr lang="en-US" sz="2800" dirty="0"/>
              <a:t>, </a:t>
            </a:r>
            <a:r>
              <a:rPr lang="en-US" sz="2800" dirty="0">
                <a:solidFill>
                  <a:srgbClr val="FF0000"/>
                </a:solidFill>
              </a:rPr>
              <a:t>paling </a:t>
            </a:r>
            <a:r>
              <a:rPr lang="en-US" sz="2800" dirty="0" err="1">
                <a:solidFill>
                  <a:srgbClr val="FF0000"/>
                </a:solidFill>
              </a:rPr>
              <a:t>lambat</a:t>
            </a:r>
            <a:r>
              <a:rPr lang="en-US" sz="2800" dirty="0">
                <a:solidFill>
                  <a:srgbClr val="FF0000"/>
                </a:solidFill>
              </a:rPr>
              <a:t> </a:t>
            </a:r>
            <a:r>
              <a:rPr lang="en-US" sz="2800" dirty="0" err="1">
                <a:solidFill>
                  <a:srgbClr val="FF0000"/>
                </a:solidFill>
              </a:rPr>
              <a:t>tanggal</a:t>
            </a:r>
            <a:r>
              <a:rPr lang="en-US" sz="2800" dirty="0">
                <a:solidFill>
                  <a:srgbClr val="FF0000"/>
                </a:solidFill>
              </a:rPr>
              <a:t> 10 </a:t>
            </a:r>
            <a:r>
              <a:rPr lang="en-US" sz="2800" dirty="0" err="1">
                <a:solidFill>
                  <a:srgbClr val="FF0000"/>
                </a:solidFill>
              </a:rPr>
              <a:t>bulan</a:t>
            </a:r>
            <a:r>
              <a:rPr lang="en-US" sz="2800" dirty="0">
                <a:solidFill>
                  <a:srgbClr val="FF0000"/>
                </a:solidFill>
              </a:rPr>
              <a:t> </a:t>
            </a:r>
            <a:r>
              <a:rPr lang="en-US" sz="2800" dirty="0" err="1"/>
              <a:t>berikutnya</a:t>
            </a:r>
            <a:r>
              <a:rPr lang="en-US" sz="2800" dirty="0"/>
              <a:t>.</a:t>
            </a:r>
            <a:endParaRPr lang="en-US" sz="2800" dirty="0"/>
          </a:p>
          <a:p>
            <a:pPr marL="457200" indent="-457200">
              <a:buFont typeface="+mj-lt"/>
              <a:buAutoNum type="arabicParenR"/>
            </a:pPr>
            <a:r>
              <a:rPr lang="en-US" sz="2800" dirty="0"/>
              <a:t>PPKD </a:t>
            </a:r>
            <a:r>
              <a:rPr lang="en-US" sz="2800" dirty="0" err="1"/>
              <a:t>selaku</a:t>
            </a:r>
            <a:r>
              <a:rPr lang="en-US" sz="2800" dirty="0"/>
              <a:t> </a:t>
            </a:r>
            <a:r>
              <a:rPr lang="en-US" sz="2800" dirty="0" err="1"/>
              <a:t>kuasa</a:t>
            </a:r>
            <a:r>
              <a:rPr lang="en-US" sz="2800" dirty="0"/>
              <a:t> BUD </a:t>
            </a:r>
            <a:r>
              <a:rPr lang="en-US" sz="2800" dirty="0" err="1"/>
              <a:t>melakukan</a:t>
            </a:r>
            <a:r>
              <a:rPr lang="en-US" sz="2800" dirty="0"/>
              <a:t> proses </a:t>
            </a:r>
            <a:r>
              <a:rPr lang="en-US" sz="2800" dirty="0" err="1">
                <a:solidFill>
                  <a:srgbClr val="FF0000"/>
                </a:solidFill>
              </a:rPr>
              <a:t>verifikasi</a:t>
            </a:r>
            <a:r>
              <a:rPr lang="en-US" sz="2800" dirty="0">
                <a:solidFill>
                  <a:srgbClr val="FF0000"/>
                </a:solidFill>
              </a:rPr>
              <a:t> </a:t>
            </a:r>
            <a:r>
              <a:rPr lang="en-US" sz="2800" dirty="0" err="1"/>
              <a:t>dan</a:t>
            </a:r>
            <a:r>
              <a:rPr lang="en-US" sz="2800" dirty="0"/>
              <a:t> </a:t>
            </a:r>
            <a:r>
              <a:rPr lang="en-US" sz="2800" dirty="0" err="1"/>
              <a:t>menandatangani</a:t>
            </a:r>
            <a:r>
              <a:rPr lang="en-US" sz="2800" dirty="0"/>
              <a:t> LPJ BP </a:t>
            </a:r>
            <a:r>
              <a:rPr lang="en-US" sz="2800" dirty="0" err="1"/>
              <a:t>sebagai</a:t>
            </a:r>
            <a:r>
              <a:rPr lang="en-US" sz="2800" dirty="0"/>
              <a:t> </a:t>
            </a:r>
            <a:r>
              <a:rPr lang="en-US" sz="2800" dirty="0" err="1"/>
              <a:t>bentuk</a:t>
            </a:r>
            <a:r>
              <a:rPr lang="en-US" sz="2800" dirty="0"/>
              <a:t> </a:t>
            </a:r>
            <a:r>
              <a:rPr lang="en-US" sz="2800" dirty="0" err="1"/>
              <a:t>persetujuan</a:t>
            </a:r>
            <a:r>
              <a:rPr lang="en-US" sz="2800" dirty="0"/>
              <a:t> </a:t>
            </a:r>
            <a:endParaRPr lang="en-US" sz="2800" dirty="0"/>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3" descr="C:\Documents and Settings\medina\My Documents\My Pictures\Microsoft Clip Organizer\bs00272_.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50641" y="5334000"/>
            <a:ext cx="1673469" cy="1131888"/>
          </a:xfrm>
          <a:prstGeom prst="rect">
            <a:avLst/>
          </a:prstGeom>
          <a:noFill/>
          <a:ln>
            <a:noFill/>
          </a:ln>
        </p:spPr>
      </p:pic>
      <p:grpSp>
        <p:nvGrpSpPr>
          <p:cNvPr id="35843" name="Group 9"/>
          <p:cNvGrpSpPr/>
          <p:nvPr/>
        </p:nvGrpSpPr>
        <p:grpSpPr bwMode="auto">
          <a:xfrm>
            <a:off x="383931" y="2671784"/>
            <a:ext cx="8191500" cy="3330575"/>
            <a:chOff x="262" y="1683"/>
            <a:chExt cx="5590" cy="2098"/>
          </a:xfrm>
        </p:grpSpPr>
        <p:sp>
          <p:nvSpPr>
            <p:cNvPr id="5" name="TextBox 4"/>
            <p:cNvSpPr txBox="1">
              <a:spLocks noChangeArrowheads="1"/>
            </p:cNvSpPr>
            <p:nvPr/>
          </p:nvSpPr>
          <p:spPr bwMode="auto">
            <a:xfrm>
              <a:off x="262" y="1683"/>
              <a:ext cx="4628" cy="658"/>
            </a:xfrm>
            <a:prstGeom prst="rect">
              <a:avLst/>
            </a:prstGeom>
            <a:solidFill>
              <a:schemeClr val="accent1"/>
            </a:solidFill>
            <a:ln w="38100" algn="ctr">
              <a:solidFill>
                <a:srgbClr val="FFFF00"/>
              </a:solidFill>
              <a:miter lim="800000"/>
            </a:ln>
            <a:effectLst>
              <a:outerShdw dist="20000" dir="5400000" rotWithShape="0">
                <a:srgbClr val="000000">
                  <a:alpha val="37999"/>
                </a:srgbClr>
              </a:outerShdw>
            </a:effectLst>
          </p:spPr>
          <p:txBody>
            <a:bodyPr>
              <a:spAutoFit/>
            </a:bodyPr>
            <a:lstStyle/>
            <a:p>
              <a:pPr algn="just" fontAlgn="base">
                <a:spcBef>
                  <a:spcPct val="0"/>
                </a:spcBef>
                <a:spcAft>
                  <a:spcPct val="0"/>
                </a:spcAft>
                <a:defRPr/>
              </a:pPr>
              <a:r>
                <a:rPr lang="en-US" sz="2000">
                  <a:solidFill>
                    <a:srgbClr val="F7F3F3"/>
                  </a:solidFill>
                  <a:latin typeface="Albertus" pitchFamily="34" charset="0"/>
                </a:rPr>
                <a:t>Pertanggungjawaban fungsional mengunakan format SPJ yang sama dengan pertanggungjawaban administratif</a:t>
              </a:r>
              <a:endParaRPr lang="en-US" sz="2000">
                <a:solidFill>
                  <a:srgbClr val="F7F3F3"/>
                </a:solidFill>
                <a:latin typeface="Albertus" pitchFamily="34" charset="0"/>
              </a:endParaRPr>
            </a:p>
            <a:p>
              <a:pPr algn="just" fontAlgn="base">
                <a:spcBef>
                  <a:spcPct val="0"/>
                </a:spcBef>
                <a:spcAft>
                  <a:spcPct val="0"/>
                </a:spcAft>
                <a:defRPr/>
              </a:pPr>
              <a:endParaRPr lang="en-US" sz="2000">
                <a:solidFill>
                  <a:srgbClr val="F7F3F3"/>
                </a:solidFill>
                <a:latin typeface="Albertus" pitchFamily="34" charset="0"/>
              </a:endParaRPr>
            </a:p>
          </p:txBody>
        </p:sp>
        <p:sp>
          <p:nvSpPr>
            <p:cNvPr id="7" name="TextBox 6"/>
            <p:cNvSpPr txBox="1">
              <a:spLocks noChangeArrowheads="1"/>
            </p:cNvSpPr>
            <p:nvPr/>
          </p:nvSpPr>
          <p:spPr bwMode="auto">
            <a:xfrm>
              <a:off x="1380" y="2208"/>
              <a:ext cx="3796" cy="850"/>
            </a:xfrm>
            <a:prstGeom prst="rect">
              <a:avLst/>
            </a:prstGeom>
            <a:solidFill>
              <a:schemeClr val="accent1"/>
            </a:solidFill>
            <a:ln w="38100" algn="ctr">
              <a:solidFill>
                <a:srgbClr val="FFFF00"/>
              </a:solidFill>
              <a:miter lim="800000"/>
            </a:ln>
            <a:effectLst>
              <a:outerShdw dist="20000" dir="5400000" rotWithShape="0">
                <a:srgbClr val="000000">
                  <a:alpha val="37999"/>
                </a:srgbClr>
              </a:outerShdw>
            </a:effectLst>
          </p:spPr>
          <p:txBody>
            <a:bodyPr>
              <a:spAutoFit/>
            </a:bodyPr>
            <a:lstStyle/>
            <a:p>
              <a:pPr algn="just" fontAlgn="base">
                <a:spcBef>
                  <a:spcPct val="0"/>
                </a:spcBef>
                <a:spcAft>
                  <a:spcPct val="0"/>
                </a:spcAft>
                <a:defRPr/>
              </a:pPr>
              <a:r>
                <a:rPr lang="en-US" sz="2000">
                  <a:solidFill>
                    <a:srgbClr val="F7F3F3"/>
                  </a:solidFill>
                  <a:latin typeface="Albertus" pitchFamily="34" charset="0"/>
                </a:rPr>
                <a:t>SPJ dilampiri dengan:</a:t>
              </a:r>
              <a:endParaRPr lang="en-US" sz="2000">
                <a:solidFill>
                  <a:srgbClr val="F7F3F3"/>
                </a:solidFill>
                <a:latin typeface="Albertus" pitchFamily="34" charset="0"/>
              </a:endParaRPr>
            </a:p>
            <a:p>
              <a:pPr lvl="1" algn="just" fontAlgn="base">
                <a:spcBef>
                  <a:spcPct val="0"/>
                </a:spcBef>
                <a:spcAft>
                  <a:spcPct val="0"/>
                </a:spcAft>
                <a:buFont typeface="Arial" panose="020B0604020202020204" pitchFamily="34" charset="0"/>
                <a:buChar char="•"/>
                <a:defRPr/>
              </a:pPr>
              <a:r>
                <a:rPr lang="en-US" sz="2000">
                  <a:solidFill>
                    <a:srgbClr val="F7F3F3"/>
                  </a:solidFill>
                  <a:latin typeface="Albertus" pitchFamily="34" charset="0"/>
                </a:rPr>
                <a:t>BKU</a:t>
              </a:r>
              <a:endParaRPr lang="en-US" sz="2000">
                <a:solidFill>
                  <a:srgbClr val="F7F3F3"/>
                </a:solidFill>
                <a:latin typeface="Albertus" pitchFamily="34" charset="0"/>
              </a:endParaRPr>
            </a:p>
            <a:p>
              <a:pPr lvl="1" algn="just" fontAlgn="base">
                <a:spcBef>
                  <a:spcPct val="0"/>
                </a:spcBef>
                <a:spcAft>
                  <a:spcPct val="0"/>
                </a:spcAft>
                <a:buFont typeface="Arial" panose="020B0604020202020204" pitchFamily="34" charset="0"/>
                <a:buChar char="•"/>
                <a:defRPr/>
              </a:pPr>
              <a:r>
                <a:rPr lang="en-US" sz="2000">
                  <a:solidFill>
                    <a:srgbClr val="F7F3F3"/>
                  </a:solidFill>
                  <a:latin typeface="Albertus" pitchFamily="34" charset="0"/>
                </a:rPr>
                <a:t>Laporan Penutupan Kas</a:t>
              </a:r>
              <a:endParaRPr lang="en-US" sz="2000">
                <a:solidFill>
                  <a:srgbClr val="F7F3F3"/>
                </a:solidFill>
                <a:latin typeface="Albertus" pitchFamily="34" charset="0"/>
              </a:endParaRPr>
            </a:p>
            <a:p>
              <a:pPr algn="just" fontAlgn="base">
                <a:spcBef>
                  <a:spcPct val="0"/>
                </a:spcBef>
                <a:spcAft>
                  <a:spcPct val="0"/>
                </a:spcAft>
                <a:defRPr/>
              </a:pPr>
              <a:endParaRPr lang="en-US" sz="2000">
                <a:solidFill>
                  <a:srgbClr val="F7F3F3"/>
                </a:solidFill>
                <a:latin typeface="Albertus" pitchFamily="34" charset="0"/>
              </a:endParaRPr>
            </a:p>
          </p:txBody>
        </p:sp>
        <p:sp>
          <p:nvSpPr>
            <p:cNvPr id="8" name="TextBox 7"/>
            <p:cNvSpPr txBox="1">
              <a:spLocks noChangeArrowheads="1"/>
            </p:cNvSpPr>
            <p:nvPr/>
          </p:nvSpPr>
          <p:spPr bwMode="auto">
            <a:xfrm>
              <a:off x="2056" y="2931"/>
              <a:ext cx="3796" cy="850"/>
            </a:xfrm>
            <a:prstGeom prst="rect">
              <a:avLst/>
            </a:prstGeom>
            <a:solidFill>
              <a:schemeClr val="accent1"/>
            </a:solidFill>
            <a:ln w="38100" algn="ctr">
              <a:solidFill>
                <a:srgbClr val="FFFF00"/>
              </a:solidFill>
              <a:miter lim="800000"/>
            </a:ln>
            <a:effectLst>
              <a:outerShdw dist="20000" dir="5400000" rotWithShape="0">
                <a:srgbClr val="000000">
                  <a:alpha val="37999"/>
                </a:srgbClr>
              </a:outerShdw>
            </a:effectLst>
          </p:spPr>
          <p:txBody>
            <a:bodyPr>
              <a:spAutoFit/>
            </a:bodyPr>
            <a:lstStyle/>
            <a:p>
              <a:pPr algn="just" fontAlgn="base">
                <a:spcBef>
                  <a:spcPct val="0"/>
                </a:spcBef>
                <a:spcAft>
                  <a:spcPct val="0"/>
                </a:spcAft>
                <a:defRPr/>
              </a:pPr>
              <a:r>
                <a:rPr lang="es-ES" sz="2000">
                  <a:solidFill>
                    <a:srgbClr val="F7F3F3"/>
                  </a:solidFill>
                  <a:latin typeface="Albertus" pitchFamily="34" charset="0"/>
                </a:rPr>
                <a:t>Pada bulan terakhir tahun anggaran disampaikan paling lambat hari kerja terakhir bulan tersebut dengan dilampiri </a:t>
              </a:r>
              <a:r>
                <a:rPr lang="es-ES" sz="2000">
                  <a:solidFill>
                    <a:srgbClr val="FFFF00"/>
                  </a:solidFill>
                  <a:latin typeface="Albertus" pitchFamily="34" charset="0"/>
                </a:rPr>
                <a:t>bukti setoran sisa uang persediaan.</a:t>
              </a:r>
              <a:endParaRPr lang="en-US" sz="2000">
                <a:solidFill>
                  <a:srgbClr val="FFFF00"/>
                </a:solidFill>
                <a:latin typeface="Albertus" pitchFamily="34" charset="0"/>
              </a:endParaRPr>
            </a:p>
          </p:txBody>
        </p:sp>
      </p:grpSp>
      <p:sp>
        <p:nvSpPr>
          <p:cNvPr id="35844" name="TextBox 9"/>
          <p:cNvSpPr txBox="1">
            <a:spLocks noChangeArrowheads="1"/>
          </p:cNvSpPr>
          <p:nvPr/>
        </p:nvSpPr>
        <p:spPr bwMode="auto">
          <a:xfrm>
            <a:off x="914400" y="1752601"/>
            <a:ext cx="4267200" cy="400110"/>
          </a:xfrm>
          <a:prstGeom prst="rect">
            <a:avLst/>
          </a:prstGeom>
          <a:noFill/>
          <a:ln w="25400" algn="ctr">
            <a:solidFill>
              <a:srgbClr val="00CC00"/>
            </a:solidFill>
            <a:miter lim="800000"/>
          </a:ln>
          <a:effectLst>
            <a:prstShdw prst="shdw17" dist="17961" dir="2700000">
              <a:srgbClr val="007A00"/>
            </a:prstShdw>
          </a:effec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fontAlgn="base">
              <a:spcBef>
                <a:spcPct val="0"/>
              </a:spcBef>
              <a:spcAft>
                <a:spcPct val="0"/>
              </a:spcAft>
            </a:pPr>
            <a:r>
              <a:rPr lang="en-US" sz="2000" b="1" dirty="0" err="1">
                <a:solidFill>
                  <a:srgbClr val="000000"/>
                </a:solidFill>
                <a:latin typeface="Avian" pitchFamily="34" charset="0"/>
              </a:rPr>
              <a:t>Pertanggungjawaban</a:t>
            </a:r>
            <a:r>
              <a:rPr lang="en-US" sz="2000" b="1" dirty="0">
                <a:solidFill>
                  <a:srgbClr val="000000"/>
                </a:solidFill>
                <a:latin typeface="Avian" pitchFamily="34" charset="0"/>
              </a:rPr>
              <a:t> </a:t>
            </a:r>
            <a:r>
              <a:rPr lang="en-US" sz="2000" b="1" dirty="0" err="1">
                <a:solidFill>
                  <a:srgbClr val="000000"/>
                </a:solidFill>
                <a:latin typeface="Avian" pitchFamily="34" charset="0"/>
              </a:rPr>
              <a:t>Fungsional</a:t>
            </a:r>
            <a:endParaRPr lang="en-US" sz="2000" b="1" dirty="0">
              <a:solidFill>
                <a:srgbClr val="000000"/>
              </a:solidFill>
              <a:latin typeface="Avian" pitchFamily="34" charset="0"/>
            </a:endParaRPr>
          </a:p>
        </p:txBody>
      </p:sp>
      <p:sp>
        <p:nvSpPr>
          <p:cNvPr id="581640" name="Title 1"/>
          <p:cNvSpPr>
            <a:spLocks noGrp="1"/>
          </p:cNvSpPr>
          <p:nvPr>
            <p:ph type="title" idx="4294967295"/>
          </p:nvPr>
        </p:nvSpPr>
        <p:spPr>
          <a:xfrm>
            <a:off x="759069" y="304800"/>
            <a:ext cx="8001000" cy="1143000"/>
          </a:xfrm>
          <a:ln w="22225" cap="flat" algn="ctr">
            <a:solidFill>
              <a:srgbClr val="FF0000"/>
            </a:solidFill>
          </a:ln>
          <a:effectLst>
            <a:prstShdw prst="shdw17" dist="17961" dir="2700000">
              <a:srgbClr val="FF0000">
                <a:gamma/>
                <a:shade val="60000"/>
                <a:invGamma/>
              </a:srgbClr>
            </a:prstShdw>
          </a:effectLst>
        </p:spPr>
        <p:txBody>
          <a:bodyPr bIns="91440" anchorCtr="1"/>
          <a:lstStyle/>
          <a:p>
            <a:pPr eaLnBrk="1" hangingPunct="1">
              <a:defRPr/>
            </a:pPr>
            <a:r>
              <a:rPr lang="en-US" sz="3200">
                <a:solidFill>
                  <a:srgbClr val="000000"/>
                </a:solidFill>
                <a:latin typeface="Albertus Extra Bold" pitchFamily="34" charset="0"/>
              </a:rPr>
              <a:t>PERTANGGUNGJAWABAN </a:t>
            </a:r>
            <a:br>
              <a:rPr lang="en-US" sz="3200">
                <a:solidFill>
                  <a:srgbClr val="000000"/>
                </a:solidFill>
                <a:latin typeface="Albertus Extra Bold" pitchFamily="34" charset="0"/>
              </a:rPr>
            </a:br>
            <a:r>
              <a:rPr lang="en-US" sz="3200">
                <a:solidFill>
                  <a:srgbClr val="000000"/>
                </a:solidFill>
                <a:latin typeface="Albertus Extra Bold" pitchFamily="34" charset="0"/>
              </a:rPr>
              <a:t>BENDAHARA PENGELUARAN</a:t>
            </a:r>
            <a:endParaRPr lang="en-US" sz="3200">
              <a:solidFill>
                <a:srgbClr val="000000"/>
              </a:solidFill>
              <a:latin typeface="Albertus Extra Bold" pitchFamily="34" charset="0"/>
            </a:endParaRP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1998"/>
            <a:ext cx="7620000" cy="5674165"/>
          </a:xfrm>
        </p:spPr>
        <p:txBody>
          <a:bodyPr>
            <a:normAutofit/>
          </a:bodyPr>
          <a:lstStyle/>
          <a:p>
            <a:pPr marL="742950" indent="-742950">
              <a:buFont typeface="+mj-lt"/>
              <a:buAutoNum type="alphaLcPeriod" startAt="5"/>
            </a:pPr>
            <a:r>
              <a:rPr lang="en-US" sz="4000" dirty="0" err="1">
                <a:solidFill>
                  <a:srgbClr val="0000FF"/>
                </a:solidFill>
              </a:rPr>
              <a:t>Pertanggungjawaban</a:t>
            </a:r>
            <a:r>
              <a:rPr lang="en-US" sz="4000" dirty="0">
                <a:solidFill>
                  <a:srgbClr val="0000FF"/>
                </a:solidFill>
              </a:rPr>
              <a:t> BPP</a:t>
            </a:r>
            <a:r>
              <a:rPr lang="en-US" sz="3200" dirty="0"/>
              <a:t>, </a:t>
            </a:r>
            <a:endParaRPr lang="en-US" sz="3200" dirty="0"/>
          </a:p>
          <a:p>
            <a:r>
              <a:rPr lang="en-US" sz="3200" dirty="0" err="1"/>
              <a:t>meliputi</a:t>
            </a:r>
            <a:r>
              <a:rPr lang="en-US" sz="3200" dirty="0"/>
              <a:t>:</a:t>
            </a:r>
            <a:endParaRPr lang="en-US" sz="3200" dirty="0"/>
          </a:p>
          <a:p>
            <a:endParaRPr lang="en-US" sz="3200" dirty="0"/>
          </a:p>
          <a:p>
            <a:pPr marL="514350" indent="-514350">
              <a:buFont typeface="+mj-lt"/>
              <a:buAutoNum type="arabicParenR"/>
            </a:pPr>
            <a:r>
              <a:rPr lang="en-US" sz="3200" dirty="0" err="1"/>
              <a:t>Pertanggungjawaban</a:t>
            </a:r>
            <a:r>
              <a:rPr lang="en-US" sz="3200" dirty="0"/>
              <a:t> </a:t>
            </a:r>
            <a:r>
              <a:rPr lang="en-US" sz="3200" dirty="0" err="1"/>
              <a:t>penggunaan</a:t>
            </a:r>
            <a:r>
              <a:rPr lang="en-US" sz="3200" dirty="0"/>
              <a:t> </a:t>
            </a:r>
            <a:r>
              <a:rPr lang="en-US" sz="3200" dirty="0" err="1">
                <a:solidFill>
                  <a:srgbClr val="FF0000"/>
                </a:solidFill>
              </a:rPr>
              <a:t>Limpahan</a:t>
            </a:r>
            <a:r>
              <a:rPr lang="en-US" sz="3200" dirty="0">
                <a:solidFill>
                  <a:srgbClr val="FF0000"/>
                </a:solidFill>
              </a:rPr>
              <a:t> UP</a:t>
            </a:r>
            <a:endParaRPr lang="en-US" sz="3200" dirty="0">
              <a:solidFill>
                <a:srgbClr val="FF0000"/>
              </a:solidFill>
            </a:endParaRPr>
          </a:p>
          <a:p>
            <a:pPr marL="514350" indent="-514350">
              <a:buFont typeface="+mj-lt"/>
              <a:buAutoNum type="arabicParenR"/>
            </a:pPr>
            <a:r>
              <a:rPr lang="en-US" sz="3200" dirty="0" err="1"/>
              <a:t>Pertanggungjawaban</a:t>
            </a:r>
            <a:r>
              <a:rPr lang="en-US" sz="3200" dirty="0"/>
              <a:t> </a:t>
            </a:r>
            <a:r>
              <a:rPr lang="en-US" sz="3200" dirty="0" err="1">
                <a:solidFill>
                  <a:srgbClr val="FF0000"/>
                </a:solidFill>
              </a:rPr>
              <a:t>penggunaan</a:t>
            </a:r>
            <a:r>
              <a:rPr lang="en-US" sz="3200" dirty="0">
                <a:solidFill>
                  <a:srgbClr val="FF0000"/>
                </a:solidFill>
              </a:rPr>
              <a:t> TU </a:t>
            </a:r>
            <a:endParaRPr lang="en-US" sz="3200" dirty="0">
              <a:solidFill>
                <a:srgbClr val="FF0000"/>
              </a:solidFill>
            </a:endParaRPr>
          </a:p>
          <a:p>
            <a:pPr marL="514350" indent="-514350">
              <a:buFont typeface="+mj-lt"/>
              <a:buAutoNum type="arabicParenR"/>
            </a:pPr>
            <a:r>
              <a:rPr lang="en-US" sz="3200" dirty="0">
                <a:solidFill>
                  <a:srgbClr val="000000"/>
                </a:solidFill>
              </a:rPr>
              <a:t>LPJ</a:t>
            </a:r>
            <a:endParaRPr lang="en-US" sz="3200" dirty="0">
              <a:solidFill>
                <a:srgbClr val="000000"/>
              </a:solidFill>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11"/>
          <p:cNvGraphicFramePr/>
          <p:nvPr/>
        </p:nvGraphicFramePr>
        <p:xfrm>
          <a:off x="873883" y="2276872"/>
          <a:ext cx="7667339" cy="396044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6627" name="TextBox 6"/>
          <p:cNvSpPr txBox="1">
            <a:spLocks noChangeArrowheads="1"/>
          </p:cNvSpPr>
          <p:nvPr/>
        </p:nvSpPr>
        <p:spPr bwMode="auto">
          <a:xfrm>
            <a:off x="849923" y="1700808"/>
            <a:ext cx="4718538" cy="400110"/>
          </a:xfrm>
          <a:prstGeom prst="rect">
            <a:avLst/>
          </a:prstGeom>
          <a:noFill/>
          <a:ln w="25400" algn="ctr">
            <a:solidFill>
              <a:srgbClr val="00CC00"/>
            </a:solidFill>
            <a:miter lim="800000"/>
          </a:ln>
          <a:effectLst>
            <a:prstShdw prst="shdw17" dist="17961" dir="2700000">
              <a:srgbClr val="007A00"/>
            </a:prstShdw>
          </a:effec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fontAlgn="base">
              <a:spcBef>
                <a:spcPct val="0"/>
              </a:spcBef>
              <a:spcAft>
                <a:spcPct val="0"/>
              </a:spcAft>
            </a:pPr>
            <a:r>
              <a:rPr lang="en-US" sz="2000" b="1" dirty="0" err="1">
                <a:latin typeface="Avian" pitchFamily="34" charset="0"/>
              </a:rPr>
              <a:t>Bendaharaha</a:t>
            </a:r>
            <a:r>
              <a:rPr lang="en-US" sz="2000" b="1" dirty="0">
                <a:latin typeface="Avian" pitchFamily="34" charset="0"/>
              </a:rPr>
              <a:t> </a:t>
            </a:r>
            <a:r>
              <a:rPr lang="en-US" sz="2000" b="1" dirty="0" err="1">
                <a:latin typeface="Avian" pitchFamily="34" charset="0"/>
              </a:rPr>
              <a:t>Pengeluaran</a:t>
            </a:r>
            <a:r>
              <a:rPr lang="en-US" sz="2000" b="1" dirty="0">
                <a:latin typeface="Avian" pitchFamily="34" charset="0"/>
              </a:rPr>
              <a:t> </a:t>
            </a:r>
            <a:r>
              <a:rPr lang="en-US" sz="2000" b="1" dirty="0" err="1">
                <a:latin typeface="Avian" pitchFamily="34" charset="0"/>
              </a:rPr>
              <a:t>Pembantu</a:t>
            </a:r>
            <a:endParaRPr lang="en-US" sz="2000" b="1" dirty="0">
              <a:latin typeface="Avian" pitchFamily="34" charset="0"/>
            </a:endParaRPr>
          </a:p>
        </p:txBody>
      </p:sp>
      <p:sp>
        <p:nvSpPr>
          <p:cNvPr id="572420" name="Title 1"/>
          <p:cNvSpPr>
            <a:spLocks noGrp="1"/>
          </p:cNvSpPr>
          <p:nvPr>
            <p:ph type="title" idx="4294967295"/>
          </p:nvPr>
        </p:nvSpPr>
        <p:spPr>
          <a:xfrm>
            <a:off x="650636" y="304800"/>
            <a:ext cx="8188569" cy="1143000"/>
          </a:xfrm>
          <a:ln w="22225" cap="flat" algn="ctr">
            <a:solidFill>
              <a:srgbClr val="FF0000"/>
            </a:solidFill>
          </a:ln>
          <a:effectLst>
            <a:prstShdw prst="shdw17" dist="17961" dir="2700000">
              <a:srgbClr val="FF0000">
                <a:gamma/>
                <a:shade val="60000"/>
                <a:invGamma/>
              </a:srgbClr>
            </a:prstShdw>
          </a:effectLst>
        </p:spPr>
        <p:txBody>
          <a:bodyPr bIns="91440" anchorCtr="1"/>
          <a:lstStyle/>
          <a:p>
            <a:pPr eaLnBrk="1" hangingPunct="1">
              <a:defRPr/>
            </a:pPr>
            <a:r>
              <a:rPr lang="en-US" sz="3200">
                <a:solidFill>
                  <a:schemeClr val="tx1"/>
                </a:solidFill>
                <a:latin typeface="Albertus Extra Bold" pitchFamily="34" charset="0"/>
              </a:rPr>
              <a:t>PERTANGGUNGJAWABAN </a:t>
            </a:r>
            <a:br>
              <a:rPr lang="en-US" sz="3200">
                <a:solidFill>
                  <a:schemeClr val="tx1"/>
                </a:solidFill>
                <a:latin typeface="Albertus Extra Bold" pitchFamily="34" charset="0"/>
              </a:rPr>
            </a:br>
            <a:r>
              <a:rPr lang="en-US" sz="3200">
                <a:solidFill>
                  <a:schemeClr val="tx1"/>
                </a:solidFill>
                <a:latin typeface="Albertus Extra Bold" pitchFamily="34" charset="0"/>
              </a:rPr>
              <a:t>BENDAHARA PENGELUARAN</a:t>
            </a:r>
            <a:endParaRPr lang="en-US" sz="3200">
              <a:solidFill>
                <a:schemeClr val="tx1"/>
              </a:solidFill>
              <a:latin typeface="Albertus Extra Bold" pitchFamily="34" charset="0"/>
            </a:endParaRP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1998"/>
            <a:ext cx="7620000" cy="5674165"/>
          </a:xfrm>
        </p:spPr>
        <p:txBody>
          <a:bodyPr>
            <a:normAutofit fontScale="92500" lnSpcReduction="10000"/>
          </a:bodyPr>
          <a:lstStyle/>
          <a:p>
            <a:endParaRPr lang="en-US" sz="3200" dirty="0"/>
          </a:p>
          <a:p>
            <a:pPr marL="514350" indent="-514350">
              <a:buFont typeface="+mj-lt"/>
              <a:buAutoNum type="arabicParenR"/>
            </a:pPr>
            <a:r>
              <a:rPr lang="en-US" sz="3200" dirty="0" err="1"/>
              <a:t>Pertanggungjawaban</a:t>
            </a:r>
            <a:r>
              <a:rPr lang="en-US" sz="3200" dirty="0"/>
              <a:t> </a:t>
            </a:r>
            <a:r>
              <a:rPr lang="en-US" sz="3200" dirty="0" err="1"/>
              <a:t>penggunaan</a:t>
            </a:r>
            <a:r>
              <a:rPr lang="en-US" sz="3200" dirty="0"/>
              <a:t> </a:t>
            </a:r>
            <a:r>
              <a:rPr lang="en-US" sz="3200" dirty="0" err="1">
                <a:solidFill>
                  <a:srgbClr val="FF0000"/>
                </a:solidFill>
              </a:rPr>
              <a:t>Limpahan</a:t>
            </a:r>
            <a:r>
              <a:rPr lang="en-US" sz="3200" dirty="0">
                <a:solidFill>
                  <a:srgbClr val="FF0000"/>
                </a:solidFill>
              </a:rPr>
              <a:t> UP</a:t>
            </a:r>
            <a:endParaRPr lang="en-US" sz="3200" dirty="0">
              <a:solidFill>
                <a:srgbClr val="FF0000"/>
              </a:solidFill>
            </a:endParaRPr>
          </a:p>
          <a:p>
            <a:pPr marL="514350" indent="-514350">
              <a:buFont typeface="+mj-lt"/>
              <a:buAutoNum type="arabicParenR"/>
            </a:pPr>
            <a:endParaRPr lang="en-US" sz="3200" dirty="0">
              <a:solidFill>
                <a:srgbClr val="FF0000"/>
              </a:solidFill>
            </a:endParaRPr>
          </a:p>
          <a:p>
            <a:pPr marL="971550" lvl="1" indent="-514350">
              <a:buClrTx/>
              <a:buFont typeface="+mj-lt"/>
              <a:buAutoNum type="alphaLcPeriod"/>
            </a:pPr>
            <a:r>
              <a:rPr lang="en-US" sz="3200" dirty="0" err="1"/>
              <a:t>Pertanggungjawaban</a:t>
            </a:r>
            <a:r>
              <a:rPr lang="en-US" sz="3200" dirty="0"/>
              <a:t> </a:t>
            </a:r>
            <a:r>
              <a:rPr lang="en-US" sz="3200" dirty="0" err="1"/>
              <a:t>penggunaan</a:t>
            </a:r>
            <a:r>
              <a:rPr lang="en-US" sz="3200" dirty="0"/>
              <a:t> UP </a:t>
            </a:r>
            <a:r>
              <a:rPr lang="en-US" sz="3200" dirty="0" err="1"/>
              <a:t>dilakukan</a:t>
            </a:r>
            <a:r>
              <a:rPr lang="en-US" sz="3200" dirty="0"/>
              <a:t> BP </a:t>
            </a:r>
            <a:r>
              <a:rPr lang="en-US" sz="3200" dirty="0" err="1"/>
              <a:t>pada</a:t>
            </a:r>
            <a:r>
              <a:rPr lang="en-US" sz="3200" dirty="0"/>
              <a:t> </a:t>
            </a:r>
            <a:r>
              <a:rPr lang="en-US" sz="3200" b="1" i="1" dirty="0" err="1"/>
              <a:t>setiap</a:t>
            </a:r>
            <a:r>
              <a:rPr lang="en-US" sz="3200" b="1" i="1" dirty="0"/>
              <a:t> </a:t>
            </a:r>
            <a:r>
              <a:rPr lang="en-US" sz="3200" b="1" i="1" dirty="0" err="1"/>
              <a:t>pengajuan</a:t>
            </a:r>
            <a:r>
              <a:rPr lang="en-US" sz="3200" b="1" i="1" dirty="0"/>
              <a:t> </a:t>
            </a:r>
            <a:r>
              <a:rPr lang="en-US" sz="3200" b="1" i="1" dirty="0" err="1"/>
              <a:t>penggantian</a:t>
            </a:r>
            <a:r>
              <a:rPr lang="en-US" sz="3200" b="1" i="1" dirty="0"/>
              <a:t> </a:t>
            </a:r>
            <a:r>
              <a:rPr lang="en-US" sz="3200" b="1" i="1" dirty="0" err="1"/>
              <a:t>limpahan</a:t>
            </a:r>
            <a:r>
              <a:rPr lang="en-US" sz="3200" b="1" i="1" dirty="0"/>
              <a:t> UP</a:t>
            </a:r>
            <a:r>
              <a:rPr lang="en-US" sz="3200" dirty="0"/>
              <a:t>.</a:t>
            </a:r>
            <a:endParaRPr lang="en-US" sz="3200" dirty="0"/>
          </a:p>
          <a:p>
            <a:pPr marL="971550" lvl="1" indent="-514350">
              <a:buFont typeface="+mj-lt"/>
              <a:buAutoNum type="alphaLcPeriod"/>
            </a:pPr>
            <a:r>
              <a:rPr lang="en-US" sz="3200" b="1" dirty="0" err="1"/>
              <a:t>Pertanggungjawaban</a:t>
            </a:r>
            <a:r>
              <a:rPr lang="en-US" sz="3200" b="1" dirty="0"/>
              <a:t> </a:t>
            </a:r>
            <a:r>
              <a:rPr lang="en-US" sz="3200" b="1" dirty="0" err="1">
                <a:solidFill>
                  <a:srgbClr val="FF0000"/>
                </a:solidFill>
              </a:rPr>
              <a:t>limpahan</a:t>
            </a:r>
            <a:r>
              <a:rPr lang="en-US" sz="3200" b="1" dirty="0">
                <a:solidFill>
                  <a:srgbClr val="FF0000"/>
                </a:solidFill>
              </a:rPr>
              <a:t> UP </a:t>
            </a:r>
            <a:r>
              <a:rPr lang="en-US" sz="3200" dirty="0" err="1"/>
              <a:t>disampaikan</a:t>
            </a:r>
            <a:r>
              <a:rPr lang="en-US" sz="3200" dirty="0"/>
              <a:t> </a:t>
            </a:r>
            <a:r>
              <a:rPr lang="en-US" sz="3200" dirty="0" err="1"/>
              <a:t>kepada</a:t>
            </a:r>
            <a:r>
              <a:rPr lang="en-US" sz="3200" dirty="0"/>
              <a:t> KPA </a:t>
            </a:r>
            <a:r>
              <a:rPr lang="en-US" sz="3200" dirty="0" err="1"/>
              <a:t>melalui</a:t>
            </a:r>
            <a:r>
              <a:rPr lang="en-US" sz="3200" dirty="0"/>
              <a:t> PPK-Unit SKPD </a:t>
            </a:r>
            <a:r>
              <a:rPr lang="en-US" sz="3200" dirty="0" err="1"/>
              <a:t>berupa</a:t>
            </a:r>
            <a:r>
              <a:rPr lang="en-US" sz="3200" dirty="0"/>
              <a:t> </a:t>
            </a:r>
            <a:r>
              <a:rPr lang="en-US" sz="3200" b="1" i="1" dirty="0"/>
              <a:t>LPJ </a:t>
            </a:r>
            <a:r>
              <a:rPr lang="en-US" sz="3200" b="1" i="1" dirty="0" err="1"/>
              <a:t>limpahan</a:t>
            </a:r>
            <a:r>
              <a:rPr lang="en-US" sz="3200" b="1" i="1" dirty="0"/>
              <a:t> UP yang </a:t>
            </a:r>
            <a:r>
              <a:rPr lang="en-US" sz="3200" b="1" i="1" dirty="0" err="1"/>
              <a:t>dilampiri</a:t>
            </a:r>
            <a:r>
              <a:rPr lang="en-US" sz="3200" b="1" i="1" dirty="0"/>
              <a:t> </a:t>
            </a:r>
            <a:r>
              <a:rPr lang="en-US" sz="3200" b="1" i="1" dirty="0" err="1"/>
              <a:t>bukti-bukti</a:t>
            </a:r>
            <a:r>
              <a:rPr lang="en-US" sz="3200" b="1" i="1" dirty="0"/>
              <a:t> </a:t>
            </a:r>
            <a:r>
              <a:rPr lang="en-US" sz="3200" dirty="0" err="1"/>
              <a:t>belanja</a:t>
            </a:r>
            <a:r>
              <a:rPr lang="en-US" sz="3200" dirty="0"/>
              <a:t> yang </a:t>
            </a:r>
            <a:r>
              <a:rPr lang="en-US" sz="3200" dirty="0" err="1"/>
              <a:t>lengkap</a:t>
            </a:r>
            <a:r>
              <a:rPr lang="en-US" sz="3200" dirty="0"/>
              <a:t> </a:t>
            </a:r>
            <a:r>
              <a:rPr lang="en-US" sz="3200" dirty="0" err="1"/>
              <a:t>dan</a:t>
            </a:r>
            <a:r>
              <a:rPr lang="en-US" sz="3200" dirty="0"/>
              <a:t> </a:t>
            </a:r>
            <a:r>
              <a:rPr lang="en-US" sz="3200" dirty="0" err="1"/>
              <a:t>sah</a:t>
            </a:r>
            <a:r>
              <a:rPr lang="en-US" sz="3200" dirty="0"/>
              <a:t>.</a:t>
            </a:r>
            <a:endParaRPr lang="en-US" sz="3200" dirty="0"/>
          </a:p>
          <a:p>
            <a:pPr marL="971550" lvl="1" indent="-514350">
              <a:buFont typeface="+mj-lt"/>
              <a:buAutoNum type="alphaLcPeriod"/>
            </a:pPr>
            <a:r>
              <a:rPr lang="en-US" sz="3200" dirty="0"/>
              <a:t>LPJ-</a:t>
            </a:r>
            <a:r>
              <a:rPr lang="en-US" sz="3200" dirty="0" err="1"/>
              <a:t>limpahan</a:t>
            </a:r>
            <a:r>
              <a:rPr lang="en-US" sz="3200" dirty="0"/>
              <a:t> UP </a:t>
            </a:r>
            <a:r>
              <a:rPr lang="en-US" sz="3200" dirty="0" err="1"/>
              <a:t>disampaikan</a:t>
            </a:r>
            <a:r>
              <a:rPr lang="en-US" sz="3200" dirty="0"/>
              <a:t> </a:t>
            </a:r>
            <a:r>
              <a:rPr lang="en-US" sz="3200" dirty="0" err="1"/>
              <a:t>kepada</a:t>
            </a:r>
            <a:r>
              <a:rPr lang="en-US" sz="3200" dirty="0"/>
              <a:t> BP </a:t>
            </a:r>
            <a:r>
              <a:rPr lang="en-US" sz="3200" dirty="0" err="1"/>
              <a:t>sebagai</a:t>
            </a:r>
            <a:r>
              <a:rPr lang="en-US" sz="3200" dirty="0"/>
              <a:t> </a:t>
            </a:r>
            <a:r>
              <a:rPr lang="en-US" sz="3200" dirty="0" err="1"/>
              <a:t>dasar</a:t>
            </a:r>
            <a:r>
              <a:rPr lang="en-US" sz="3200" dirty="0"/>
              <a:t> </a:t>
            </a:r>
            <a:r>
              <a:rPr lang="en-US" sz="3200" dirty="0" err="1"/>
              <a:t>penyusunan</a:t>
            </a:r>
            <a:r>
              <a:rPr lang="en-US" sz="3200" dirty="0"/>
              <a:t> LPJ BP.</a:t>
            </a:r>
            <a:endParaRPr lang="en-US" sz="3200" dirty="0"/>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1998"/>
            <a:ext cx="7620000" cy="5674165"/>
          </a:xfrm>
        </p:spPr>
        <p:txBody>
          <a:bodyPr>
            <a:normAutofit fontScale="92500" lnSpcReduction="20000"/>
          </a:bodyPr>
          <a:lstStyle/>
          <a:p>
            <a:pPr marL="742950" indent="-742950">
              <a:buFont typeface="+mj-lt"/>
              <a:buAutoNum type="arabicParenR" startAt="2"/>
            </a:pPr>
            <a:r>
              <a:rPr lang="en-US" sz="3600" dirty="0" err="1"/>
              <a:t>Pertanggungjawaban</a:t>
            </a:r>
            <a:r>
              <a:rPr lang="en-US" sz="3600" dirty="0"/>
              <a:t> </a:t>
            </a:r>
            <a:r>
              <a:rPr lang="en-US" sz="3600" dirty="0" err="1">
                <a:solidFill>
                  <a:srgbClr val="FF0000"/>
                </a:solidFill>
              </a:rPr>
              <a:t>penggunaan</a:t>
            </a:r>
            <a:r>
              <a:rPr lang="en-US" sz="3600" dirty="0">
                <a:solidFill>
                  <a:srgbClr val="FF0000"/>
                </a:solidFill>
              </a:rPr>
              <a:t> TU di BPP</a:t>
            </a:r>
            <a:endParaRPr lang="en-US" sz="3600" dirty="0">
              <a:solidFill>
                <a:srgbClr val="FF0000"/>
              </a:solidFill>
            </a:endParaRPr>
          </a:p>
          <a:p>
            <a:pPr marL="514350" indent="-514350">
              <a:buFont typeface="+mj-lt"/>
              <a:buAutoNum type="alphaLcPeriod"/>
            </a:pPr>
            <a:r>
              <a:rPr lang="en-US" sz="3200" dirty="0" err="1"/>
              <a:t>Pertanggungjawaban</a:t>
            </a:r>
            <a:r>
              <a:rPr lang="en-US" sz="3200" dirty="0"/>
              <a:t> </a:t>
            </a:r>
            <a:r>
              <a:rPr lang="en-US" sz="3200" dirty="0" err="1"/>
              <a:t>penggunaan</a:t>
            </a:r>
            <a:r>
              <a:rPr lang="en-US" sz="3200" dirty="0"/>
              <a:t> TU </a:t>
            </a:r>
            <a:r>
              <a:rPr lang="en-US" sz="3200" dirty="0" err="1"/>
              <a:t>dilakukan</a:t>
            </a:r>
            <a:r>
              <a:rPr lang="en-US" sz="3200" dirty="0"/>
              <a:t> oleh BPP </a:t>
            </a:r>
            <a:r>
              <a:rPr lang="en-US" sz="3200" dirty="0" err="1"/>
              <a:t>setelah</a:t>
            </a:r>
            <a:r>
              <a:rPr lang="en-US" sz="3200" dirty="0"/>
              <a:t> TU yang </a:t>
            </a:r>
            <a:r>
              <a:rPr lang="en-US" sz="3200" dirty="0" err="1"/>
              <a:t>dikelolanya</a:t>
            </a:r>
            <a:r>
              <a:rPr lang="en-US" sz="3200" dirty="0"/>
              <a:t> </a:t>
            </a:r>
            <a:r>
              <a:rPr lang="en-US" sz="3200" dirty="0" err="1">
                <a:solidFill>
                  <a:srgbClr val="FF0000"/>
                </a:solidFill>
              </a:rPr>
              <a:t>telah</a:t>
            </a:r>
            <a:r>
              <a:rPr lang="en-US" sz="3200" dirty="0">
                <a:solidFill>
                  <a:srgbClr val="FF0000"/>
                </a:solidFill>
              </a:rPr>
              <a:t> </a:t>
            </a:r>
            <a:r>
              <a:rPr lang="en-US" sz="3200" dirty="0" err="1">
                <a:solidFill>
                  <a:srgbClr val="FF0000"/>
                </a:solidFill>
              </a:rPr>
              <a:t>habis</a:t>
            </a:r>
            <a:r>
              <a:rPr lang="en-US" sz="3200" dirty="0">
                <a:solidFill>
                  <a:srgbClr val="FF0000"/>
                </a:solidFill>
              </a:rPr>
              <a:t>/</a:t>
            </a:r>
            <a:r>
              <a:rPr lang="en-US" sz="3200" dirty="0" err="1">
                <a:solidFill>
                  <a:srgbClr val="FF0000"/>
                </a:solidFill>
              </a:rPr>
              <a:t>selesai</a:t>
            </a:r>
            <a:r>
              <a:rPr lang="en-US" sz="3200" dirty="0">
                <a:solidFill>
                  <a:srgbClr val="FF0000"/>
                </a:solidFill>
              </a:rPr>
              <a:t> </a:t>
            </a:r>
            <a:r>
              <a:rPr lang="en-US" sz="3200" dirty="0" err="1">
                <a:solidFill>
                  <a:srgbClr val="FF0000"/>
                </a:solidFill>
              </a:rPr>
              <a:t>digunakan</a:t>
            </a:r>
            <a:r>
              <a:rPr lang="en-US" sz="3200" dirty="0">
                <a:solidFill>
                  <a:srgbClr val="FF0000"/>
                </a:solidFill>
              </a:rPr>
              <a:t> </a:t>
            </a:r>
            <a:r>
              <a:rPr lang="en-US" sz="3200" dirty="0" err="1"/>
              <a:t>untuk</a:t>
            </a:r>
            <a:r>
              <a:rPr lang="en-US" sz="3200" dirty="0"/>
              <a:t> </a:t>
            </a:r>
            <a:r>
              <a:rPr lang="en-US" sz="3200" dirty="0" err="1"/>
              <a:t>mendanai</a:t>
            </a:r>
            <a:r>
              <a:rPr lang="en-US" sz="3200" dirty="0"/>
              <a:t> </a:t>
            </a:r>
            <a:r>
              <a:rPr lang="en-US" sz="3200" dirty="0" err="1"/>
              <a:t>suatu</a:t>
            </a:r>
            <a:r>
              <a:rPr lang="en-US" sz="3200" dirty="0"/>
              <a:t> sub </a:t>
            </a:r>
            <a:r>
              <a:rPr lang="en-US" sz="3200" dirty="0" err="1"/>
              <a:t>kegiatan</a:t>
            </a:r>
            <a:r>
              <a:rPr lang="en-US" sz="3200" dirty="0"/>
              <a:t> </a:t>
            </a:r>
            <a:r>
              <a:rPr lang="en-US" sz="3200" dirty="0" err="1"/>
              <a:t>atau</a:t>
            </a:r>
            <a:r>
              <a:rPr lang="en-US" sz="3200" dirty="0"/>
              <a:t> </a:t>
            </a:r>
            <a:r>
              <a:rPr lang="en-US" sz="3200" dirty="0" err="1"/>
              <a:t>telah</a:t>
            </a:r>
            <a:r>
              <a:rPr lang="en-US" sz="3200" dirty="0"/>
              <a:t> </a:t>
            </a:r>
            <a:r>
              <a:rPr lang="en-US" sz="3200" dirty="0" err="1"/>
              <a:t>sampai</a:t>
            </a:r>
            <a:r>
              <a:rPr lang="en-US" sz="3200" dirty="0"/>
              <a:t> pada </a:t>
            </a:r>
            <a:r>
              <a:rPr lang="en-US" sz="3200" dirty="0" err="1"/>
              <a:t>waktu</a:t>
            </a:r>
            <a:r>
              <a:rPr lang="en-US" sz="3200" dirty="0"/>
              <a:t> yang </a:t>
            </a:r>
            <a:r>
              <a:rPr lang="en-US" sz="3200" dirty="0" err="1"/>
              <a:t>ditentukan</a:t>
            </a:r>
            <a:r>
              <a:rPr lang="en-US" sz="3200" dirty="0"/>
              <a:t> </a:t>
            </a:r>
            <a:r>
              <a:rPr lang="en-US" sz="3200" dirty="0" err="1"/>
              <a:t>sejak</a:t>
            </a:r>
            <a:r>
              <a:rPr lang="en-US" sz="3200" dirty="0"/>
              <a:t> TU </a:t>
            </a:r>
            <a:r>
              <a:rPr lang="en-US" sz="3200" dirty="0" err="1"/>
              <a:t>diterima</a:t>
            </a:r>
            <a:r>
              <a:rPr lang="en-US" sz="3200" dirty="0"/>
              <a:t>.</a:t>
            </a:r>
            <a:endParaRPr lang="en-US" sz="3200" dirty="0"/>
          </a:p>
          <a:p>
            <a:pPr marL="514350" indent="-514350">
              <a:buFont typeface="+mj-lt"/>
              <a:buAutoNum type="alphaLcPeriod" startAt="2"/>
            </a:pPr>
            <a:r>
              <a:rPr lang="en-US" sz="3200" dirty="0" err="1"/>
              <a:t>Pertanggungjawaban</a:t>
            </a:r>
            <a:r>
              <a:rPr lang="en-US" sz="3200" dirty="0"/>
              <a:t> </a:t>
            </a:r>
            <a:r>
              <a:rPr lang="en-US" sz="3200" dirty="0" err="1"/>
              <a:t>penggunaan</a:t>
            </a:r>
            <a:r>
              <a:rPr lang="en-US" sz="3200" dirty="0"/>
              <a:t> TU </a:t>
            </a:r>
            <a:r>
              <a:rPr lang="en-US" sz="3200" dirty="0" err="1"/>
              <a:t>disampaikan</a:t>
            </a:r>
            <a:r>
              <a:rPr lang="en-US" sz="3200" dirty="0"/>
              <a:t> </a:t>
            </a:r>
            <a:r>
              <a:rPr lang="en-US" sz="3200" dirty="0" err="1">
                <a:solidFill>
                  <a:srgbClr val="FF0000"/>
                </a:solidFill>
              </a:rPr>
              <a:t>kepada</a:t>
            </a:r>
            <a:r>
              <a:rPr lang="en-US" sz="3200" dirty="0">
                <a:solidFill>
                  <a:srgbClr val="FF0000"/>
                </a:solidFill>
              </a:rPr>
              <a:t> KPA </a:t>
            </a:r>
            <a:r>
              <a:rPr lang="en-US" sz="3200" dirty="0" err="1"/>
              <a:t>melalui</a:t>
            </a:r>
            <a:r>
              <a:rPr lang="en-US" sz="3200" dirty="0"/>
              <a:t> PPK-SKPD/PPK-Unit SKPD </a:t>
            </a:r>
            <a:r>
              <a:rPr lang="en-US" sz="3200" dirty="0" err="1"/>
              <a:t>berupa</a:t>
            </a:r>
            <a:r>
              <a:rPr lang="en-US" sz="3200" dirty="0"/>
              <a:t> </a:t>
            </a:r>
            <a:r>
              <a:rPr lang="en-US" sz="3200" dirty="0">
                <a:solidFill>
                  <a:srgbClr val="FF0000"/>
                </a:solidFill>
              </a:rPr>
              <a:t>LPJ-TU </a:t>
            </a:r>
            <a:r>
              <a:rPr lang="en-US" sz="3200" dirty="0"/>
              <a:t>yang </a:t>
            </a:r>
            <a:r>
              <a:rPr lang="en-US" sz="3200" dirty="0" err="1"/>
              <a:t>dilampiri</a:t>
            </a:r>
            <a:r>
              <a:rPr lang="en-US" sz="3200" dirty="0"/>
              <a:t> </a:t>
            </a:r>
            <a:r>
              <a:rPr lang="en-US" sz="3200" dirty="0" err="1"/>
              <a:t>bukti-bukti</a:t>
            </a:r>
            <a:r>
              <a:rPr lang="en-US" sz="3200" dirty="0"/>
              <a:t> </a:t>
            </a:r>
            <a:r>
              <a:rPr lang="en-US" sz="3200" dirty="0" err="1"/>
              <a:t>belanja</a:t>
            </a:r>
            <a:r>
              <a:rPr lang="en-US" sz="3200" dirty="0"/>
              <a:t> yang </a:t>
            </a:r>
            <a:r>
              <a:rPr lang="en-US" sz="3200" dirty="0" err="1"/>
              <a:t>lengkap</a:t>
            </a:r>
            <a:r>
              <a:rPr lang="en-US" sz="3200" dirty="0"/>
              <a:t> dan </a:t>
            </a:r>
            <a:r>
              <a:rPr lang="en-US" sz="3200" dirty="0" err="1"/>
              <a:t>sah</a:t>
            </a:r>
            <a:r>
              <a:rPr lang="en-US" sz="3200" dirty="0"/>
              <a:t>.</a:t>
            </a:r>
            <a:endParaRPr lang="en-US" sz="3200" dirty="0"/>
          </a:p>
          <a:p>
            <a:pPr marL="514350" indent="-514350">
              <a:buFont typeface="+mj-lt"/>
              <a:buAutoNum type="alphaLcPeriod" startAt="2"/>
            </a:pPr>
            <a:r>
              <a:rPr lang="en-US" sz="3200" dirty="0"/>
              <a:t>PPK-SKPD/PPK-Unit SKPD </a:t>
            </a:r>
            <a:r>
              <a:rPr lang="en-US" sz="3200" dirty="0" err="1"/>
              <a:t>melakukan</a:t>
            </a:r>
            <a:r>
              <a:rPr lang="en-US" sz="3200" dirty="0"/>
              <a:t> </a:t>
            </a:r>
            <a:r>
              <a:rPr lang="en-US" sz="3200" dirty="0" err="1">
                <a:solidFill>
                  <a:srgbClr val="FF0000"/>
                </a:solidFill>
              </a:rPr>
              <a:t>verifikasi</a:t>
            </a:r>
            <a:r>
              <a:rPr lang="en-US" sz="3200" dirty="0">
                <a:solidFill>
                  <a:srgbClr val="FF0000"/>
                </a:solidFill>
              </a:rPr>
              <a:t> </a:t>
            </a:r>
            <a:r>
              <a:rPr lang="en-US" sz="3200" dirty="0" err="1">
                <a:solidFill>
                  <a:srgbClr val="FF0000"/>
                </a:solidFill>
              </a:rPr>
              <a:t>terhadap</a:t>
            </a:r>
            <a:r>
              <a:rPr lang="en-US" sz="3200" dirty="0">
                <a:solidFill>
                  <a:srgbClr val="FF0000"/>
                </a:solidFill>
              </a:rPr>
              <a:t> LPJ </a:t>
            </a:r>
            <a:r>
              <a:rPr lang="en-US" sz="3200" dirty="0"/>
              <a:t>TU </a:t>
            </a:r>
            <a:r>
              <a:rPr lang="en-US" sz="3200" dirty="0" err="1"/>
              <a:t>sebelum</a:t>
            </a:r>
            <a:r>
              <a:rPr lang="en-US" sz="3200" dirty="0"/>
              <a:t> </a:t>
            </a:r>
            <a:r>
              <a:rPr lang="en-US" sz="3200" dirty="0" err="1"/>
              <a:t>ditandatangani</a:t>
            </a:r>
            <a:r>
              <a:rPr lang="en-US" sz="3200" dirty="0"/>
              <a:t> oleh KPA.</a:t>
            </a:r>
            <a:endParaRPr lang="en-US" sz="3200" dirty="0"/>
          </a:p>
          <a:p>
            <a:pPr marL="514350" indent="-514350">
              <a:buFont typeface="+mj-lt"/>
              <a:buAutoNum type="alphaLcPeriod"/>
            </a:pPr>
            <a:endParaRPr lang="en-US" sz="3200" dirty="0"/>
          </a:p>
          <a:p>
            <a:endParaRPr lang="en-US" sz="3200" dirty="0"/>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ChangeArrowheads="1"/>
          </p:cNvSpPr>
          <p:nvPr/>
        </p:nvSpPr>
        <p:spPr bwMode="auto">
          <a:xfrm>
            <a:off x="2590800" y="3733800"/>
            <a:ext cx="1524000" cy="914400"/>
          </a:xfrm>
          <a:prstGeom prst="rect">
            <a:avLst/>
          </a:prstGeom>
          <a:solidFill>
            <a:srgbClr val="CCFFCC"/>
          </a:solidFill>
          <a:ln w="25400" algn="ctr">
            <a:solidFill>
              <a:srgbClr val="FF0000"/>
            </a:solidFill>
            <a:round/>
          </a:ln>
        </p:spPr>
        <p:txBody>
          <a:bodyPr anchor="ctr" anchorCtr="1"/>
          <a:lstStyle/>
          <a:p>
            <a:pPr algn="ctr" eaLnBrk="0" fontAlgn="base" hangingPunct="0">
              <a:spcBef>
                <a:spcPct val="45000"/>
              </a:spcBef>
              <a:spcAft>
                <a:spcPct val="0"/>
              </a:spcAft>
            </a:pPr>
            <a:r>
              <a:rPr lang="en-US" sz="1600" dirty="0" err="1">
                <a:solidFill>
                  <a:srgbClr val="000066"/>
                </a:solidFill>
                <a:latin typeface="Albertus" pitchFamily="34" charset="0"/>
              </a:rPr>
              <a:t>Menyusun</a:t>
            </a:r>
            <a:r>
              <a:rPr lang="en-US" sz="1600" dirty="0">
                <a:solidFill>
                  <a:srgbClr val="000066"/>
                </a:solidFill>
                <a:latin typeface="Albertus" pitchFamily="34" charset="0"/>
              </a:rPr>
              <a:t> </a:t>
            </a:r>
            <a:endParaRPr lang="en-US" sz="1600" dirty="0">
              <a:solidFill>
                <a:srgbClr val="000066"/>
              </a:solidFill>
              <a:latin typeface="Albertus" pitchFamily="34" charset="0"/>
            </a:endParaRPr>
          </a:p>
          <a:p>
            <a:pPr algn="ctr" eaLnBrk="0" fontAlgn="base" hangingPunct="0">
              <a:spcBef>
                <a:spcPct val="45000"/>
              </a:spcBef>
              <a:spcAft>
                <a:spcPct val="0"/>
              </a:spcAft>
            </a:pPr>
            <a:r>
              <a:rPr lang="en-US" sz="1600" dirty="0">
                <a:solidFill>
                  <a:srgbClr val="000066"/>
                </a:solidFill>
                <a:latin typeface="Albertus" pitchFamily="34" charset="0"/>
              </a:rPr>
              <a:t>LPJ- TU</a:t>
            </a:r>
            <a:endParaRPr lang="en-US" sz="1600" dirty="0">
              <a:solidFill>
                <a:srgbClr val="000066"/>
              </a:solidFill>
              <a:latin typeface="Albertus" pitchFamily="34" charset="0"/>
            </a:endParaRPr>
          </a:p>
        </p:txBody>
      </p:sp>
      <p:sp>
        <p:nvSpPr>
          <p:cNvPr id="27651" name="Snip Single Corner Rectangle 5"/>
          <p:cNvSpPr>
            <a:spLocks noChangeArrowheads="1"/>
          </p:cNvSpPr>
          <p:nvPr/>
        </p:nvSpPr>
        <p:spPr bwMode="auto">
          <a:xfrm>
            <a:off x="838200" y="2362200"/>
            <a:ext cx="1676400" cy="914400"/>
          </a:xfrm>
          <a:custGeom>
            <a:avLst/>
            <a:gdLst>
              <a:gd name="T0" fmla="*/ 1967442 w 1676400"/>
              <a:gd name="T1" fmla="*/ 457200 h 914400"/>
              <a:gd name="T2" fmla="*/ 983721 w 1676400"/>
              <a:gd name="T3" fmla="*/ 914400 h 914400"/>
              <a:gd name="T4" fmla="*/ 0 w 1676400"/>
              <a:gd name="T5" fmla="*/ 457200 h 914400"/>
              <a:gd name="T6" fmla="*/ 983721 w 1676400"/>
              <a:gd name="T7" fmla="*/ 0 h 914400"/>
              <a:gd name="T8" fmla="*/ 0 60000 65536"/>
              <a:gd name="T9" fmla="*/ 5898240 60000 65536"/>
              <a:gd name="T10" fmla="*/ 11796480 60000 65536"/>
              <a:gd name="T11" fmla="*/ 17694720 60000 65536"/>
              <a:gd name="T12" fmla="*/ 0 w 1676400"/>
              <a:gd name="T13" fmla="*/ 166256 h 914400"/>
              <a:gd name="T14" fmla="*/ 1510143 w 1676400"/>
              <a:gd name="T15" fmla="*/ 914400 h 914400"/>
            </a:gdLst>
            <a:ahLst/>
            <a:cxnLst>
              <a:cxn ang="T8">
                <a:pos x="T0" y="T1"/>
              </a:cxn>
              <a:cxn ang="T9">
                <a:pos x="T2" y="T3"/>
              </a:cxn>
              <a:cxn ang="T10">
                <a:pos x="T4" y="T5"/>
              </a:cxn>
              <a:cxn ang="T11">
                <a:pos x="T6" y="T7"/>
              </a:cxn>
            </a:cxnLst>
            <a:rect l="T12" t="T13" r="T14" b="T15"/>
            <a:pathLst>
              <a:path w="1676400" h="914400">
                <a:moveTo>
                  <a:pt x="0" y="0"/>
                </a:moveTo>
                <a:lnTo>
                  <a:pt x="1343888" y="0"/>
                </a:lnTo>
                <a:lnTo>
                  <a:pt x="1676400" y="332512"/>
                </a:lnTo>
                <a:lnTo>
                  <a:pt x="1676400" y="914400"/>
                </a:lnTo>
                <a:lnTo>
                  <a:pt x="0" y="914400"/>
                </a:lnTo>
                <a:close/>
              </a:path>
            </a:pathLst>
          </a:custGeom>
          <a:solidFill>
            <a:srgbClr val="CCFFCC"/>
          </a:solidFill>
          <a:ln w="25400" algn="ctr">
            <a:solidFill>
              <a:srgbClr val="FF0000"/>
            </a:solidFill>
            <a:round/>
          </a:ln>
        </p:spPr>
        <p:txBody>
          <a:bodyPr anchor="ctr" anchorCtr="1"/>
          <a:lstStyle/>
          <a:p>
            <a:pPr algn="ctr" eaLnBrk="0" fontAlgn="base" hangingPunct="0">
              <a:spcBef>
                <a:spcPct val="45000"/>
              </a:spcBef>
              <a:spcAft>
                <a:spcPct val="0"/>
              </a:spcAft>
            </a:pPr>
            <a:r>
              <a:rPr lang="en-US" sz="1600" dirty="0" err="1">
                <a:solidFill>
                  <a:srgbClr val="000066"/>
                </a:solidFill>
                <a:latin typeface="Albertus" pitchFamily="34" charset="0"/>
              </a:rPr>
              <a:t>Bukti-bukti</a:t>
            </a:r>
            <a:r>
              <a:rPr lang="en-US" sz="1600" dirty="0">
                <a:solidFill>
                  <a:srgbClr val="000066"/>
                </a:solidFill>
                <a:latin typeface="Albertus" pitchFamily="34" charset="0"/>
              </a:rPr>
              <a:t> yang </a:t>
            </a:r>
            <a:r>
              <a:rPr lang="en-US" sz="1600" dirty="0" err="1">
                <a:solidFill>
                  <a:srgbClr val="000066"/>
                </a:solidFill>
                <a:latin typeface="Albertus" pitchFamily="34" charset="0"/>
              </a:rPr>
              <a:t>sah</a:t>
            </a:r>
            <a:r>
              <a:rPr lang="en-US" sz="1600" dirty="0">
                <a:solidFill>
                  <a:srgbClr val="000066"/>
                </a:solidFill>
                <a:latin typeface="Albertus" pitchFamily="34" charset="0"/>
              </a:rPr>
              <a:t> </a:t>
            </a:r>
            <a:r>
              <a:rPr lang="en-US" sz="1600" dirty="0" err="1">
                <a:solidFill>
                  <a:srgbClr val="000066"/>
                </a:solidFill>
                <a:latin typeface="Albertus" pitchFamily="34" charset="0"/>
              </a:rPr>
              <a:t>Belanja</a:t>
            </a:r>
            <a:r>
              <a:rPr lang="en-US" sz="1600" dirty="0">
                <a:solidFill>
                  <a:srgbClr val="000066"/>
                </a:solidFill>
                <a:latin typeface="Albertus" pitchFamily="34" charset="0"/>
              </a:rPr>
              <a:t> TU</a:t>
            </a:r>
            <a:endParaRPr lang="en-US" dirty="0">
              <a:solidFill>
                <a:srgbClr val="000066"/>
              </a:solidFill>
              <a:latin typeface="Albertus" pitchFamily="34" charset="0"/>
            </a:endParaRPr>
          </a:p>
        </p:txBody>
      </p:sp>
      <p:sp>
        <p:nvSpPr>
          <p:cNvPr id="27652" name="Snip Single Corner Rectangle 11"/>
          <p:cNvSpPr>
            <a:spLocks noChangeArrowheads="1"/>
          </p:cNvSpPr>
          <p:nvPr/>
        </p:nvSpPr>
        <p:spPr bwMode="auto">
          <a:xfrm>
            <a:off x="838200" y="5105400"/>
            <a:ext cx="1676400" cy="914400"/>
          </a:xfrm>
          <a:custGeom>
            <a:avLst/>
            <a:gdLst>
              <a:gd name="T0" fmla="*/ 1967442 w 1676400"/>
              <a:gd name="T1" fmla="*/ 457200 h 914400"/>
              <a:gd name="T2" fmla="*/ 983721 w 1676400"/>
              <a:gd name="T3" fmla="*/ 914400 h 914400"/>
              <a:gd name="T4" fmla="*/ 0 w 1676400"/>
              <a:gd name="T5" fmla="*/ 457200 h 914400"/>
              <a:gd name="T6" fmla="*/ 983721 w 1676400"/>
              <a:gd name="T7" fmla="*/ 0 h 914400"/>
              <a:gd name="T8" fmla="*/ 0 60000 65536"/>
              <a:gd name="T9" fmla="*/ 5898240 60000 65536"/>
              <a:gd name="T10" fmla="*/ 11796480 60000 65536"/>
              <a:gd name="T11" fmla="*/ 17694720 60000 65536"/>
              <a:gd name="T12" fmla="*/ 0 w 1676400"/>
              <a:gd name="T13" fmla="*/ 166256 h 914400"/>
              <a:gd name="T14" fmla="*/ 1510143 w 1676400"/>
              <a:gd name="T15" fmla="*/ 914400 h 914400"/>
            </a:gdLst>
            <a:ahLst/>
            <a:cxnLst>
              <a:cxn ang="T8">
                <a:pos x="T0" y="T1"/>
              </a:cxn>
              <a:cxn ang="T9">
                <a:pos x="T2" y="T3"/>
              </a:cxn>
              <a:cxn ang="T10">
                <a:pos x="T4" y="T5"/>
              </a:cxn>
              <a:cxn ang="T11">
                <a:pos x="T6" y="T7"/>
              </a:cxn>
            </a:cxnLst>
            <a:rect l="T12" t="T13" r="T14" b="T15"/>
            <a:pathLst>
              <a:path w="1676400" h="914400">
                <a:moveTo>
                  <a:pt x="0" y="0"/>
                </a:moveTo>
                <a:lnTo>
                  <a:pt x="1343888" y="0"/>
                </a:lnTo>
                <a:lnTo>
                  <a:pt x="1676400" y="332512"/>
                </a:lnTo>
                <a:lnTo>
                  <a:pt x="1676400" y="914400"/>
                </a:lnTo>
                <a:lnTo>
                  <a:pt x="0" y="914400"/>
                </a:lnTo>
                <a:close/>
              </a:path>
            </a:pathLst>
          </a:custGeom>
          <a:solidFill>
            <a:srgbClr val="CCFFCC"/>
          </a:solidFill>
          <a:ln w="25400" algn="ctr">
            <a:solidFill>
              <a:srgbClr val="FF0000"/>
            </a:solidFill>
            <a:round/>
          </a:ln>
        </p:spPr>
        <p:txBody>
          <a:bodyPr anchor="ctr" anchorCtr="1"/>
          <a:lstStyle/>
          <a:p>
            <a:pPr algn="ctr" eaLnBrk="0" fontAlgn="base" hangingPunct="0">
              <a:spcBef>
                <a:spcPct val="45000"/>
              </a:spcBef>
              <a:spcAft>
                <a:spcPct val="0"/>
              </a:spcAft>
            </a:pPr>
            <a:r>
              <a:rPr lang="en-US" sz="1600">
                <a:solidFill>
                  <a:srgbClr val="000066"/>
                </a:solidFill>
                <a:latin typeface="Albertus" pitchFamily="34" charset="0"/>
              </a:rPr>
              <a:t>STS (Apabila ada kelebihan TU)</a:t>
            </a:r>
            <a:endParaRPr lang="en-US" sz="1600">
              <a:solidFill>
                <a:srgbClr val="000066"/>
              </a:solidFill>
              <a:latin typeface="Albertus" pitchFamily="34" charset="0"/>
            </a:endParaRPr>
          </a:p>
        </p:txBody>
      </p:sp>
      <p:sp>
        <p:nvSpPr>
          <p:cNvPr id="27653" name="Bent-Up Arrow 15"/>
          <p:cNvSpPr>
            <a:spLocks noChangeArrowheads="1"/>
          </p:cNvSpPr>
          <p:nvPr/>
        </p:nvSpPr>
        <p:spPr bwMode="auto">
          <a:xfrm rot="5400000">
            <a:off x="1428750" y="3295657"/>
            <a:ext cx="838200" cy="952500"/>
          </a:xfrm>
          <a:custGeom>
            <a:avLst/>
            <a:gdLst>
              <a:gd name="T0" fmla="*/ 628650 w 838200"/>
              <a:gd name="T1" fmla="*/ 0 h 952500"/>
              <a:gd name="T2" fmla="*/ 419100 w 838200"/>
              <a:gd name="T3" fmla="*/ 245931 h 952500"/>
              <a:gd name="T4" fmla="*/ 0 w 838200"/>
              <a:gd name="T5" fmla="*/ 994900 h 952500"/>
              <a:gd name="T6" fmla="*/ 366713 w 838200"/>
              <a:gd name="T7" fmla="*/ 1117865 h 952500"/>
              <a:gd name="T8" fmla="*/ 733425 w 838200"/>
              <a:gd name="T9" fmla="*/ 681898 h 952500"/>
              <a:gd name="T10" fmla="*/ 838200 w 838200"/>
              <a:gd name="T11" fmla="*/ 245931 h 952500"/>
              <a:gd name="T12" fmla="*/ 17694720 60000 65536"/>
              <a:gd name="T13" fmla="*/ 11796480 60000 65536"/>
              <a:gd name="T14" fmla="*/ 11796480 60000 65536"/>
              <a:gd name="T15" fmla="*/ 5898240 60000 65536"/>
              <a:gd name="T16" fmla="*/ 0 60000 65536"/>
              <a:gd name="T17" fmla="*/ 0 60000 65536"/>
              <a:gd name="T18" fmla="*/ 0 w 838200"/>
              <a:gd name="T19" fmla="*/ 742950 h 952500"/>
              <a:gd name="T20" fmla="*/ 733425 w 838200"/>
              <a:gd name="T21" fmla="*/ 952500 h 952500"/>
            </a:gdLst>
            <a:ahLst/>
            <a:cxnLst>
              <a:cxn ang="T12">
                <a:pos x="T0" y="T1"/>
              </a:cxn>
              <a:cxn ang="T13">
                <a:pos x="T2" y="T3"/>
              </a:cxn>
              <a:cxn ang="T14">
                <a:pos x="T4" y="T5"/>
              </a:cxn>
              <a:cxn ang="T15">
                <a:pos x="T6" y="T7"/>
              </a:cxn>
              <a:cxn ang="T16">
                <a:pos x="T8" y="T9"/>
              </a:cxn>
              <a:cxn ang="T17">
                <a:pos x="T10" y="T11"/>
              </a:cxn>
            </a:cxnLst>
            <a:rect l="T18" t="T19" r="T20" b="T21"/>
            <a:pathLst>
              <a:path w="838200" h="952500">
                <a:moveTo>
                  <a:pt x="0" y="742950"/>
                </a:moveTo>
                <a:lnTo>
                  <a:pt x="523875" y="742950"/>
                </a:lnTo>
                <a:lnTo>
                  <a:pt x="523875" y="209550"/>
                </a:lnTo>
                <a:lnTo>
                  <a:pt x="419100" y="209550"/>
                </a:lnTo>
                <a:lnTo>
                  <a:pt x="628650" y="0"/>
                </a:lnTo>
                <a:lnTo>
                  <a:pt x="838200" y="209550"/>
                </a:lnTo>
                <a:lnTo>
                  <a:pt x="733425" y="209550"/>
                </a:lnTo>
                <a:lnTo>
                  <a:pt x="733425" y="952500"/>
                </a:lnTo>
                <a:lnTo>
                  <a:pt x="0" y="952500"/>
                </a:lnTo>
                <a:close/>
              </a:path>
            </a:pathLst>
          </a:custGeom>
          <a:solidFill>
            <a:srgbClr val="000090"/>
          </a:solidFill>
          <a:ln w="22225" algn="ctr">
            <a:solidFill>
              <a:srgbClr val="FFFF00"/>
            </a:solidFill>
            <a:round/>
          </a:ln>
          <a:effectLst>
            <a:prstShdw prst="shdw17" dist="17961" dir="2700000">
              <a:srgbClr val="999900"/>
            </a:prstShdw>
          </a:effectLst>
        </p:spPr>
        <p:txBody>
          <a:bodyPr rot="10800000" vert="eaVert" anchor="ctr"/>
          <a:lstStyle/>
          <a:p>
            <a:pPr algn="ctr" fontAlgn="base">
              <a:spcBef>
                <a:spcPct val="0"/>
              </a:spcBef>
              <a:spcAft>
                <a:spcPct val="0"/>
              </a:spcAft>
            </a:pPr>
            <a:endParaRPr lang="id-ID" dirty="0">
              <a:solidFill>
                <a:srgbClr val="FFFFFF"/>
              </a:solidFill>
              <a:latin typeface="Albertus" pitchFamily="34" charset="0"/>
            </a:endParaRPr>
          </a:p>
        </p:txBody>
      </p:sp>
      <p:sp>
        <p:nvSpPr>
          <p:cNvPr id="27654" name="Bent-Up Arrow 16"/>
          <p:cNvSpPr>
            <a:spLocks noChangeArrowheads="1"/>
          </p:cNvSpPr>
          <p:nvPr/>
        </p:nvSpPr>
        <p:spPr bwMode="auto">
          <a:xfrm rot="5400000" flipH="1">
            <a:off x="1428750" y="4133860"/>
            <a:ext cx="838200" cy="952500"/>
          </a:xfrm>
          <a:custGeom>
            <a:avLst/>
            <a:gdLst>
              <a:gd name="T0" fmla="*/ 628650 w 838200"/>
              <a:gd name="T1" fmla="*/ 0 h 952500"/>
              <a:gd name="T2" fmla="*/ 419100 w 838200"/>
              <a:gd name="T3" fmla="*/ 245931 h 952500"/>
              <a:gd name="T4" fmla="*/ 0 w 838200"/>
              <a:gd name="T5" fmla="*/ 994900 h 952500"/>
              <a:gd name="T6" fmla="*/ 366713 w 838200"/>
              <a:gd name="T7" fmla="*/ 1117865 h 952500"/>
              <a:gd name="T8" fmla="*/ 733425 w 838200"/>
              <a:gd name="T9" fmla="*/ 681898 h 952500"/>
              <a:gd name="T10" fmla="*/ 838200 w 838200"/>
              <a:gd name="T11" fmla="*/ 245931 h 952500"/>
              <a:gd name="T12" fmla="*/ 17694720 60000 65536"/>
              <a:gd name="T13" fmla="*/ 11796480 60000 65536"/>
              <a:gd name="T14" fmla="*/ 11796480 60000 65536"/>
              <a:gd name="T15" fmla="*/ 5898240 60000 65536"/>
              <a:gd name="T16" fmla="*/ 0 60000 65536"/>
              <a:gd name="T17" fmla="*/ 0 60000 65536"/>
              <a:gd name="T18" fmla="*/ 0 w 838200"/>
              <a:gd name="T19" fmla="*/ 742950 h 952500"/>
              <a:gd name="T20" fmla="*/ 733425 w 838200"/>
              <a:gd name="T21" fmla="*/ 952500 h 952500"/>
            </a:gdLst>
            <a:ahLst/>
            <a:cxnLst>
              <a:cxn ang="T12">
                <a:pos x="T0" y="T1"/>
              </a:cxn>
              <a:cxn ang="T13">
                <a:pos x="T2" y="T3"/>
              </a:cxn>
              <a:cxn ang="T14">
                <a:pos x="T4" y="T5"/>
              </a:cxn>
              <a:cxn ang="T15">
                <a:pos x="T6" y="T7"/>
              </a:cxn>
              <a:cxn ang="T16">
                <a:pos x="T8" y="T9"/>
              </a:cxn>
              <a:cxn ang="T17">
                <a:pos x="T10" y="T11"/>
              </a:cxn>
            </a:cxnLst>
            <a:rect l="T18" t="T19" r="T20" b="T21"/>
            <a:pathLst>
              <a:path w="838200" h="952500">
                <a:moveTo>
                  <a:pt x="0" y="742950"/>
                </a:moveTo>
                <a:lnTo>
                  <a:pt x="523875" y="742950"/>
                </a:lnTo>
                <a:lnTo>
                  <a:pt x="523875" y="209550"/>
                </a:lnTo>
                <a:lnTo>
                  <a:pt x="419100" y="209550"/>
                </a:lnTo>
                <a:lnTo>
                  <a:pt x="628650" y="0"/>
                </a:lnTo>
                <a:lnTo>
                  <a:pt x="838200" y="209550"/>
                </a:lnTo>
                <a:lnTo>
                  <a:pt x="733425" y="209550"/>
                </a:lnTo>
                <a:lnTo>
                  <a:pt x="733425" y="952500"/>
                </a:lnTo>
                <a:lnTo>
                  <a:pt x="0" y="952500"/>
                </a:lnTo>
                <a:close/>
              </a:path>
            </a:pathLst>
          </a:custGeom>
          <a:solidFill>
            <a:srgbClr val="000090"/>
          </a:solidFill>
          <a:ln w="22225" algn="ctr">
            <a:solidFill>
              <a:srgbClr val="FFFF00"/>
            </a:solidFill>
            <a:round/>
          </a:ln>
          <a:effectLst>
            <a:prstShdw prst="shdw17" dist="17961" dir="2700000">
              <a:srgbClr val="999900"/>
            </a:prstShdw>
          </a:effectLst>
        </p:spPr>
        <p:txBody>
          <a:bodyPr rot="10800000" vert="eaVert" anchor="ctr"/>
          <a:lstStyle/>
          <a:p>
            <a:pPr algn="ctr" fontAlgn="base">
              <a:spcBef>
                <a:spcPct val="0"/>
              </a:spcBef>
              <a:spcAft>
                <a:spcPct val="0"/>
              </a:spcAft>
            </a:pPr>
            <a:endParaRPr lang="id-ID">
              <a:solidFill>
                <a:srgbClr val="FFFFFF"/>
              </a:solidFill>
              <a:latin typeface="Albertus" pitchFamily="34" charset="0"/>
            </a:endParaRPr>
          </a:p>
        </p:txBody>
      </p:sp>
      <p:sp>
        <p:nvSpPr>
          <p:cNvPr id="27655" name="Right Arrow 18"/>
          <p:cNvSpPr>
            <a:spLocks noChangeArrowheads="1"/>
          </p:cNvSpPr>
          <p:nvPr/>
        </p:nvSpPr>
        <p:spPr bwMode="auto">
          <a:xfrm>
            <a:off x="4343400" y="3810000"/>
            <a:ext cx="304800" cy="685800"/>
          </a:xfrm>
          <a:prstGeom prst="rightArrow">
            <a:avLst>
              <a:gd name="adj1" fmla="val 50000"/>
              <a:gd name="adj2" fmla="val 50000"/>
            </a:avLst>
          </a:prstGeom>
          <a:solidFill>
            <a:srgbClr val="000090"/>
          </a:solidFill>
          <a:ln w="22225" algn="ctr">
            <a:solidFill>
              <a:srgbClr val="FFFF00"/>
            </a:solidFill>
            <a:round/>
          </a:ln>
          <a:effectLst>
            <a:prstShdw prst="shdw17" dist="17961" dir="2700000">
              <a:srgbClr val="999900"/>
            </a:prstShdw>
          </a:effectLst>
        </p:spPr>
        <p:txBody>
          <a:bodyPr anchor="ctr"/>
          <a:lstStyle/>
          <a:p>
            <a:pPr algn="ctr" fontAlgn="base">
              <a:spcBef>
                <a:spcPct val="0"/>
              </a:spcBef>
              <a:spcAft>
                <a:spcPct val="0"/>
              </a:spcAft>
            </a:pPr>
            <a:endParaRPr lang="id-ID">
              <a:solidFill>
                <a:srgbClr val="FFFFFF"/>
              </a:solidFill>
              <a:latin typeface="Albertus" pitchFamily="34" charset="0"/>
            </a:endParaRPr>
          </a:p>
        </p:txBody>
      </p:sp>
      <p:sp>
        <p:nvSpPr>
          <p:cNvPr id="27656" name="Rectangle 20"/>
          <p:cNvSpPr>
            <a:spLocks noChangeArrowheads="1"/>
          </p:cNvSpPr>
          <p:nvPr/>
        </p:nvSpPr>
        <p:spPr bwMode="auto">
          <a:xfrm>
            <a:off x="7086600" y="3733800"/>
            <a:ext cx="1524000" cy="914400"/>
          </a:xfrm>
          <a:prstGeom prst="rect">
            <a:avLst/>
          </a:prstGeom>
          <a:solidFill>
            <a:srgbClr val="CCFFCC"/>
          </a:solidFill>
          <a:ln w="25400" algn="ctr">
            <a:solidFill>
              <a:srgbClr val="FF0000"/>
            </a:solidFill>
            <a:round/>
          </a:ln>
        </p:spPr>
        <p:txBody>
          <a:bodyPr anchor="ctr" anchorCtr="1"/>
          <a:lstStyle/>
          <a:p>
            <a:pPr algn="ctr" eaLnBrk="0" fontAlgn="base" hangingPunct="0">
              <a:spcBef>
                <a:spcPct val="45000"/>
              </a:spcBef>
              <a:spcAft>
                <a:spcPct val="0"/>
              </a:spcAft>
            </a:pPr>
            <a:r>
              <a:rPr lang="en-US" sz="1600">
                <a:solidFill>
                  <a:srgbClr val="000066"/>
                </a:solidFill>
                <a:latin typeface="Albertus" pitchFamily="34" charset="0"/>
              </a:rPr>
              <a:t>Verifikasi oleh PPK dan Pengesahan oleh PA</a:t>
            </a:r>
            <a:endParaRPr lang="en-US" sz="1600">
              <a:solidFill>
                <a:srgbClr val="000066"/>
              </a:solidFill>
              <a:latin typeface="Albertus" pitchFamily="34" charset="0"/>
            </a:endParaRPr>
          </a:p>
        </p:txBody>
      </p:sp>
      <p:sp>
        <p:nvSpPr>
          <p:cNvPr id="27657" name="Right Arrow 21"/>
          <p:cNvSpPr>
            <a:spLocks noChangeArrowheads="1"/>
          </p:cNvSpPr>
          <p:nvPr/>
        </p:nvSpPr>
        <p:spPr bwMode="auto">
          <a:xfrm>
            <a:off x="6629400" y="3810000"/>
            <a:ext cx="304800" cy="685800"/>
          </a:xfrm>
          <a:prstGeom prst="rightArrow">
            <a:avLst>
              <a:gd name="adj1" fmla="val 50000"/>
              <a:gd name="adj2" fmla="val 50000"/>
            </a:avLst>
          </a:prstGeom>
          <a:solidFill>
            <a:srgbClr val="000090"/>
          </a:solidFill>
          <a:ln w="22225" algn="ctr">
            <a:solidFill>
              <a:srgbClr val="FFFF00"/>
            </a:solidFill>
            <a:round/>
          </a:ln>
          <a:effectLst>
            <a:prstShdw prst="shdw17" dist="17961" dir="2700000">
              <a:srgbClr val="999900"/>
            </a:prstShdw>
          </a:effectLst>
        </p:spPr>
        <p:txBody>
          <a:bodyPr anchor="ctr"/>
          <a:lstStyle/>
          <a:p>
            <a:pPr algn="ctr" fontAlgn="base">
              <a:spcBef>
                <a:spcPct val="0"/>
              </a:spcBef>
              <a:spcAft>
                <a:spcPct val="0"/>
              </a:spcAft>
            </a:pPr>
            <a:endParaRPr lang="id-ID">
              <a:solidFill>
                <a:srgbClr val="FFFFFF"/>
              </a:solidFill>
              <a:latin typeface="Albertus" pitchFamily="34" charset="0"/>
            </a:endParaRPr>
          </a:p>
        </p:txBody>
      </p:sp>
      <p:sp>
        <p:nvSpPr>
          <p:cNvPr id="27658" name="Snip Single Corner Rectangle 22"/>
          <p:cNvSpPr>
            <a:spLocks noChangeArrowheads="1"/>
          </p:cNvSpPr>
          <p:nvPr/>
        </p:nvSpPr>
        <p:spPr bwMode="auto">
          <a:xfrm>
            <a:off x="7190645" y="5734050"/>
            <a:ext cx="1463919" cy="914400"/>
          </a:xfrm>
          <a:custGeom>
            <a:avLst/>
            <a:gdLst>
              <a:gd name="T0" fmla="*/ 1500308 w 1676400"/>
              <a:gd name="T1" fmla="*/ 457200 h 914400"/>
              <a:gd name="T2" fmla="*/ 750154 w 1676400"/>
              <a:gd name="T3" fmla="*/ 914400 h 914400"/>
              <a:gd name="T4" fmla="*/ 0 w 1676400"/>
              <a:gd name="T5" fmla="*/ 457200 h 914400"/>
              <a:gd name="T6" fmla="*/ 750154 w 1676400"/>
              <a:gd name="T7" fmla="*/ 0 h 914400"/>
              <a:gd name="T8" fmla="*/ 0 60000 65536"/>
              <a:gd name="T9" fmla="*/ 5898240 60000 65536"/>
              <a:gd name="T10" fmla="*/ 11796480 60000 65536"/>
              <a:gd name="T11" fmla="*/ 17694720 60000 65536"/>
              <a:gd name="T12" fmla="*/ 0 w 1676400"/>
              <a:gd name="T13" fmla="*/ 228600 h 914400"/>
              <a:gd name="T14" fmla="*/ 1447799 w 1676400"/>
              <a:gd name="T15" fmla="*/ 914400 h 914400"/>
            </a:gdLst>
            <a:ahLst/>
            <a:cxnLst>
              <a:cxn ang="T8">
                <a:pos x="T0" y="T1"/>
              </a:cxn>
              <a:cxn ang="T9">
                <a:pos x="T2" y="T3"/>
              </a:cxn>
              <a:cxn ang="T10">
                <a:pos x="T4" y="T5"/>
              </a:cxn>
              <a:cxn ang="T11">
                <a:pos x="T6" y="T7"/>
              </a:cxn>
            </a:cxnLst>
            <a:rect l="T12" t="T13" r="T14" b="T15"/>
            <a:pathLst>
              <a:path w="1676400" h="914400">
                <a:moveTo>
                  <a:pt x="0" y="0"/>
                </a:moveTo>
                <a:lnTo>
                  <a:pt x="1219200" y="0"/>
                </a:lnTo>
                <a:lnTo>
                  <a:pt x="1676400" y="457200"/>
                </a:lnTo>
                <a:lnTo>
                  <a:pt x="1676400" y="914400"/>
                </a:lnTo>
                <a:lnTo>
                  <a:pt x="0" y="914400"/>
                </a:lnTo>
                <a:close/>
              </a:path>
            </a:pathLst>
          </a:custGeom>
          <a:solidFill>
            <a:srgbClr val="CCFFCC"/>
          </a:solidFill>
          <a:ln w="25400" algn="ctr">
            <a:solidFill>
              <a:srgbClr val="FF0000"/>
            </a:solidFill>
            <a:miter lim="800000"/>
          </a:ln>
        </p:spPr>
        <p:txBody>
          <a:bodyPr anchor="ctr" anchorCtr="1"/>
          <a:lstStyle/>
          <a:p>
            <a:pPr algn="ctr" eaLnBrk="0" fontAlgn="base" hangingPunct="0">
              <a:spcBef>
                <a:spcPct val="45000"/>
              </a:spcBef>
              <a:spcAft>
                <a:spcPct val="0"/>
              </a:spcAft>
            </a:pPr>
            <a:r>
              <a:rPr lang="en-US" sz="1600" dirty="0">
                <a:solidFill>
                  <a:srgbClr val="000000"/>
                </a:solidFill>
                <a:latin typeface="Albertus" pitchFamily="34" charset="0"/>
              </a:rPr>
              <a:t>SPJ-TU</a:t>
            </a:r>
            <a:endParaRPr lang="en-US" sz="1600" dirty="0">
              <a:solidFill>
                <a:srgbClr val="000000"/>
              </a:solidFill>
              <a:latin typeface="Albertus" pitchFamily="34" charset="0"/>
            </a:endParaRPr>
          </a:p>
        </p:txBody>
      </p:sp>
      <p:sp>
        <p:nvSpPr>
          <p:cNvPr id="27659" name="Right Arrow 23"/>
          <p:cNvSpPr>
            <a:spLocks noChangeArrowheads="1"/>
          </p:cNvSpPr>
          <p:nvPr/>
        </p:nvSpPr>
        <p:spPr bwMode="auto">
          <a:xfrm rot="5400000">
            <a:off x="7620000" y="4724400"/>
            <a:ext cx="609600" cy="914400"/>
          </a:xfrm>
          <a:prstGeom prst="rightArrow">
            <a:avLst>
              <a:gd name="adj1" fmla="val 50000"/>
              <a:gd name="adj2" fmla="val 50000"/>
            </a:avLst>
          </a:prstGeom>
          <a:solidFill>
            <a:srgbClr val="000090"/>
          </a:solidFill>
          <a:ln w="22225" algn="ctr">
            <a:solidFill>
              <a:srgbClr val="FFFF00"/>
            </a:solidFill>
            <a:round/>
          </a:ln>
          <a:effectLst>
            <a:prstShdw prst="shdw17" dist="17961" dir="2700000">
              <a:srgbClr val="999900"/>
            </a:prstShdw>
          </a:effectLst>
        </p:spPr>
        <p:txBody>
          <a:bodyPr rot="10800000" vert="eaVert" anchor="ctr"/>
          <a:lstStyle/>
          <a:p>
            <a:pPr algn="ctr" fontAlgn="base">
              <a:spcBef>
                <a:spcPct val="0"/>
              </a:spcBef>
              <a:spcAft>
                <a:spcPct val="0"/>
              </a:spcAft>
            </a:pPr>
            <a:endParaRPr lang="id-ID">
              <a:solidFill>
                <a:srgbClr val="FFFFFF"/>
              </a:solidFill>
              <a:latin typeface="Albertus" pitchFamily="34" charset="0"/>
            </a:endParaRPr>
          </a:p>
        </p:txBody>
      </p:sp>
      <p:sp>
        <p:nvSpPr>
          <p:cNvPr id="27660" name="Snip Single Corner Rectangle 24"/>
          <p:cNvSpPr>
            <a:spLocks noChangeArrowheads="1"/>
          </p:cNvSpPr>
          <p:nvPr/>
        </p:nvSpPr>
        <p:spPr bwMode="auto">
          <a:xfrm>
            <a:off x="4800600" y="3733800"/>
            <a:ext cx="1676400" cy="914400"/>
          </a:xfrm>
          <a:custGeom>
            <a:avLst/>
            <a:gdLst>
              <a:gd name="T0" fmla="*/ 1967442 w 1676400"/>
              <a:gd name="T1" fmla="*/ 457200 h 914400"/>
              <a:gd name="T2" fmla="*/ 983721 w 1676400"/>
              <a:gd name="T3" fmla="*/ 914400 h 914400"/>
              <a:gd name="T4" fmla="*/ 0 w 1676400"/>
              <a:gd name="T5" fmla="*/ 457200 h 914400"/>
              <a:gd name="T6" fmla="*/ 983721 w 1676400"/>
              <a:gd name="T7" fmla="*/ 0 h 914400"/>
              <a:gd name="T8" fmla="*/ 0 60000 65536"/>
              <a:gd name="T9" fmla="*/ 5898240 60000 65536"/>
              <a:gd name="T10" fmla="*/ 11796480 60000 65536"/>
              <a:gd name="T11" fmla="*/ 17694720 60000 65536"/>
              <a:gd name="T12" fmla="*/ 0 w 1676400"/>
              <a:gd name="T13" fmla="*/ 166256 h 914400"/>
              <a:gd name="T14" fmla="*/ 1510143 w 1676400"/>
              <a:gd name="T15" fmla="*/ 914400 h 914400"/>
            </a:gdLst>
            <a:ahLst/>
            <a:cxnLst>
              <a:cxn ang="T8">
                <a:pos x="T0" y="T1"/>
              </a:cxn>
              <a:cxn ang="T9">
                <a:pos x="T2" y="T3"/>
              </a:cxn>
              <a:cxn ang="T10">
                <a:pos x="T4" y="T5"/>
              </a:cxn>
              <a:cxn ang="T11">
                <a:pos x="T6" y="T7"/>
              </a:cxn>
            </a:cxnLst>
            <a:rect l="T12" t="T13" r="T14" b="T15"/>
            <a:pathLst>
              <a:path w="1676400" h="914400">
                <a:moveTo>
                  <a:pt x="0" y="0"/>
                </a:moveTo>
                <a:lnTo>
                  <a:pt x="1343888" y="0"/>
                </a:lnTo>
                <a:lnTo>
                  <a:pt x="1676400" y="332512"/>
                </a:lnTo>
                <a:lnTo>
                  <a:pt x="1676400" y="914400"/>
                </a:lnTo>
                <a:lnTo>
                  <a:pt x="0" y="914400"/>
                </a:lnTo>
                <a:close/>
              </a:path>
            </a:pathLst>
          </a:custGeom>
          <a:solidFill>
            <a:srgbClr val="CCFFCC"/>
          </a:solidFill>
          <a:ln w="25400" algn="ctr">
            <a:solidFill>
              <a:srgbClr val="FF0000"/>
            </a:solidFill>
            <a:round/>
          </a:ln>
        </p:spPr>
        <p:txBody>
          <a:bodyPr anchor="ctr" anchorCtr="1"/>
          <a:lstStyle/>
          <a:p>
            <a:pPr algn="ctr" eaLnBrk="0" fontAlgn="base" hangingPunct="0">
              <a:spcBef>
                <a:spcPct val="45000"/>
              </a:spcBef>
              <a:spcAft>
                <a:spcPct val="0"/>
              </a:spcAft>
            </a:pPr>
            <a:r>
              <a:rPr lang="en-US" sz="1600">
                <a:solidFill>
                  <a:srgbClr val="000066"/>
                </a:solidFill>
                <a:latin typeface="Albertus" pitchFamily="34" charset="0"/>
              </a:rPr>
              <a:t>Draft </a:t>
            </a:r>
            <a:endParaRPr lang="en-US" sz="1600">
              <a:solidFill>
                <a:srgbClr val="000066"/>
              </a:solidFill>
              <a:latin typeface="Albertus" pitchFamily="34" charset="0"/>
            </a:endParaRPr>
          </a:p>
          <a:p>
            <a:pPr algn="ctr" eaLnBrk="0" fontAlgn="base" hangingPunct="0">
              <a:spcBef>
                <a:spcPct val="45000"/>
              </a:spcBef>
              <a:spcAft>
                <a:spcPct val="0"/>
              </a:spcAft>
            </a:pPr>
            <a:r>
              <a:rPr lang="en-US" sz="1600">
                <a:solidFill>
                  <a:srgbClr val="000066"/>
                </a:solidFill>
                <a:latin typeface="Albertus" pitchFamily="34" charset="0"/>
              </a:rPr>
              <a:t>LPJ -TU</a:t>
            </a:r>
            <a:endParaRPr lang="en-US" sz="1600">
              <a:solidFill>
                <a:srgbClr val="000066"/>
              </a:solidFill>
              <a:latin typeface="Albertus" pitchFamily="34" charset="0"/>
            </a:endParaRPr>
          </a:p>
        </p:txBody>
      </p:sp>
      <p:sp>
        <p:nvSpPr>
          <p:cNvPr id="27661" name="TextBox 14"/>
          <p:cNvSpPr txBox="1">
            <a:spLocks noChangeArrowheads="1"/>
          </p:cNvSpPr>
          <p:nvPr/>
        </p:nvSpPr>
        <p:spPr bwMode="auto">
          <a:xfrm>
            <a:off x="877356" y="1428821"/>
            <a:ext cx="7848600" cy="707886"/>
          </a:xfrm>
          <a:prstGeom prst="rect">
            <a:avLst/>
          </a:prstGeom>
          <a:noFill/>
          <a:ln w="25400" algn="ctr">
            <a:solidFill>
              <a:srgbClr val="00CC00"/>
            </a:solidFill>
            <a:miter lim="800000"/>
          </a:ln>
          <a:effectLst>
            <a:prstShdw prst="shdw17" dist="17961" dir="2700000">
              <a:srgbClr val="007A00"/>
            </a:prstShdw>
          </a:effectLst>
        </p:spPr>
        <p:txBody>
          <a:bodyPr>
            <a:spAutoFit/>
          </a:bodyP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fontAlgn="base">
              <a:spcBef>
                <a:spcPct val="0"/>
              </a:spcBef>
              <a:spcAft>
                <a:spcPct val="0"/>
              </a:spcAft>
            </a:pPr>
            <a:r>
              <a:rPr lang="en-US" sz="2000" b="1" dirty="0" err="1">
                <a:solidFill>
                  <a:srgbClr val="000000"/>
                </a:solidFill>
                <a:latin typeface="Avian" pitchFamily="34" charset="0"/>
              </a:rPr>
              <a:t>Langkah-langkah</a:t>
            </a:r>
            <a:r>
              <a:rPr lang="en-US" sz="2000" b="1" dirty="0">
                <a:solidFill>
                  <a:srgbClr val="000000"/>
                </a:solidFill>
                <a:latin typeface="Avian" pitchFamily="34" charset="0"/>
              </a:rPr>
              <a:t> </a:t>
            </a:r>
            <a:r>
              <a:rPr lang="en-US" sz="2000" b="1" dirty="0" err="1">
                <a:solidFill>
                  <a:srgbClr val="000000"/>
                </a:solidFill>
                <a:latin typeface="Avian" pitchFamily="34" charset="0"/>
              </a:rPr>
              <a:t>pertanggungjawaban</a:t>
            </a:r>
            <a:r>
              <a:rPr lang="en-US" sz="2000" b="1" dirty="0">
                <a:solidFill>
                  <a:srgbClr val="000000"/>
                </a:solidFill>
                <a:latin typeface="Avian" pitchFamily="34" charset="0"/>
              </a:rPr>
              <a:t> TU </a:t>
            </a:r>
            <a:r>
              <a:rPr lang="en-US" sz="2000" b="1" dirty="0" err="1">
                <a:solidFill>
                  <a:srgbClr val="000000"/>
                </a:solidFill>
                <a:latin typeface="Avian" pitchFamily="34" charset="0"/>
              </a:rPr>
              <a:t>dan</a:t>
            </a:r>
            <a:r>
              <a:rPr lang="en-US" sz="2000" b="1" dirty="0">
                <a:solidFill>
                  <a:srgbClr val="000000"/>
                </a:solidFill>
                <a:latin typeface="Avian" pitchFamily="34" charset="0"/>
              </a:rPr>
              <a:t> </a:t>
            </a:r>
            <a:r>
              <a:rPr lang="en-US" sz="2000" b="1" dirty="0" err="1">
                <a:solidFill>
                  <a:srgbClr val="000000"/>
                </a:solidFill>
                <a:latin typeface="Avian" pitchFamily="34" charset="0"/>
              </a:rPr>
              <a:t>penyampaiannya</a:t>
            </a:r>
            <a:endParaRPr lang="en-US" sz="2000" b="1" dirty="0">
              <a:solidFill>
                <a:srgbClr val="000000"/>
              </a:solidFill>
              <a:latin typeface="Avian" pitchFamily="34" charset="0"/>
            </a:endParaRPr>
          </a:p>
        </p:txBody>
      </p:sp>
      <p:sp>
        <p:nvSpPr>
          <p:cNvPr id="587790" name="Title 1"/>
          <p:cNvSpPr>
            <a:spLocks noGrp="1"/>
          </p:cNvSpPr>
          <p:nvPr>
            <p:ph type="title" idx="4294967295"/>
          </p:nvPr>
        </p:nvSpPr>
        <p:spPr>
          <a:xfrm>
            <a:off x="650636" y="304821"/>
            <a:ext cx="8188569" cy="963613"/>
          </a:xfrm>
          <a:ln w="22225" cap="flat" algn="ctr">
            <a:solidFill>
              <a:srgbClr val="FF0000"/>
            </a:solidFill>
            <a:headEnd type="none" w="med" len="med"/>
            <a:tailEnd type="none" w="med" len="med"/>
          </a:ln>
          <a:effectLst>
            <a:prstShdw prst="shdw17" dist="17961" dir="2700000">
              <a:srgbClr val="FF0000">
                <a:gamma/>
                <a:shade val="60000"/>
                <a:invGamma/>
              </a:srgbClr>
            </a:prstShdw>
          </a:effectLst>
        </p:spPr>
        <p:txBody>
          <a:bodyPr bIns="91440" anchorCtr="1">
            <a:normAutofit/>
          </a:bodyPr>
          <a:lstStyle/>
          <a:p>
            <a:pPr eaLnBrk="1" hangingPunct="1">
              <a:defRPr/>
            </a:pPr>
            <a:r>
              <a:rPr lang="en-US" sz="2800">
                <a:solidFill>
                  <a:srgbClr val="000000"/>
                </a:solidFill>
                <a:latin typeface="Albertus Extra Bold" pitchFamily="34" charset="0"/>
              </a:rPr>
              <a:t>PERTANGGUNGJAWABAN </a:t>
            </a:r>
            <a:br>
              <a:rPr lang="en-US" sz="2800">
                <a:solidFill>
                  <a:srgbClr val="000000"/>
                </a:solidFill>
                <a:latin typeface="Albertus Extra Bold" pitchFamily="34" charset="0"/>
              </a:rPr>
            </a:br>
            <a:r>
              <a:rPr lang="en-US" sz="2800">
                <a:solidFill>
                  <a:srgbClr val="000000"/>
                </a:solidFill>
                <a:latin typeface="Albertus Extra Bold" pitchFamily="34" charset="0"/>
              </a:rPr>
              <a:t>BENDAHARA PENGELUARAN</a:t>
            </a:r>
            <a:endParaRPr lang="en-US" sz="2800">
              <a:solidFill>
                <a:srgbClr val="000000"/>
              </a:solidFill>
              <a:latin typeface="Albertus Extra Bold" pitchFamily="34" charset="0"/>
            </a:endParaRP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1998"/>
            <a:ext cx="7620000" cy="5674165"/>
          </a:xfrm>
        </p:spPr>
        <p:txBody>
          <a:bodyPr/>
          <a:lstStyle/>
          <a:p>
            <a:r>
              <a:rPr lang="en-US" sz="3600" dirty="0"/>
              <a:t>3</a:t>
            </a:r>
            <a:r>
              <a:rPr lang="en-US" sz="4000" dirty="0"/>
              <a:t>) LPJ </a:t>
            </a:r>
            <a:endParaRPr lang="en-US" sz="4000" dirty="0"/>
          </a:p>
          <a:p>
            <a:pPr marL="1257300" lvl="2" indent="-342900">
              <a:buClrTx/>
              <a:buFont typeface="+mj-lt"/>
              <a:buAutoNum type="alphaLcPeriod"/>
            </a:pPr>
            <a:r>
              <a:rPr lang="en-US" sz="2800" dirty="0"/>
              <a:t>BPP </a:t>
            </a:r>
            <a:r>
              <a:rPr lang="en-US" sz="2800" dirty="0" err="1"/>
              <a:t>menyampaikan</a:t>
            </a:r>
            <a:r>
              <a:rPr lang="en-US" sz="2800" dirty="0"/>
              <a:t> LPJ </a:t>
            </a:r>
            <a:r>
              <a:rPr lang="en-US" sz="2800" dirty="0" err="1"/>
              <a:t>kepada</a:t>
            </a:r>
            <a:r>
              <a:rPr lang="en-US" sz="2800" dirty="0"/>
              <a:t> BP paling </a:t>
            </a:r>
            <a:r>
              <a:rPr lang="en-US" sz="2800" dirty="0" err="1"/>
              <a:t>lambat</a:t>
            </a:r>
            <a:r>
              <a:rPr lang="en-US" sz="2800" dirty="0"/>
              <a:t> </a:t>
            </a:r>
            <a:r>
              <a:rPr lang="en-US" sz="2800" dirty="0" err="1">
                <a:solidFill>
                  <a:srgbClr val="FF0000"/>
                </a:solidFill>
              </a:rPr>
              <a:t>tanggal</a:t>
            </a:r>
            <a:r>
              <a:rPr lang="en-US" sz="2800" dirty="0">
                <a:solidFill>
                  <a:srgbClr val="FF0000"/>
                </a:solidFill>
              </a:rPr>
              <a:t> 5 </a:t>
            </a:r>
            <a:r>
              <a:rPr lang="en-US" sz="2800" dirty="0" err="1">
                <a:solidFill>
                  <a:srgbClr val="FF0000"/>
                </a:solidFill>
              </a:rPr>
              <a:t>bulan</a:t>
            </a:r>
            <a:r>
              <a:rPr lang="en-US" sz="2800" dirty="0">
                <a:solidFill>
                  <a:srgbClr val="FF0000"/>
                </a:solidFill>
              </a:rPr>
              <a:t> </a:t>
            </a:r>
            <a:r>
              <a:rPr lang="en-US" sz="2800" dirty="0" err="1">
                <a:solidFill>
                  <a:srgbClr val="FF0000"/>
                </a:solidFill>
              </a:rPr>
              <a:t>berikutnya</a:t>
            </a:r>
            <a:r>
              <a:rPr lang="en-US" sz="2800" dirty="0">
                <a:solidFill>
                  <a:srgbClr val="FF0000"/>
                </a:solidFill>
              </a:rPr>
              <a:t>, </a:t>
            </a:r>
            <a:r>
              <a:rPr lang="en-US" sz="2800" dirty="0" err="1">
                <a:solidFill>
                  <a:srgbClr val="FF0000"/>
                </a:solidFill>
              </a:rPr>
              <a:t>dilampiri</a:t>
            </a:r>
            <a:r>
              <a:rPr lang="en-US" sz="2800" dirty="0">
                <a:solidFill>
                  <a:srgbClr val="FF0000"/>
                </a:solidFill>
              </a:rPr>
              <a:t>:</a:t>
            </a:r>
            <a:endParaRPr lang="en-US" sz="2800" dirty="0">
              <a:solidFill>
                <a:srgbClr val="FF0000"/>
              </a:solidFill>
            </a:endParaRPr>
          </a:p>
          <a:p>
            <a:pPr marL="1885950" lvl="3" indent="-514350">
              <a:buClrTx/>
              <a:buFont typeface="+mj-ea"/>
              <a:buAutoNum type="circleNumDbPlain"/>
            </a:pPr>
            <a:r>
              <a:rPr lang="en-US" sz="2800" dirty="0"/>
              <a:t>BKU; </a:t>
            </a:r>
            <a:r>
              <a:rPr lang="en-US" sz="2800" dirty="0" err="1"/>
              <a:t>dan</a:t>
            </a:r>
            <a:endParaRPr lang="en-US" sz="2800" dirty="0"/>
          </a:p>
          <a:p>
            <a:pPr marL="1885950" lvl="3" indent="-514350">
              <a:buClrTx/>
              <a:buFont typeface="+mj-ea"/>
              <a:buAutoNum type="circleNumDbPlain"/>
            </a:pPr>
            <a:r>
              <a:rPr lang="en-US" sz="2800" dirty="0" err="1"/>
              <a:t>Laporan</a:t>
            </a:r>
            <a:r>
              <a:rPr lang="en-US" sz="2800" dirty="0"/>
              <a:t> </a:t>
            </a:r>
            <a:r>
              <a:rPr lang="en-US" sz="2800" dirty="0" err="1"/>
              <a:t>penutupan</a:t>
            </a:r>
            <a:r>
              <a:rPr lang="en-US" sz="2800" dirty="0"/>
              <a:t> </a:t>
            </a:r>
            <a:r>
              <a:rPr lang="en-US" sz="2800" dirty="0" err="1"/>
              <a:t>kas</a:t>
            </a:r>
            <a:r>
              <a:rPr lang="en-US" sz="2800" dirty="0"/>
              <a:t>.</a:t>
            </a:r>
            <a:endParaRPr lang="en-US" sz="2800" dirty="0"/>
          </a:p>
          <a:p>
            <a:pPr marL="1371600" lvl="3" indent="0">
              <a:buClrTx/>
              <a:buNone/>
            </a:pPr>
            <a:endParaRPr lang="en-US" sz="2800" dirty="0"/>
          </a:p>
          <a:p>
            <a:pPr marL="1885950" lvl="3" indent="-514350">
              <a:buClrTx/>
              <a:buFont typeface="+mj-lt"/>
              <a:buAutoNum type="alphaLcPeriod" startAt="2"/>
            </a:pPr>
            <a:r>
              <a:rPr lang="en-US" sz="2800" dirty="0"/>
              <a:t>PPK-SKPD/PPK-Unit SKPD </a:t>
            </a:r>
            <a:r>
              <a:rPr lang="en-US" sz="2800" dirty="0" err="1"/>
              <a:t>melakukan</a:t>
            </a:r>
            <a:r>
              <a:rPr lang="en-US" sz="2800" dirty="0"/>
              <a:t> </a:t>
            </a:r>
            <a:r>
              <a:rPr lang="en-US" sz="2800" dirty="0" err="1">
                <a:solidFill>
                  <a:srgbClr val="FF0000"/>
                </a:solidFill>
              </a:rPr>
              <a:t>verifikasi</a:t>
            </a:r>
            <a:r>
              <a:rPr lang="en-US" sz="2800" dirty="0"/>
              <a:t> </a:t>
            </a:r>
            <a:r>
              <a:rPr lang="en-US" sz="2800" dirty="0" err="1"/>
              <a:t>terhadap</a:t>
            </a:r>
            <a:r>
              <a:rPr lang="en-US" sz="2800" dirty="0"/>
              <a:t> LPJ </a:t>
            </a:r>
            <a:r>
              <a:rPr lang="en-US" sz="2800" dirty="0" err="1"/>
              <a:t>sebelum</a:t>
            </a:r>
            <a:r>
              <a:rPr lang="en-US" sz="2800" dirty="0"/>
              <a:t> </a:t>
            </a:r>
            <a:r>
              <a:rPr lang="en-US" sz="2800" dirty="0" err="1"/>
              <a:t>ditandatangani</a:t>
            </a:r>
            <a:r>
              <a:rPr lang="en-US" sz="2800" dirty="0"/>
              <a:t> KPA </a:t>
            </a:r>
            <a:r>
              <a:rPr lang="en-US" sz="2800" dirty="0" err="1"/>
              <a:t>untuk</a:t>
            </a:r>
            <a:r>
              <a:rPr lang="en-US" sz="2800" dirty="0"/>
              <a:t> </a:t>
            </a:r>
            <a:r>
              <a:rPr lang="en-US" sz="2800" dirty="0" err="1"/>
              <a:t>mendapatkan</a:t>
            </a:r>
            <a:r>
              <a:rPr lang="en-US" sz="2800" dirty="0"/>
              <a:t> </a:t>
            </a:r>
            <a:r>
              <a:rPr lang="en-US" sz="2800" dirty="0" err="1"/>
              <a:t>persetujuan</a:t>
            </a:r>
            <a:r>
              <a:rPr lang="en-US" sz="2800" dirty="0"/>
              <a:t>.</a:t>
            </a:r>
            <a:endParaRPr lang="en-US" sz="2800" dirty="0"/>
          </a:p>
          <a:p>
            <a:pPr marL="1371600" lvl="3" indent="0">
              <a:buClrTx/>
              <a:buNone/>
            </a:pPr>
            <a:endParaRPr lang="en-US" sz="2800" dirty="0"/>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1">
            <a:extLst>
              <a:ext uri="{28A0092B-C50C-407E-A947-70E740481C1C}">
                <a14:useLocalDpi xmlns:a14="http://schemas.microsoft.com/office/drawing/2010/main" val="0"/>
              </a:ext>
            </a:extLst>
          </a:blip>
          <a:srcRect r="-170" b="54692"/>
          <a:stretch>
            <a:fillRect/>
          </a:stretch>
        </p:blipFill>
        <p:spPr bwMode="auto">
          <a:xfrm>
            <a:off x="949158" y="152718"/>
            <a:ext cx="7406105" cy="6237387"/>
          </a:xfrm>
          <a:prstGeom prst="rect">
            <a:avLst/>
          </a:prstGeom>
          <a:noFill/>
          <a:ln>
            <a:noFill/>
          </a:ln>
        </p:spPr>
      </p:pic>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1">
            <a:extLst>
              <a:ext uri="{28A0092B-C50C-407E-A947-70E740481C1C}">
                <a14:useLocalDpi xmlns:a14="http://schemas.microsoft.com/office/drawing/2010/main" val="0"/>
              </a:ext>
            </a:extLst>
          </a:blip>
          <a:srcRect t="42049"/>
          <a:stretch>
            <a:fillRect/>
          </a:stretch>
        </p:blipFill>
        <p:spPr bwMode="auto">
          <a:xfrm>
            <a:off x="1619672" y="374316"/>
            <a:ext cx="6125411" cy="6029158"/>
          </a:xfrm>
          <a:prstGeom prst="rect">
            <a:avLst/>
          </a:prstGeom>
          <a:noFill/>
          <a:ln>
            <a:noFill/>
          </a:ln>
        </p:spPr>
      </p:pic>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a:t>
            </a:r>
            <a:r>
              <a:rPr lang="en-US" dirty="0" err="1"/>
              <a:t>Dokumen</a:t>
            </a:r>
            <a:r>
              <a:rPr lang="en-US" dirty="0"/>
              <a:t> </a:t>
            </a:r>
            <a:r>
              <a:rPr lang="en-US" dirty="0" err="1"/>
              <a:t>Terkait</a:t>
            </a:r>
            <a:r>
              <a:rPr lang="en-US" dirty="0"/>
              <a:t> </a:t>
            </a:r>
            <a:endParaRPr lang="en-US" dirty="0"/>
          </a:p>
        </p:txBody>
      </p:sp>
      <p:sp>
        <p:nvSpPr>
          <p:cNvPr id="3" name="Content Placeholder 2"/>
          <p:cNvSpPr>
            <a:spLocks noGrp="1"/>
          </p:cNvSpPr>
          <p:nvPr>
            <p:ph idx="1"/>
          </p:nvPr>
        </p:nvSpPr>
        <p:spPr/>
        <p:txBody>
          <a:bodyPr/>
          <a:lstStyle/>
          <a:p>
            <a:r>
              <a:rPr lang="en-US" dirty="0" err="1"/>
              <a:t>Ilustrasi</a:t>
            </a:r>
            <a:r>
              <a:rPr lang="en-US" dirty="0"/>
              <a:t> </a:t>
            </a:r>
            <a:r>
              <a:rPr lang="en-US" dirty="0" err="1"/>
              <a:t>dokumen</a:t>
            </a:r>
            <a:r>
              <a:rPr lang="en-US" dirty="0"/>
              <a:t> </a:t>
            </a:r>
            <a:r>
              <a:rPr lang="en-US" dirty="0" err="1"/>
              <a:t>penyampaian</a:t>
            </a:r>
            <a:r>
              <a:rPr lang="en-US" dirty="0"/>
              <a:t> </a:t>
            </a:r>
            <a:r>
              <a:rPr lang="en-US" dirty="0" err="1"/>
              <a:t>laporan</a:t>
            </a:r>
            <a:r>
              <a:rPr lang="en-US" dirty="0"/>
              <a:t> </a:t>
            </a:r>
            <a:r>
              <a:rPr lang="en-US" dirty="0" err="1"/>
              <a:t>pertanggungjawaban</a:t>
            </a:r>
            <a:r>
              <a:rPr lang="en-US" dirty="0"/>
              <a:t> </a:t>
            </a:r>
            <a:r>
              <a:rPr lang="en-US" dirty="0" err="1"/>
              <a:t>bendahara</a:t>
            </a:r>
            <a:r>
              <a:rPr lang="en-US" dirty="0"/>
              <a:t> </a:t>
            </a:r>
            <a:r>
              <a:rPr lang="en-US" dirty="0" err="1"/>
              <a:t>pengeluaran</a:t>
            </a:r>
            <a:r>
              <a:rPr lang="en-US" dirty="0"/>
              <a:t> </a:t>
            </a:r>
            <a:r>
              <a:rPr lang="en-US" dirty="0" err="1"/>
              <a:t>antara</a:t>
            </a:r>
            <a:r>
              <a:rPr lang="en-US" dirty="0"/>
              <a:t> lain </a:t>
            </a:r>
            <a:r>
              <a:rPr lang="en-US" dirty="0" err="1"/>
              <a:t>sebagai</a:t>
            </a:r>
            <a:r>
              <a:rPr lang="en-US" dirty="0"/>
              <a:t> </a:t>
            </a:r>
            <a:r>
              <a:rPr lang="en-US" dirty="0" err="1"/>
              <a:t>berikut</a:t>
            </a:r>
            <a:r>
              <a:rPr lang="en-US" dirty="0"/>
              <a:t>:</a:t>
            </a:r>
            <a:endParaRPr lang="en-US" dirty="0"/>
          </a:p>
          <a:p>
            <a:r>
              <a:rPr lang="en-US" i="1" dirty="0"/>
              <a:t>1. LPJ-UP </a:t>
            </a:r>
            <a:endParaRPr lang="en-US" i="1" dirty="0"/>
          </a:p>
          <a:p>
            <a:r>
              <a:rPr lang="en-US" i="1" dirty="0"/>
              <a:t>2. LPJ-TU </a:t>
            </a:r>
            <a:endParaRPr lang="en-US" i="1" dirty="0"/>
          </a:p>
          <a:p>
            <a:r>
              <a:rPr lang="en-US" i="1" dirty="0"/>
              <a:t>3. </a:t>
            </a:r>
            <a:r>
              <a:rPr lang="en-US" i="1" dirty="0" err="1"/>
              <a:t>Laporan</a:t>
            </a:r>
            <a:r>
              <a:rPr lang="en-US" i="1" dirty="0"/>
              <a:t> </a:t>
            </a:r>
            <a:r>
              <a:rPr lang="en-US" i="1" dirty="0" err="1"/>
              <a:t>Penutupan</a:t>
            </a:r>
            <a:r>
              <a:rPr lang="en-US" i="1" dirty="0"/>
              <a:t> </a:t>
            </a:r>
            <a:r>
              <a:rPr lang="en-US" i="1" dirty="0" err="1"/>
              <a:t>Kas</a:t>
            </a:r>
            <a:r>
              <a:rPr lang="en-US" i="1" dirty="0"/>
              <a:t> </a:t>
            </a:r>
            <a:endParaRPr lang="en-US" i="1" dirty="0"/>
          </a:p>
          <a:p>
            <a:r>
              <a:rPr lang="en-US" i="1" dirty="0"/>
              <a:t>4. SPJ </a:t>
            </a:r>
            <a:r>
              <a:rPr lang="en-US" i="1" dirty="0" err="1"/>
              <a:t>Administratif</a:t>
            </a:r>
            <a:r>
              <a:rPr lang="en-US" i="1" dirty="0"/>
              <a:t> </a:t>
            </a:r>
            <a:endParaRPr lang="en-US" i="1" dirty="0"/>
          </a:p>
          <a:p>
            <a:r>
              <a:rPr lang="en-US" dirty="0"/>
              <a:t>5. SPJ </a:t>
            </a:r>
            <a:r>
              <a:rPr lang="en-US" dirty="0" err="1"/>
              <a:t>Fungsional</a:t>
            </a:r>
            <a:r>
              <a:rPr lang="en-US" dirty="0"/>
              <a:t> </a:t>
            </a:r>
            <a:endParaRPr lang="en-US" dirty="0"/>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Title 15"/>
          <p:cNvSpPr>
            <a:spLocks noGrp="1"/>
          </p:cNvSpPr>
          <p:nvPr>
            <p:ph type="title"/>
          </p:nvPr>
        </p:nvSpPr>
        <p:spPr>
          <a:xfrm>
            <a:off x="374798" y="78230"/>
            <a:ext cx="8405038" cy="507831"/>
          </a:xfrm>
          <a:prstGeom prst="rect">
            <a:avLst/>
          </a:prstGeom>
          <a:ln>
            <a:solidFill>
              <a:schemeClr val="tx1"/>
            </a:solidFill>
          </a:ln>
        </p:spPr>
        <p:txBody>
          <a:bodyPr wrap="square">
            <a:spAutoFit/>
          </a:bodyPr>
          <a:lstStyle/>
          <a:p>
            <a:pPr algn="ctr">
              <a:lnSpc>
                <a:spcPct val="100000"/>
              </a:lnSpc>
              <a:spcBef>
                <a:spcPct val="0"/>
              </a:spcBef>
              <a:defRPr/>
            </a:pPr>
            <a:r>
              <a:rPr lang="en-US" sz="2700" b="1">
                <a:solidFill>
                  <a:srgbClr val="FF0000"/>
                </a:solidFill>
                <a:latin typeface="Agency FB" panose="020B0503020202020204" pitchFamily="34" charset="0"/>
                <a:ea typeface="Cambria" panose="02040503050406030204" pitchFamily="18" charset="0"/>
              </a:rPr>
              <a:t>PERTANGGUNGJAWABAN BENDAHARA</a:t>
            </a:r>
            <a:endParaRPr lang="id-ID" sz="2700">
              <a:solidFill>
                <a:srgbClr val="FF0000"/>
              </a:solidFill>
              <a:latin typeface="Agency FB" panose="020B0503020202020204" pitchFamily="34" charset="0"/>
              <a:ea typeface="Cambria" panose="02040503050406030204" pitchFamily="18" charset="0"/>
            </a:endParaRPr>
          </a:p>
        </p:txBody>
      </p:sp>
      <p:sp>
        <p:nvSpPr>
          <p:cNvPr id="21" name="TextBox 20"/>
          <p:cNvSpPr txBox="1"/>
          <p:nvPr/>
        </p:nvSpPr>
        <p:spPr>
          <a:xfrm>
            <a:off x="374798" y="671427"/>
            <a:ext cx="8405037" cy="3993401"/>
          </a:xfrm>
          <a:prstGeom prst="rect">
            <a:avLst/>
          </a:prstGeom>
          <a:noFill/>
          <a:ln>
            <a:solidFill>
              <a:schemeClr val="tx1"/>
            </a:solidFill>
          </a:ln>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97815" indent="-258445" algn="just">
              <a:buFont typeface="Wingdings" panose="05000000000000000000" pitchFamily="2" charset="2"/>
              <a:buChar char="q"/>
            </a:pPr>
            <a:r>
              <a:rPr lang="en-US" sz="1950" dirty="0" err="1">
                <a:latin typeface="Agency FB" panose="020B0503020202020204" pitchFamily="34" charset="0"/>
              </a:rPr>
              <a:t>Bendahara</a:t>
            </a:r>
            <a:r>
              <a:rPr lang="en-US" sz="1950" dirty="0">
                <a:latin typeface="Agency FB" panose="020B0503020202020204" pitchFamily="34" charset="0"/>
              </a:rPr>
              <a:t> </a:t>
            </a:r>
            <a:r>
              <a:rPr lang="en-US" sz="1950" dirty="0" err="1">
                <a:latin typeface="Agency FB" panose="020B0503020202020204" pitchFamily="34" charset="0"/>
              </a:rPr>
              <a:t>Pengeluaran</a:t>
            </a:r>
            <a:r>
              <a:rPr lang="en-US" sz="1950" dirty="0">
                <a:latin typeface="Agency FB" panose="020B0503020202020204" pitchFamily="34" charset="0"/>
              </a:rPr>
              <a:t> </a:t>
            </a:r>
            <a:r>
              <a:rPr lang="en-US" sz="1950" dirty="0" err="1">
                <a:latin typeface="Agency FB" panose="020B0503020202020204" pitchFamily="34" charset="0"/>
              </a:rPr>
              <a:t>secara</a:t>
            </a:r>
            <a:r>
              <a:rPr lang="en-US" sz="1950" dirty="0">
                <a:latin typeface="Agency FB" panose="020B0503020202020204" pitchFamily="34" charset="0"/>
              </a:rPr>
              <a:t> </a:t>
            </a:r>
            <a:r>
              <a:rPr lang="en-US" sz="1950" dirty="0" err="1">
                <a:latin typeface="Agency FB" panose="020B0503020202020204" pitchFamily="34" charset="0"/>
              </a:rPr>
              <a:t>administratif</a:t>
            </a:r>
            <a:r>
              <a:rPr lang="en-US" sz="1950" dirty="0">
                <a:latin typeface="Agency FB" panose="020B0503020202020204" pitchFamily="34" charset="0"/>
              </a:rPr>
              <a:t> </a:t>
            </a:r>
            <a:r>
              <a:rPr lang="en-US" sz="1950" dirty="0" err="1">
                <a:latin typeface="Agency FB" panose="020B0503020202020204" pitchFamily="34" charset="0"/>
              </a:rPr>
              <a:t>wajib</a:t>
            </a:r>
            <a:r>
              <a:rPr lang="en-US" sz="1950" dirty="0">
                <a:latin typeface="Agency FB" panose="020B0503020202020204" pitchFamily="34" charset="0"/>
              </a:rPr>
              <a:t> </a:t>
            </a:r>
            <a:r>
              <a:rPr lang="en-US" sz="1950" dirty="0" err="1">
                <a:latin typeface="Agency FB" panose="020B0503020202020204" pitchFamily="34" charset="0"/>
              </a:rPr>
              <a:t>mempertanggungjawabkan</a:t>
            </a:r>
            <a:r>
              <a:rPr lang="en-US" sz="1950" dirty="0">
                <a:latin typeface="Agency FB" panose="020B0503020202020204" pitchFamily="34" charset="0"/>
              </a:rPr>
              <a:t> </a:t>
            </a:r>
            <a:r>
              <a:rPr lang="en-US" sz="1950" dirty="0" err="1">
                <a:latin typeface="Agency FB" panose="020B0503020202020204" pitchFamily="34" charset="0"/>
              </a:rPr>
              <a:t>penggunaan</a:t>
            </a:r>
            <a:r>
              <a:rPr lang="en-US" sz="1950" dirty="0">
                <a:latin typeface="Agency FB" panose="020B0503020202020204" pitchFamily="34" charset="0"/>
              </a:rPr>
              <a:t> UP/GU/TU/LS </a:t>
            </a:r>
            <a:r>
              <a:rPr lang="sv-SE" sz="1950" dirty="0" err="1">
                <a:latin typeface="Agency FB" panose="020B0503020202020204" pitchFamily="34" charset="0"/>
              </a:rPr>
              <a:t>kepada</a:t>
            </a:r>
            <a:r>
              <a:rPr lang="sv-SE" sz="1950" dirty="0">
                <a:latin typeface="Agency FB" panose="020B0503020202020204" pitchFamily="34" charset="0"/>
              </a:rPr>
              <a:t> PA </a:t>
            </a:r>
            <a:r>
              <a:rPr lang="sv-SE" sz="1950" dirty="0" err="1">
                <a:latin typeface="Agency FB" panose="020B0503020202020204" pitchFamily="34" charset="0"/>
              </a:rPr>
              <a:t>melalui</a:t>
            </a:r>
            <a:r>
              <a:rPr lang="sv-SE" sz="1950" dirty="0">
                <a:latin typeface="Agency FB" panose="020B0503020202020204" pitchFamily="34" charset="0"/>
              </a:rPr>
              <a:t> PPK SKPD </a:t>
            </a:r>
            <a:r>
              <a:rPr lang="sv-SE" sz="1950" dirty="0" err="1">
                <a:latin typeface="Agency FB" panose="020B0503020202020204" pitchFamily="34" charset="0"/>
              </a:rPr>
              <a:t>paling</a:t>
            </a:r>
            <a:r>
              <a:rPr lang="sv-SE" sz="1950" dirty="0">
                <a:latin typeface="Agency FB" panose="020B0503020202020204" pitchFamily="34" charset="0"/>
              </a:rPr>
              <a:t> </a:t>
            </a:r>
            <a:r>
              <a:rPr lang="sv-SE" sz="1950" dirty="0" err="1">
                <a:latin typeface="Agency FB" panose="020B0503020202020204" pitchFamily="34" charset="0"/>
              </a:rPr>
              <a:t>lambat</a:t>
            </a:r>
            <a:r>
              <a:rPr lang="sv-SE" sz="1950" dirty="0">
                <a:latin typeface="Agency FB" panose="020B0503020202020204" pitchFamily="34" charset="0"/>
              </a:rPr>
              <a:t> </a:t>
            </a:r>
            <a:r>
              <a:rPr lang="sv-SE" sz="1950" dirty="0" err="1">
                <a:latin typeface="Agency FB" panose="020B0503020202020204" pitchFamily="34" charset="0"/>
              </a:rPr>
              <a:t>tanggal</a:t>
            </a:r>
            <a:r>
              <a:rPr lang="sv-SE" sz="1950" dirty="0">
                <a:latin typeface="Agency FB" panose="020B0503020202020204" pitchFamily="34" charset="0"/>
              </a:rPr>
              <a:t> 10 </a:t>
            </a:r>
            <a:r>
              <a:rPr lang="en-US" sz="1950" dirty="0" err="1">
                <a:latin typeface="Agency FB" panose="020B0503020202020204" pitchFamily="34" charset="0"/>
              </a:rPr>
              <a:t>bulan</a:t>
            </a:r>
            <a:r>
              <a:rPr lang="en-US" sz="1950" dirty="0">
                <a:latin typeface="Agency FB" panose="020B0503020202020204" pitchFamily="34" charset="0"/>
              </a:rPr>
              <a:t> </a:t>
            </a:r>
            <a:r>
              <a:rPr lang="en-US" sz="1950" dirty="0" err="1">
                <a:latin typeface="Agency FB" panose="020B0503020202020204" pitchFamily="34" charset="0"/>
              </a:rPr>
              <a:t>berikutnya</a:t>
            </a:r>
            <a:r>
              <a:rPr lang="en-US" sz="1950" dirty="0">
                <a:latin typeface="Agency FB" panose="020B0503020202020204" pitchFamily="34" charset="0"/>
              </a:rPr>
              <a:t>.</a:t>
            </a:r>
            <a:endParaRPr lang="en-US" sz="1950" dirty="0">
              <a:latin typeface="Agency FB" panose="020B0503020202020204" pitchFamily="34" charset="0"/>
            </a:endParaRPr>
          </a:p>
          <a:p>
            <a:pPr marL="297815" indent="-258445" algn="just">
              <a:buFont typeface="Wingdings" panose="05000000000000000000" pitchFamily="2" charset="2"/>
              <a:buChar char="q"/>
            </a:pPr>
            <a:r>
              <a:rPr lang="en-US" sz="1950" dirty="0" err="1">
                <a:latin typeface="Agency FB" panose="020B0503020202020204" pitchFamily="34" charset="0"/>
              </a:rPr>
              <a:t>Bendahara</a:t>
            </a:r>
            <a:r>
              <a:rPr lang="en-US" sz="1950" dirty="0">
                <a:latin typeface="Agency FB" panose="020B0503020202020204" pitchFamily="34" charset="0"/>
              </a:rPr>
              <a:t> </a:t>
            </a:r>
            <a:r>
              <a:rPr lang="en-US" sz="1950" dirty="0" err="1">
                <a:latin typeface="Agency FB" panose="020B0503020202020204" pitchFamily="34" charset="0"/>
              </a:rPr>
              <a:t>Pengeluaran</a:t>
            </a:r>
            <a:r>
              <a:rPr lang="en-US" sz="1950" dirty="0">
                <a:latin typeface="Agency FB" panose="020B0503020202020204" pitchFamily="34" charset="0"/>
              </a:rPr>
              <a:t>/</a:t>
            </a:r>
            <a:r>
              <a:rPr lang="en-US" sz="1950" dirty="0" err="1">
                <a:latin typeface="Agency FB" panose="020B0503020202020204" pitchFamily="34" charset="0"/>
              </a:rPr>
              <a:t>Bendahara</a:t>
            </a:r>
            <a:r>
              <a:rPr lang="en-US" sz="1950" dirty="0">
                <a:latin typeface="Agency FB" panose="020B0503020202020204" pitchFamily="34" charset="0"/>
              </a:rPr>
              <a:t> </a:t>
            </a:r>
            <a:r>
              <a:rPr lang="en-US" sz="1950" dirty="0" err="1">
                <a:latin typeface="Agency FB" panose="020B0503020202020204" pitchFamily="34" charset="0"/>
              </a:rPr>
              <a:t>Pengeluaran</a:t>
            </a:r>
            <a:r>
              <a:rPr lang="en-US" sz="1950" dirty="0">
                <a:latin typeface="Agency FB" panose="020B0503020202020204" pitchFamily="34" charset="0"/>
              </a:rPr>
              <a:t> </a:t>
            </a:r>
            <a:r>
              <a:rPr lang="en-US" sz="1950" dirty="0" err="1">
                <a:latin typeface="Agency FB" panose="020B0503020202020204" pitchFamily="34" charset="0"/>
              </a:rPr>
              <a:t>pembantu</a:t>
            </a:r>
            <a:r>
              <a:rPr lang="en-US" sz="1950" dirty="0">
                <a:latin typeface="Agency FB" panose="020B0503020202020204" pitchFamily="34" charset="0"/>
              </a:rPr>
              <a:t> </a:t>
            </a:r>
            <a:r>
              <a:rPr lang="en-US" sz="1950" dirty="0" err="1">
                <a:latin typeface="Agency FB" panose="020B0503020202020204" pitchFamily="34" charset="0"/>
              </a:rPr>
              <a:t>pada</a:t>
            </a:r>
            <a:r>
              <a:rPr lang="en-US" sz="1950" dirty="0">
                <a:latin typeface="Agency FB" panose="020B0503020202020204" pitchFamily="34" charset="0"/>
              </a:rPr>
              <a:t> SKPD </a:t>
            </a:r>
            <a:r>
              <a:rPr lang="en-US" sz="1950" dirty="0" err="1">
                <a:latin typeface="Agency FB" panose="020B0503020202020204" pitchFamily="34" charset="0"/>
              </a:rPr>
              <a:t>wajib</a:t>
            </a:r>
            <a:r>
              <a:rPr lang="en-US" sz="1950" dirty="0">
                <a:latin typeface="Agency FB" panose="020B0503020202020204" pitchFamily="34" charset="0"/>
              </a:rPr>
              <a:t> </a:t>
            </a:r>
            <a:r>
              <a:rPr lang="en-US" sz="1950" dirty="0" err="1">
                <a:latin typeface="Agency FB" panose="020B0503020202020204" pitchFamily="34" charset="0"/>
              </a:rPr>
              <a:t>mempertanggungiawabkan</a:t>
            </a:r>
            <a:r>
              <a:rPr lang="en-US" sz="1950" dirty="0">
                <a:latin typeface="Agency FB" panose="020B0503020202020204" pitchFamily="34" charset="0"/>
              </a:rPr>
              <a:t> </a:t>
            </a:r>
            <a:r>
              <a:rPr lang="en-US" sz="1950" dirty="0" err="1">
                <a:latin typeface="Agency FB" panose="020B0503020202020204" pitchFamily="34" charset="0"/>
              </a:rPr>
              <a:t>secara</a:t>
            </a:r>
            <a:r>
              <a:rPr lang="en-US" sz="1950" dirty="0">
                <a:latin typeface="Agency FB" panose="020B0503020202020204" pitchFamily="34" charset="0"/>
              </a:rPr>
              <a:t> </a:t>
            </a:r>
            <a:r>
              <a:rPr lang="en-US" sz="1950" dirty="0" err="1">
                <a:latin typeface="Agency FB" panose="020B0503020202020204" pitchFamily="34" charset="0"/>
              </a:rPr>
              <a:t>fungsional</a:t>
            </a:r>
            <a:r>
              <a:rPr lang="en-US" sz="1950" dirty="0">
                <a:latin typeface="Agency FB" panose="020B0503020202020204" pitchFamily="34" charset="0"/>
              </a:rPr>
              <a:t> </a:t>
            </a:r>
            <a:r>
              <a:rPr lang="en-US" sz="1950" dirty="0" err="1">
                <a:latin typeface="Agency FB" panose="020B0503020202020204" pitchFamily="34" charset="0"/>
              </a:rPr>
              <a:t>atas</a:t>
            </a:r>
            <a:r>
              <a:rPr lang="en-US" sz="1950" dirty="0">
                <a:latin typeface="Agency FB" panose="020B0503020202020204" pitchFamily="34" charset="0"/>
              </a:rPr>
              <a:t> </a:t>
            </a:r>
            <a:r>
              <a:rPr lang="en-US" sz="1950" dirty="0" err="1">
                <a:latin typeface="Agency FB" panose="020B0503020202020204" pitchFamily="34" charset="0"/>
              </a:rPr>
              <a:t>pengelolaan</a:t>
            </a:r>
            <a:r>
              <a:rPr lang="en-US" sz="1950" dirty="0">
                <a:latin typeface="Agency FB" panose="020B0503020202020204" pitchFamily="34" charset="0"/>
              </a:rPr>
              <a:t> </a:t>
            </a:r>
            <a:r>
              <a:rPr lang="en-US" sz="1950" dirty="0" err="1">
                <a:latin typeface="Agency FB" panose="020B0503020202020204" pitchFamily="34" charset="0"/>
              </a:rPr>
              <a:t>uang</a:t>
            </a:r>
            <a:r>
              <a:rPr lang="en-US" sz="1950" dirty="0">
                <a:latin typeface="Agency FB" panose="020B0503020202020204" pitchFamily="34" charset="0"/>
              </a:rPr>
              <a:t> yang </a:t>
            </a:r>
            <a:r>
              <a:rPr lang="en-US" sz="1950" dirty="0" err="1">
                <a:latin typeface="Agency FB" panose="020B0503020202020204" pitchFamily="34" charset="0"/>
              </a:rPr>
              <a:t>menjadi</a:t>
            </a:r>
            <a:r>
              <a:rPr lang="en-US" sz="1950" dirty="0">
                <a:latin typeface="Agency FB" panose="020B0503020202020204" pitchFamily="34" charset="0"/>
              </a:rPr>
              <a:t> </a:t>
            </a:r>
            <a:r>
              <a:rPr lang="en-US" sz="1950" dirty="0" err="1">
                <a:latin typeface="Agency FB" panose="020B0503020202020204" pitchFamily="34" charset="0"/>
              </a:rPr>
              <a:t>tanggung</a:t>
            </a:r>
            <a:r>
              <a:rPr lang="en-US" sz="1950" dirty="0">
                <a:latin typeface="Agency FB" panose="020B0503020202020204" pitchFamily="34" charset="0"/>
              </a:rPr>
              <a:t> </a:t>
            </a:r>
            <a:r>
              <a:rPr lang="en-US" sz="1950" dirty="0" err="1">
                <a:latin typeface="Agency FB" panose="020B0503020202020204" pitchFamily="34" charset="0"/>
              </a:rPr>
              <a:t>jawabnya</a:t>
            </a:r>
            <a:r>
              <a:rPr lang="en-US" sz="1950" dirty="0">
                <a:latin typeface="Agency FB" panose="020B0503020202020204" pitchFamily="34" charset="0"/>
              </a:rPr>
              <a:t> </a:t>
            </a:r>
            <a:r>
              <a:rPr lang="en-US" sz="1950" dirty="0" err="1">
                <a:latin typeface="Agency FB" panose="020B0503020202020204" pitchFamily="34" charset="0"/>
              </a:rPr>
              <a:t>dengan</a:t>
            </a:r>
            <a:r>
              <a:rPr lang="en-US" sz="1950" dirty="0">
                <a:latin typeface="Agency FB" panose="020B0503020202020204" pitchFamily="34" charset="0"/>
              </a:rPr>
              <a:t> </a:t>
            </a:r>
            <a:r>
              <a:rPr lang="en-US" sz="1950" dirty="0" err="1">
                <a:latin typeface="Agency FB" panose="020B0503020202020204" pitchFamily="34" charset="0"/>
              </a:rPr>
              <a:t>menyampaikan</a:t>
            </a:r>
            <a:r>
              <a:rPr lang="en-US" sz="1950" dirty="0">
                <a:latin typeface="Agency FB" panose="020B0503020202020204" pitchFamily="34" charset="0"/>
              </a:rPr>
              <a:t> </a:t>
            </a:r>
            <a:r>
              <a:rPr lang="en-US" sz="1950" dirty="0" err="1">
                <a:latin typeface="Agency FB" panose="020B0503020202020204" pitchFamily="34" charset="0"/>
              </a:rPr>
              <a:t>laporan</a:t>
            </a:r>
            <a:r>
              <a:rPr lang="en-US" sz="1950" dirty="0">
                <a:latin typeface="Agency FB" panose="020B0503020202020204" pitchFamily="34" charset="0"/>
              </a:rPr>
              <a:t> </a:t>
            </a:r>
            <a:r>
              <a:rPr lang="en-US" sz="1950" dirty="0" err="1">
                <a:latin typeface="Agency FB" panose="020B0503020202020204" pitchFamily="34" charset="0"/>
              </a:rPr>
              <a:t>pertanggungjawaban</a:t>
            </a:r>
            <a:r>
              <a:rPr lang="en-US" sz="1950" dirty="0">
                <a:latin typeface="Agency FB" panose="020B0503020202020204" pitchFamily="34" charset="0"/>
              </a:rPr>
              <a:t> </a:t>
            </a:r>
            <a:r>
              <a:rPr lang="en-US" sz="1950" dirty="0" err="1">
                <a:latin typeface="Agency FB" panose="020B0503020202020204" pitchFamily="34" charset="0"/>
              </a:rPr>
              <a:t>pengeluaran</a:t>
            </a:r>
            <a:r>
              <a:rPr lang="en-US" sz="1950" dirty="0">
                <a:latin typeface="Agency FB" panose="020B0503020202020204" pitchFamily="34" charset="0"/>
              </a:rPr>
              <a:t> </a:t>
            </a:r>
            <a:r>
              <a:rPr lang="en-US" sz="1950" dirty="0" err="1">
                <a:latin typeface="Agency FB" panose="020B0503020202020204" pitchFamily="34" charset="0"/>
              </a:rPr>
              <a:t>kepada</a:t>
            </a:r>
            <a:r>
              <a:rPr lang="en-US" sz="1950" dirty="0">
                <a:latin typeface="Agency FB" panose="020B0503020202020204" pitchFamily="34" charset="0"/>
              </a:rPr>
              <a:t> PPKD </a:t>
            </a:r>
            <a:r>
              <a:rPr lang="en-US" sz="1950" dirty="0" err="1">
                <a:latin typeface="Agency FB" panose="020B0503020202020204" pitchFamily="34" charset="0"/>
              </a:rPr>
              <a:t>selaku</a:t>
            </a:r>
            <a:r>
              <a:rPr lang="en-US" sz="1950" dirty="0">
                <a:latin typeface="Agency FB" panose="020B0503020202020204" pitchFamily="34" charset="0"/>
              </a:rPr>
              <a:t> </a:t>
            </a:r>
            <a:r>
              <a:rPr lang="da-DK" sz="1950" dirty="0">
                <a:latin typeface="Agency FB" panose="020B0503020202020204" pitchFamily="34" charset="0"/>
              </a:rPr>
              <a:t>BUD </a:t>
            </a:r>
            <a:r>
              <a:rPr lang="da-DK" sz="1950" dirty="0" err="1">
                <a:latin typeface="Agency FB" panose="020B0503020202020204" pitchFamily="34" charset="0"/>
              </a:rPr>
              <a:t>paling</a:t>
            </a:r>
            <a:r>
              <a:rPr lang="da-DK" sz="1950" dirty="0">
                <a:latin typeface="Agency FB" panose="020B0503020202020204" pitchFamily="34" charset="0"/>
              </a:rPr>
              <a:t> </a:t>
            </a:r>
            <a:r>
              <a:rPr lang="da-DK" sz="1950" dirty="0" err="1">
                <a:latin typeface="Agency FB" panose="020B0503020202020204" pitchFamily="34" charset="0"/>
              </a:rPr>
              <a:t>lambat</a:t>
            </a:r>
            <a:r>
              <a:rPr lang="da-DK" sz="1950" dirty="0">
                <a:latin typeface="Agency FB" panose="020B0503020202020204" pitchFamily="34" charset="0"/>
              </a:rPr>
              <a:t> tanggal 10 </a:t>
            </a:r>
            <a:r>
              <a:rPr lang="da-DK" sz="1950" dirty="0" err="1">
                <a:latin typeface="Agency FB" panose="020B0503020202020204" pitchFamily="34" charset="0"/>
              </a:rPr>
              <a:t>bulan</a:t>
            </a:r>
            <a:r>
              <a:rPr lang="da-DK" sz="1950" dirty="0">
                <a:latin typeface="Agency FB" panose="020B0503020202020204" pitchFamily="34" charset="0"/>
              </a:rPr>
              <a:t> </a:t>
            </a:r>
            <a:r>
              <a:rPr lang="da-DK" sz="1950" dirty="0" err="1">
                <a:latin typeface="Agency FB" panose="020B0503020202020204" pitchFamily="34" charset="0"/>
              </a:rPr>
              <a:t>berikutnya</a:t>
            </a:r>
            <a:r>
              <a:rPr lang="da-DK" sz="1950" dirty="0">
                <a:latin typeface="Agency FB" panose="020B0503020202020204" pitchFamily="34" charset="0"/>
              </a:rPr>
              <a:t>.</a:t>
            </a:r>
            <a:endParaRPr lang="da-DK" sz="1950" dirty="0">
              <a:latin typeface="Agency FB" panose="020B0503020202020204" pitchFamily="34" charset="0"/>
            </a:endParaRPr>
          </a:p>
          <a:p>
            <a:pPr marL="297815" indent="-258445" algn="just">
              <a:buFont typeface="Wingdings" panose="05000000000000000000" pitchFamily="2" charset="2"/>
              <a:buChar char="q"/>
            </a:pPr>
            <a:r>
              <a:rPr lang="en-US" sz="1950" dirty="0" err="1">
                <a:latin typeface="Agency FB" panose="020B0503020202020204" pitchFamily="34" charset="0"/>
              </a:rPr>
              <a:t>Ketentuan</a:t>
            </a:r>
            <a:r>
              <a:rPr lang="en-US" sz="1950" dirty="0">
                <a:latin typeface="Agency FB" panose="020B0503020202020204" pitchFamily="34" charset="0"/>
              </a:rPr>
              <a:t> </a:t>
            </a:r>
            <a:r>
              <a:rPr lang="en-US" sz="1950" dirty="0" err="1">
                <a:latin typeface="Agency FB" panose="020B0503020202020204" pitchFamily="34" charset="0"/>
              </a:rPr>
              <a:t>batas</a:t>
            </a:r>
            <a:r>
              <a:rPr lang="en-US" sz="1950" dirty="0">
                <a:latin typeface="Agency FB" panose="020B0503020202020204" pitchFamily="34" charset="0"/>
              </a:rPr>
              <a:t> </a:t>
            </a:r>
            <a:r>
              <a:rPr lang="en-US" sz="1950" dirty="0" err="1">
                <a:latin typeface="Agency FB" panose="020B0503020202020204" pitchFamily="34" charset="0"/>
              </a:rPr>
              <a:t>waktu</a:t>
            </a:r>
            <a:r>
              <a:rPr lang="en-US" sz="1950" dirty="0">
                <a:latin typeface="Agency FB" panose="020B0503020202020204" pitchFamily="34" charset="0"/>
              </a:rPr>
              <a:t> </a:t>
            </a:r>
            <a:r>
              <a:rPr lang="en-US" sz="1950" dirty="0" err="1">
                <a:latin typeface="Agency FB" panose="020B0503020202020204" pitchFamily="34" charset="0"/>
              </a:rPr>
              <a:t>penerbitan</a:t>
            </a:r>
            <a:r>
              <a:rPr lang="en-US" sz="1950" dirty="0">
                <a:latin typeface="Agency FB" panose="020B0503020202020204" pitchFamily="34" charset="0"/>
              </a:rPr>
              <a:t> </a:t>
            </a:r>
            <a:r>
              <a:rPr lang="en-US" sz="1950" dirty="0" err="1">
                <a:latin typeface="Agency FB" panose="020B0503020202020204" pitchFamily="34" charset="0"/>
              </a:rPr>
              <a:t>surat</a:t>
            </a:r>
            <a:r>
              <a:rPr lang="en-US" sz="1950" dirty="0">
                <a:latin typeface="Agency FB" panose="020B0503020202020204" pitchFamily="34" charset="0"/>
              </a:rPr>
              <a:t> </a:t>
            </a:r>
            <a:r>
              <a:rPr lang="en-US" sz="1950" dirty="0" err="1">
                <a:latin typeface="Agency FB" panose="020B0503020202020204" pitchFamily="34" charset="0"/>
              </a:rPr>
              <a:t>pengesahan</a:t>
            </a:r>
            <a:r>
              <a:rPr lang="en-US" sz="1950" dirty="0">
                <a:latin typeface="Agency FB" panose="020B0503020202020204" pitchFamily="34" charset="0"/>
              </a:rPr>
              <a:t> </a:t>
            </a:r>
            <a:r>
              <a:rPr lang="en-US" sz="1950" dirty="0" err="1">
                <a:latin typeface="Agency FB" panose="020B0503020202020204" pitchFamily="34" charset="0"/>
              </a:rPr>
              <a:t>laporan</a:t>
            </a:r>
            <a:r>
              <a:rPr lang="en-US" sz="1950" dirty="0">
                <a:latin typeface="Agency FB" panose="020B0503020202020204" pitchFamily="34" charset="0"/>
              </a:rPr>
              <a:t> </a:t>
            </a:r>
            <a:r>
              <a:rPr lang="en-US" sz="1950" dirty="0" err="1">
                <a:latin typeface="Agency FB" panose="020B0503020202020204" pitchFamily="34" charset="0"/>
              </a:rPr>
              <a:t>pertanggungjawaban</a:t>
            </a:r>
            <a:r>
              <a:rPr lang="en-US" sz="1950" dirty="0">
                <a:latin typeface="Agency FB" panose="020B0503020202020204" pitchFamily="34" charset="0"/>
              </a:rPr>
              <a:t> </a:t>
            </a:r>
            <a:r>
              <a:rPr lang="en-US" sz="1950" dirty="0" err="1">
                <a:latin typeface="Agency FB" panose="020B0503020202020204" pitchFamily="34" charset="0"/>
              </a:rPr>
              <a:t>pengeluaran</a:t>
            </a:r>
            <a:r>
              <a:rPr lang="en-US" sz="1950" dirty="0">
                <a:latin typeface="Agency FB" panose="020B0503020202020204" pitchFamily="34" charset="0"/>
              </a:rPr>
              <a:t> </a:t>
            </a:r>
            <a:r>
              <a:rPr lang="en-US" sz="1950" dirty="0" err="1">
                <a:latin typeface="Agency FB" panose="020B0503020202020204" pitchFamily="34" charset="0"/>
              </a:rPr>
              <a:t>dan</a:t>
            </a:r>
            <a:r>
              <a:rPr lang="en-US" sz="1950" dirty="0">
                <a:latin typeface="Agency FB" panose="020B0503020202020204" pitchFamily="34" charset="0"/>
              </a:rPr>
              <a:t> </a:t>
            </a:r>
            <a:r>
              <a:rPr lang="en-US" sz="1950" dirty="0" err="1">
                <a:latin typeface="Agency FB" panose="020B0503020202020204" pitchFamily="34" charset="0"/>
              </a:rPr>
              <a:t>sanksi</a:t>
            </a:r>
            <a:r>
              <a:rPr lang="en-US" sz="1950" dirty="0">
                <a:latin typeface="Agency FB" panose="020B0503020202020204" pitchFamily="34" charset="0"/>
              </a:rPr>
              <a:t> </a:t>
            </a:r>
            <a:r>
              <a:rPr lang="en-US" sz="1950" dirty="0" err="1">
                <a:latin typeface="Agency FB" panose="020B0503020202020204" pitchFamily="34" charset="0"/>
              </a:rPr>
              <a:t>keterlambatan</a:t>
            </a:r>
            <a:r>
              <a:rPr lang="en-US" sz="1950" dirty="0">
                <a:latin typeface="Agency FB" panose="020B0503020202020204" pitchFamily="34" charset="0"/>
              </a:rPr>
              <a:t> </a:t>
            </a:r>
            <a:r>
              <a:rPr lang="en-US" sz="1950" dirty="0" err="1">
                <a:latin typeface="Agency FB" panose="020B0503020202020204" pitchFamily="34" charset="0"/>
              </a:rPr>
              <a:t>penyampaian</a:t>
            </a:r>
            <a:r>
              <a:rPr lang="en-US" sz="1950" dirty="0">
                <a:latin typeface="Agency FB" panose="020B0503020202020204" pitchFamily="34" charset="0"/>
              </a:rPr>
              <a:t> </a:t>
            </a:r>
            <a:r>
              <a:rPr lang="en-US" sz="1950" dirty="0" err="1">
                <a:latin typeface="Agency FB" panose="020B0503020202020204" pitchFamily="34" charset="0"/>
              </a:rPr>
              <a:t>laporan</a:t>
            </a:r>
            <a:r>
              <a:rPr lang="en-US" sz="1950" dirty="0">
                <a:latin typeface="Agency FB" panose="020B0503020202020204" pitchFamily="34" charset="0"/>
              </a:rPr>
              <a:t> </a:t>
            </a:r>
            <a:r>
              <a:rPr lang="en-US" sz="1950" dirty="0" err="1">
                <a:latin typeface="Agency FB" panose="020B0503020202020204" pitchFamily="34" charset="0"/>
              </a:rPr>
              <a:t>pertanggungjawaban</a:t>
            </a:r>
            <a:r>
              <a:rPr lang="en-US" sz="1950" dirty="0">
                <a:latin typeface="Agency FB" panose="020B0503020202020204" pitchFamily="34" charset="0"/>
              </a:rPr>
              <a:t> </a:t>
            </a:r>
            <a:r>
              <a:rPr lang="en-US" sz="1950" dirty="0" err="1">
                <a:latin typeface="Agency FB" panose="020B0503020202020204" pitchFamily="34" charset="0"/>
              </a:rPr>
              <a:t>ditetapkan</a:t>
            </a:r>
            <a:r>
              <a:rPr lang="en-US" sz="1950" dirty="0">
                <a:latin typeface="Agency FB" panose="020B0503020202020204" pitchFamily="34" charset="0"/>
              </a:rPr>
              <a:t> </a:t>
            </a:r>
            <a:r>
              <a:rPr lang="en-US" sz="1950" dirty="0" err="1">
                <a:latin typeface="Agency FB" panose="020B0503020202020204" pitchFamily="34" charset="0"/>
              </a:rPr>
              <a:t>dalam</a:t>
            </a:r>
            <a:r>
              <a:rPr lang="en-US" sz="1950" dirty="0">
                <a:latin typeface="Agency FB" panose="020B0503020202020204" pitchFamily="34" charset="0"/>
              </a:rPr>
              <a:t> </a:t>
            </a:r>
            <a:r>
              <a:rPr lang="en-US" sz="1950" dirty="0" err="1">
                <a:latin typeface="Agency FB" panose="020B0503020202020204" pitchFamily="34" charset="0"/>
              </a:rPr>
              <a:t>Perkada</a:t>
            </a:r>
            <a:r>
              <a:rPr lang="en-US" sz="1950" dirty="0">
                <a:latin typeface="Agency FB" panose="020B0503020202020204" pitchFamily="34" charset="0"/>
              </a:rPr>
              <a:t>.</a:t>
            </a:r>
            <a:endParaRPr lang="en-US" sz="1950" dirty="0">
              <a:latin typeface="Agency FB" panose="020B0503020202020204" pitchFamily="34" charset="0"/>
            </a:endParaRPr>
          </a:p>
          <a:p>
            <a:pPr marL="297815" indent="-258445" algn="just">
              <a:buFont typeface="Wingdings" panose="05000000000000000000" pitchFamily="2" charset="2"/>
              <a:buChar char="q"/>
            </a:pPr>
            <a:r>
              <a:rPr lang="en-US" sz="1950" dirty="0" err="1">
                <a:latin typeface="Agency FB" panose="020B0503020202020204" pitchFamily="34" charset="0"/>
              </a:rPr>
              <a:t>Penyampaian</a:t>
            </a:r>
            <a:r>
              <a:rPr lang="en-US" sz="1950" dirty="0">
                <a:latin typeface="Agency FB" panose="020B0503020202020204" pitchFamily="34" charset="0"/>
              </a:rPr>
              <a:t> </a:t>
            </a:r>
            <a:r>
              <a:rPr lang="en-US" sz="1950" dirty="0" err="1">
                <a:latin typeface="Agency FB" panose="020B0503020202020204" pitchFamily="34" charset="0"/>
              </a:rPr>
              <a:t>pertanggungjawaban</a:t>
            </a:r>
            <a:r>
              <a:rPr lang="en-US" sz="1950" dirty="0">
                <a:latin typeface="Agency FB" panose="020B0503020202020204" pitchFamily="34" charset="0"/>
              </a:rPr>
              <a:t> </a:t>
            </a:r>
            <a:r>
              <a:rPr lang="en-US" sz="1950" dirty="0" err="1">
                <a:latin typeface="Agency FB" panose="020B0503020202020204" pitchFamily="34" charset="0"/>
              </a:rPr>
              <a:t>Bendahara</a:t>
            </a:r>
            <a:r>
              <a:rPr lang="en-US" sz="1950" dirty="0">
                <a:latin typeface="Agency FB" panose="020B0503020202020204" pitchFamily="34" charset="0"/>
              </a:rPr>
              <a:t> </a:t>
            </a:r>
            <a:r>
              <a:rPr lang="en-US" sz="1950" dirty="0" err="1">
                <a:latin typeface="Agency FB" panose="020B0503020202020204" pitchFamily="34" charset="0"/>
              </a:rPr>
              <a:t>Pengeluaran</a:t>
            </a:r>
            <a:r>
              <a:rPr lang="en-US" sz="1950" dirty="0">
                <a:latin typeface="Agency FB" panose="020B0503020202020204" pitchFamily="34" charset="0"/>
              </a:rPr>
              <a:t>/</a:t>
            </a:r>
            <a:r>
              <a:rPr lang="en-US" sz="1950" dirty="0" err="1">
                <a:latin typeface="Agency FB" panose="020B0503020202020204" pitchFamily="34" charset="0"/>
              </a:rPr>
              <a:t>Bendahara</a:t>
            </a:r>
            <a:r>
              <a:rPr lang="en-US" sz="1950" dirty="0">
                <a:latin typeface="Agency FB" panose="020B0503020202020204" pitchFamily="34" charset="0"/>
              </a:rPr>
              <a:t> </a:t>
            </a:r>
            <a:r>
              <a:rPr lang="en-US" sz="1950" dirty="0" err="1">
                <a:latin typeface="Agency FB" panose="020B0503020202020204" pitchFamily="34" charset="0"/>
              </a:rPr>
              <a:t>Pengeluaran</a:t>
            </a:r>
            <a:r>
              <a:rPr lang="en-US" sz="1950" dirty="0">
                <a:latin typeface="Agency FB" panose="020B0503020202020204" pitchFamily="34" charset="0"/>
              </a:rPr>
              <a:t> </a:t>
            </a:r>
            <a:r>
              <a:rPr lang="en-US" sz="1950" dirty="0" err="1">
                <a:latin typeface="Agency FB" panose="020B0503020202020204" pitchFamily="34" charset="0"/>
              </a:rPr>
              <a:t>pembantu</a:t>
            </a:r>
            <a:r>
              <a:rPr lang="en-US" sz="1950" dirty="0">
                <a:latin typeface="Agency FB" panose="020B0503020202020204" pitchFamily="34" charset="0"/>
              </a:rPr>
              <a:t> </a:t>
            </a:r>
            <a:r>
              <a:rPr lang="en-US" sz="1950" dirty="0" err="1">
                <a:latin typeface="Agency FB" panose="020B0503020202020204" pitchFamily="34" charset="0"/>
              </a:rPr>
              <a:t>secara</a:t>
            </a:r>
            <a:r>
              <a:rPr lang="en-US" sz="1950" dirty="0">
                <a:latin typeface="Agency FB" panose="020B0503020202020204" pitchFamily="34" charset="0"/>
              </a:rPr>
              <a:t> </a:t>
            </a:r>
            <a:r>
              <a:rPr lang="en-US" sz="1950" dirty="0" err="1">
                <a:latin typeface="Agency FB" panose="020B0503020202020204" pitchFamily="34" charset="0"/>
              </a:rPr>
              <a:t>fungsional</a:t>
            </a:r>
            <a:r>
              <a:rPr lang="en-US" sz="1950" dirty="0">
                <a:latin typeface="Agency FB" panose="020B0503020202020204" pitchFamily="34" charset="0"/>
              </a:rPr>
              <a:t> </a:t>
            </a:r>
            <a:r>
              <a:rPr lang="en-US" sz="1950" dirty="0" err="1">
                <a:latin typeface="Agency FB" panose="020B0503020202020204" pitchFamily="34" charset="0"/>
              </a:rPr>
              <a:t>sebagaimana</a:t>
            </a:r>
            <a:r>
              <a:rPr lang="en-US" sz="1950" dirty="0">
                <a:latin typeface="Agency FB" panose="020B0503020202020204" pitchFamily="34" charset="0"/>
              </a:rPr>
              <a:t> </a:t>
            </a:r>
            <a:r>
              <a:rPr lang="en-US" sz="1950" dirty="0" err="1">
                <a:latin typeface="Agency FB" panose="020B0503020202020204" pitchFamily="34" charset="0"/>
              </a:rPr>
              <a:t>dimaksud</a:t>
            </a:r>
            <a:r>
              <a:rPr lang="en-US" sz="1950" dirty="0">
                <a:latin typeface="Agency FB" panose="020B0503020202020204" pitchFamily="34" charset="0"/>
              </a:rPr>
              <a:t> </a:t>
            </a:r>
            <a:r>
              <a:rPr lang="en-US" sz="1950" dirty="0" err="1">
                <a:latin typeface="Agency FB" panose="020B0503020202020204" pitchFamily="34" charset="0"/>
              </a:rPr>
              <a:t>pada</a:t>
            </a:r>
            <a:r>
              <a:rPr lang="en-US" sz="1950" dirty="0">
                <a:latin typeface="Agency FB" panose="020B0503020202020204" pitchFamily="34" charset="0"/>
              </a:rPr>
              <a:t> </a:t>
            </a:r>
            <a:r>
              <a:rPr lang="en-US" sz="1950" dirty="0" err="1">
                <a:latin typeface="Agency FB" panose="020B0503020202020204" pitchFamily="34" charset="0"/>
              </a:rPr>
              <a:t>ayat</a:t>
            </a:r>
            <a:r>
              <a:rPr lang="en-US" sz="1950" dirty="0">
                <a:latin typeface="Agency FB" panose="020B0503020202020204" pitchFamily="34" charset="0"/>
              </a:rPr>
              <a:t> (2) </a:t>
            </a:r>
            <a:r>
              <a:rPr lang="fi-FI" sz="1950" dirty="0" err="1">
                <a:latin typeface="Agency FB" panose="020B0503020202020204" pitchFamily="34" charset="0"/>
              </a:rPr>
              <a:t>dilaksanakan</a:t>
            </a:r>
            <a:r>
              <a:rPr lang="fi-FI" sz="1950" dirty="0">
                <a:latin typeface="Agency FB" panose="020B0503020202020204" pitchFamily="34" charset="0"/>
              </a:rPr>
              <a:t> </a:t>
            </a:r>
            <a:r>
              <a:rPr lang="fi-FI" sz="1950" dirty="0" err="1">
                <a:latin typeface="Agency FB" panose="020B0503020202020204" pitchFamily="34" charset="0"/>
              </a:rPr>
              <a:t>setelah</a:t>
            </a:r>
            <a:r>
              <a:rPr lang="fi-FI" sz="1950" dirty="0">
                <a:latin typeface="Agency FB" panose="020B0503020202020204" pitchFamily="34" charset="0"/>
              </a:rPr>
              <a:t> </a:t>
            </a:r>
            <a:r>
              <a:rPr lang="fi-FI" sz="1950" dirty="0" err="1">
                <a:latin typeface="Agency FB" panose="020B0503020202020204" pitchFamily="34" charset="0"/>
              </a:rPr>
              <a:t>diterbitkan</a:t>
            </a:r>
            <a:r>
              <a:rPr lang="fi-FI" sz="1950" dirty="0">
                <a:latin typeface="Agency FB" panose="020B0503020202020204" pitchFamily="34" charset="0"/>
              </a:rPr>
              <a:t> </a:t>
            </a:r>
            <a:r>
              <a:rPr lang="fi-FI" sz="1950" dirty="0" err="1">
                <a:latin typeface="Agency FB" panose="020B0503020202020204" pitchFamily="34" charset="0"/>
              </a:rPr>
              <a:t>surat</a:t>
            </a:r>
            <a:r>
              <a:rPr lang="fi-FI" sz="1950" dirty="0">
                <a:latin typeface="Agency FB" panose="020B0503020202020204" pitchFamily="34" charset="0"/>
              </a:rPr>
              <a:t> </a:t>
            </a:r>
            <a:r>
              <a:rPr lang="fi-FI" sz="1950" dirty="0" err="1">
                <a:latin typeface="Agency FB" panose="020B0503020202020204" pitchFamily="34" charset="0"/>
              </a:rPr>
              <a:t>pengesahan</a:t>
            </a:r>
            <a:r>
              <a:rPr lang="fi-FI" sz="1950" dirty="0">
                <a:latin typeface="Agency FB" panose="020B0503020202020204" pitchFamily="34" charset="0"/>
              </a:rPr>
              <a:t> </a:t>
            </a:r>
            <a:r>
              <a:rPr lang="en-US" sz="1950" dirty="0">
                <a:latin typeface="Agency FB" panose="020B0503020202020204" pitchFamily="34" charset="0"/>
              </a:rPr>
              <a:t>pertanggungiawaban </a:t>
            </a:r>
            <a:r>
              <a:rPr lang="en-US" sz="1950" dirty="0" err="1">
                <a:latin typeface="Agency FB" panose="020B0503020202020204" pitchFamily="34" charset="0"/>
              </a:rPr>
              <a:t>pengeluaran</a:t>
            </a:r>
            <a:r>
              <a:rPr lang="en-US" sz="1950" dirty="0">
                <a:latin typeface="Agency FB" panose="020B0503020202020204" pitchFamily="34" charset="0"/>
              </a:rPr>
              <a:t> </a:t>
            </a:r>
            <a:r>
              <a:rPr lang="en-US" sz="1950" dirty="0" err="1">
                <a:latin typeface="Agency FB" panose="020B0503020202020204" pitchFamily="34" charset="0"/>
              </a:rPr>
              <a:t>oleh</a:t>
            </a:r>
            <a:r>
              <a:rPr lang="en-US" sz="1950" dirty="0">
                <a:latin typeface="Agency FB" panose="020B0503020202020204" pitchFamily="34" charset="0"/>
              </a:rPr>
              <a:t> PA/ KPA.</a:t>
            </a:r>
            <a:endParaRPr lang="en-US" sz="1950" dirty="0">
              <a:latin typeface="Agency FB" panose="020B0503020202020204" pitchFamily="34" charset="0"/>
            </a:endParaRPr>
          </a:p>
          <a:p>
            <a:pPr marL="297815" indent="-258445" algn="just">
              <a:buFont typeface="Wingdings" panose="05000000000000000000" pitchFamily="2" charset="2"/>
              <a:buChar char="q"/>
            </a:pPr>
            <a:r>
              <a:rPr lang="en-US" sz="1950" dirty="0" err="1">
                <a:latin typeface="Agency FB" panose="020B0503020202020204" pitchFamily="34" charset="0"/>
              </a:rPr>
              <a:t>Untuk</a:t>
            </a:r>
            <a:r>
              <a:rPr lang="en-US" sz="1950" dirty="0">
                <a:latin typeface="Agency FB" panose="020B0503020202020204" pitchFamily="34" charset="0"/>
              </a:rPr>
              <a:t> </a:t>
            </a:r>
            <a:r>
              <a:rPr lang="en-US" sz="1950" dirty="0" err="1">
                <a:latin typeface="Agency FB" panose="020B0503020202020204" pitchFamily="34" charset="0"/>
              </a:rPr>
              <a:t>tertib</a:t>
            </a:r>
            <a:r>
              <a:rPr lang="en-US" sz="1950" dirty="0">
                <a:latin typeface="Agency FB" panose="020B0503020202020204" pitchFamily="34" charset="0"/>
              </a:rPr>
              <a:t> </a:t>
            </a:r>
            <a:r>
              <a:rPr lang="en-US" sz="1950" dirty="0" err="1">
                <a:latin typeface="Agency FB" panose="020B0503020202020204" pitchFamily="34" charset="0"/>
              </a:rPr>
              <a:t>laporan</a:t>
            </a:r>
            <a:r>
              <a:rPr lang="en-US" sz="1950" dirty="0">
                <a:latin typeface="Agency FB" panose="020B0503020202020204" pitchFamily="34" charset="0"/>
              </a:rPr>
              <a:t> </a:t>
            </a:r>
            <a:r>
              <a:rPr lang="en-US" sz="1950" dirty="0" err="1">
                <a:latin typeface="Agency FB" panose="020B0503020202020204" pitchFamily="34" charset="0"/>
              </a:rPr>
              <a:t>pertanggungjawaban</a:t>
            </a:r>
            <a:r>
              <a:rPr lang="en-US" sz="1950" dirty="0">
                <a:latin typeface="Agency FB" panose="020B0503020202020204" pitchFamily="34" charset="0"/>
              </a:rPr>
              <a:t> </a:t>
            </a:r>
            <a:r>
              <a:rPr lang="en-US" sz="1950" dirty="0" err="1">
                <a:latin typeface="Agency FB" panose="020B0503020202020204" pitchFamily="34" charset="0"/>
              </a:rPr>
              <a:t>pada</a:t>
            </a:r>
            <a:r>
              <a:rPr lang="en-US" sz="1950" dirty="0">
                <a:latin typeface="Agency FB" panose="020B0503020202020204" pitchFamily="34" charset="0"/>
              </a:rPr>
              <a:t> </a:t>
            </a:r>
            <a:r>
              <a:rPr lang="en-US" sz="1950" dirty="0" err="1">
                <a:latin typeface="Agency FB" panose="020B0503020202020204" pitchFamily="34" charset="0"/>
              </a:rPr>
              <a:t>akhir</a:t>
            </a:r>
            <a:r>
              <a:rPr lang="en-US" sz="1950" dirty="0">
                <a:latin typeface="Agency FB" panose="020B0503020202020204" pitchFamily="34" charset="0"/>
              </a:rPr>
              <a:t> </a:t>
            </a:r>
            <a:r>
              <a:rPr lang="sv-SE" sz="1950" dirty="0" err="1">
                <a:latin typeface="Agency FB" panose="020B0503020202020204" pitchFamily="34" charset="0"/>
              </a:rPr>
              <a:t>tahun</a:t>
            </a:r>
            <a:r>
              <a:rPr lang="sv-SE" sz="1950" dirty="0">
                <a:latin typeface="Agency FB" panose="020B0503020202020204" pitchFamily="34" charset="0"/>
              </a:rPr>
              <a:t> </a:t>
            </a:r>
            <a:r>
              <a:rPr lang="sv-SE" sz="1950" dirty="0" err="1">
                <a:latin typeface="Agency FB" panose="020B0503020202020204" pitchFamily="34" charset="0"/>
              </a:rPr>
              <a:t>anggaran</a:t>
            </a:r>
            <a:r>
              <a:rPr lang="sv-SE" sz="1950" dirty="0">
                <a:latin typeface="Agency FB" panose="020B0503020202020204" pitchFamily="34" charset="0"/>
              </a:rPr>
              <a:t>, </a:t>
            </a:r>
            <a:r>
              <a:rPr lang="sv-SE" sz="1950" dirty="0" err="1">
                <a:latin typeface="Agency FB" panose="020B0503020202020204" pitchFamily="34" charset="0"/>
              </a:rPr>
              <a:t>pertanggungjawaban</a:t>
            </a:r>
            <a:r>
              <a:rPr lang="sv-SE" sz="1950" dirty="0">
                <a:latin typeface="Agency FB" panose="020B0503020202020204" pitchFamily="34" charset="0"/>
              </a:rPr>
              <a:t> </a:t>
            </a:r>
            <a:r>
              <a:rPr lang="sv-SE" sz="1950" dirty="0" err="1">
                <a:latin typeface="Agency FB" panose="020B0503020202020204" pitchFamily="34" charset="0"/>
              </a:rPr>
              <a:t>pengeluaran</a:t>
            </a:r>
            <a:r>
              <a:rPr lang="sv-SE" sz="1950" dirty="0">
                <a:latin typeface="Agency FB" panose="020B0503020202020204" pitchFamily="34" charset="0"/>
              </a:rPr>
              <a:t> dana </a:t>
            </a:r>
            <a:r>
              <a:rPr lang="en-US" sz="1950" dirty="0" err="1">
                <a:latin typeface="Agency FB" panose="020B0503020202020204" pitchFamily="34" charset="0"/>
              </a:rPr>
              <a:t>bulan</a:t>
            </a:r>
            <a:r>
              <a:rPr lang="en-US" sz="1950" dirty="0">
                <a:latin typeface="Agency FB" panose="020B0503020202020204" pitchFamily="34" charset="0"/>
              </a:rPr>
              <a:t> </a:t>
            </a:r>
            <a:r>
              <a:rPr lang="en-US" sz="1950" dirty="0" err="1">
                <a:latin typeface="Agency FB" panose="020B0503020202020204" pitchFamily="34" charset="0"/>
              </a:rPr>
              <a:t>Desember</a:t>
            </a:r>
            <a:r>
              <a:rPr lang="en-US" sz="1950" dirty="0">
                <a:latin typeface="Agency FB" panose="020B0503020202020204" pitchFamily="34" charset="0"/>
              </a:rPr>
              <a:t> </a:t>
            </a:r>
            <a:r>
              <a:rPr lang="en-US" sz="1950" dirty="0" err="1">
                <a:latin typeface="Agency FB" panose="020B0503020202020204" pitchFamily="34" charset="0"/>
              </a:rPr>
              <a:t>disampaikan</a:t>
            </a:r>
            <a:r>
              <a:rPr lang="en-US" sz="1950" dirty="0">
                <a:latin typeface="Agency FB" panose="020B0503020202020204" pitchFamily="34" charset="0"/>
              </a:rPr>
              <a:t> paling </a:t>
            </a:r>
            <a:r>
              <a:rPr lang="en-US" sz="1950" dirty="0" err="1">
                <a:latin typeface="Agency FB" panose="020B0503020202020204" pitchFamily="34" charset="0"/>
              </a:rPr>
              <a:t>lambat</a:t>
            </a:r>
            <a:r>
              <a:rPr lang="en-US" sz="1950" dirty="0">
                <a:latin typeface="Agency FB" panose="020B0503020202020204" pitchFamily="34" charset="0"/>
              </a:rPr>
              <a:t> </a:t>
            </a:r>
            <a:r>
              <a:rPr lang="en-US" sz="1950" dirty="0" err="1">
                <a:latin typeface="Agency FB" panose="020B0503020202020204" pitchFamily="34" charset="0"/>
              </a:rPr>
              <a:t>tanggal</a:t>
            </a:r>
            <a:r>
              <a:rPr lang="en-US" sz="1950" dirty="0">
                <a:latin typeface="Agency FB" panose="020B0503020202020204" pitchFamily="34" charset="0"/>
              </a:rPr>
              <a:t> 31 </a:t>
            </a:r>
            <a:r>
              <a:rPr lang="en-US" sz="1950" dirty="0" err="1">
                <a:latin typeface="Agency FB" panose="020B0503020202020204" pitchFamily="34" charset="0"/>
              </a:rPr>
              <a:t>Desember</a:t>
            </a:r>
            <a:r>
              <a:rPr lang="en-US" sz="1950" dirty="0">
                <a:latin typeface="Agency FB" panose="020B0503020202020204" pitchFamily="34" charset="0"/>
              </a:rPr>
              <a:t>.</a:t>
            </a:r>
            <a:endParaRPr lang="id-ID" sz="1950" dirty="0">
              <a:solidFill>
                <a:prstClr val="black"/>
              </a:solidFill>
              <a:latin typeface="Agency FB" panose="020B0503020202020204" pitchFamily="34" charset="0"/>
              <a:ea typeface="Cambria" panose="02040503050406030204" pitchFamily="18" charset="0"/>
              <a:cs typeface="Arial" panose="020B0604020202020204" pitchFamily="34" charset="0"/>
            </a:endParaRP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1" y="1131094"/>
            <a:ext cx="7731578" cy="942635"/>
          </a:xfrm>
        </p:spPr>
        <p:txBody>
          <a:bodyPr>
            <a:normAutofit fontScale="90000"/>
          </a:bodyPr>
          <a:lstStyle/>
          <a:p>
            <a:br>
              <a:rPr lang="en-US" sz="2100" dirty="0">
                <a:latin typeface="Bookman Old Style" panose="02050604050505020204" pitchFamily="18" charset="0"/>
                <a:ea typeface="Bookman Old Style" panose="02050604050505020204" pitchFamily="18" charset="0"/>
                <a:cs typeface="Bookman Old Style" panose="02050604050505020204" pitchFamily="18" charset="0"/>
              </a:rPr>
            </a:b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PELAKSANAAN BELANJA</a:t>
            </a:r>
            <a:r>
              <a:rPr lang="en-US" sz="210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MENGGUNAKAN </a:t>
            </a:r>
            <a:br>
              <a:rPr lang="en-US" sz="2100" dirty="0">
                <a:latin typeface="Bookman Old Style" panose="02050604050505020204" pitchFamily="18" charset="0"/>
                <a:ea typeface="Bookman Old Style" panose="02050604050505020204" pitchFamily="18" charset="0"/>
                <a:cs typeface="Bookman Old Style" panose="02050604050505020204" pitchFamily="18" charset="0"/>
              </a:rPr>
            </a:b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UANG PANJAR</a:t>
            </a:r>
            <a:br>
              <a:rPr lang="en-ID" sz="1350" dirty="0">
                <a:latin typeface="Calibri" panose="020F0502020204030204" pitchFamily="34" charset="0"/>
                <a:ea typeface="Calibri" panose="020F0502020204030204" pitchFamily="34" charset="0"/>
                <a:cs typeface="Times New Roman" panose="02020603050405020304" pitchFamily="18" charset="0"/>
              </a:rPr>
            </a:br>
            <a:endParaRPr lang="en-ID" dirty="0"/>
          </a:p>
        </p:txBody>
      </p:sp>
      <p:sp>
        <p:nvSpPr>
          <p:cNvPr id="3" name="Content Placeholder 2"/>
          <p:cNvSpPr>
            <a:spLocks noGrp="1"/>
          </p:cNvSpPr>
          <p:nvPr>
            <p:ph idx="1"/>
          </p:nvPr>
        </p:nvSpPr>
        <p:spPr>
          <a:xfrm>
            <a:off x="514350" y="1902278"/>
            <a:ext cx="8098972" cy="3824627"/>
          </a:xfrm>
        </p:spPr>
        <p:txBody>
          <a:bodyPr>
            <a:normAutofit fontScale="92500"/>
          </a:bodyPr>
          <a:lstStyle/>
          <a:p>
            <a:pPr marL="334645" indent="-203835">
              <a:lnSpc>
                <a:spcPct val="150000"/>
              </a:lnSpc>
              <a:spcBef>
                <a:spcPts val="0"/>
              </a:spcBef>
              <a:spcAft>
                <a:spcPts val="450"/>
              </a:spcAft>
              <a:buFont typeface="+mj-lt"/>
              <a:buAutoNum type="arabicPeriod"/>
            </a:pP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Uang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Panjar</a:t>
            </a:r>
            <a:endParaRPr lang="en-ID" sz="1425" dirty="0">
              <a:latin typeface="Calibri" panose="020F0502020204030204" pitchFamily="34" charset="0"/>
              <a:ea typeface="Calibri" panose="020F0502020204030204" pitchFamily="34" charset="0"/>
              <a:cs typeface="Times New Roman" panose="02020603050405020304" pitchFamily="18" charset="0"/>
            </a:endParaRPr>
          </a:p>
          <a:p>
            <a:pPr marL="669290" lvl="1" indent="-334645">
              <a:lnSpc>
                <a:spcPct val="150000"/>
              </a:lnSpc>
              <a:spcBef>
                <a:spcPts val="0"/>
              </a:spcBef>
              <a:spcAft>
                <a:spcPts val="450"/>
              </a:spcAft>
              <a:buFont typeface="+mj-lt"/>
              <a:buAutoNum type="alphaLcPeriod"/>
            </a:pPr>
            <a:r>
              <a:rPr lang="en-US" sz="1425" dirty="0">
                <a:latin typeface="Calibri" panose="020F0502020204030204" pitchFamily="34" charset="0"/>
                <a:ea typeface="Calibri" panose="020F0502020204030204" pitchFamily="34" charset="0"/>
                <a:cs typeface="Times New Roman" panose="020206030504050203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PPTK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menghitung</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kebutuhan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uang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panjar</a:t>
            </a:r>
            <a:r>
              <a:rPr lang="en-US" sz="1425"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berdasark</a:t>
            </a:r>
            <a:r>
              <a:rPr lang="en-US" sz="1425"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rencana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pelaksanaan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sub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kegiatan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dan DPA SKPD.</a:t>
            </a:r>
            <a:endParaRPr lang="en-ID" sz="1425" dirty="0">
              <a:latin typeface="Calibri" panose="020F0502020204030204" pitchFamily="34" charset="0"/>
              <a:ea typeface="Calibri" panose="020F0502020204030204" pitchFamily="34" charset="0"/>
              <a:cs typeface="Times New Roman" panose="02020603050405020304" pitchFamily="18" charset="0"/>
            </a:endParaRPr>
          </a:p>
          <a:p>
            <a:pPr marL="669290" lvl="1" indent="-334645">
              <a:lnSpc>
                <a:spcPct val="150000"/>
              </a:lnSpc>
              <a:spcBef>
                <a:spcPts val="0"/>
              </a:spcBef>
              <a:spcAft>
                <a:spcPts val="450"/>
              </a:spcAft>
              <a:buFont typeface="+mj-lt"/>
              <a:buAutoNum type="alphaLcPeriod"/>
            </a:pP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PPTK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menyiapkan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NPD.</a:t>
            </a:r>
            <a:endParaRPr lang="en-ID" sz="1425" dirty="0">
              <a:latin typeface="Calibri" panose="020F0502020204030204" pitchFamily="34" charset="0"/>
              <a:ea typeface="Calibri" panose="020F0502020204030204" pitchFamily="34" charset="0"/>
              <a:cs typeface="Times New Roman" panose="02020603050405020304" pitchFamily="18" charset="0"/>
            </a:endParaRPr>
          </a:p>
          <a:p>
            <a:pPr marL="669290" lvl="1" indent="-334645">
              <a:lnSpc>
                <a:spcPct val="150000"/>
              </a:lnSpc>
              <a:spcBef>
                <a:spcPts val="0"/>
              </a:spcBef>
              <a:spcAft>
                <a:spcPts val="450"/>
              </a:spcAft>
              <a:buFont typeface="+mj-lt"/>
              <a:buAutoNum type="alphaLcPeriod"/>
            </a:pPr>
            <a:r>
              <a:rPr lang="en-US" sz="1425" dirty="0">
                <a:latin typeface="Calibri" panose="020F0502020204030204" pitchFamily="34" charset="0"/>
                <a:ea typeface="Calibri" panose="020F0502020204030204" pitchFamily="34" charset="0"/>
                <a:cs typeface="Times New Roman" panose="020206030504050203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PPTK  </a:t>
            </a:r>
            <a:r>
              <a:rPr lang="en-US" sz="1425" spc="9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menyampaikan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9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NPD  </a:t>
            </a:r>
            <a:r>
              <a:rPr lang="en-US" sz="1425"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kepa</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9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PA/KPA  </a:t>
            </a:r>
            <a:r>
              <a:rPr lang="en-US" sz="1425" spc="9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unt</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mendapatkan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persetujuan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425" dirty="0">
              <a:latin typeface="Calibri" panose="020F0502020204030204" pitchFamily="34" charset="0"/>
              <a:ea typeface="Calibri" panose="020F0502020204030204" pitchFamily="34" charset="0"/>
              <a:cs typeface="Times New Roman" panose="02020603050405020304" pitchFamily="18" charset="0"/>
            </a:endParaRPr>
          </a:p>
          <a:p>
            <a:pPr marL="669290" marR="26035" lvl="1" indent="-334645" algn="just">
              <a:lnSpc>
                <a:spcPct val="150000"/>
              </a:lnSpc>
              <a:spcBef>
                <a:spcPts val="0"/>
              </a:spcBef>
              <a:spcAft>
                <a:spcPts val="450"/>
              </a:spcAft>
              <a:buFont typeface="+mj-lt"/>
              <a:buAutoNum type="alphaLcPeriod"/>
              <a:tabLst>
                <a:tab pos="2600325" algn="l"/>
              </a:tabLst>
            </a:pP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PA/KPA </a:t>
            </a:r>
            <a:r>
              <a:rPr lang="en-US" sz="1425" spc="18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memberikan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18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persetujuan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18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terhadap</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18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NPD </a:t>
            </a:r>
            <a:r>
              <a:rPr lang="en-US" sz="1425" spc="16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menyampaikannya</a:t>
            </a:r>
            <a:r>
              <a:rPr lang="en-US" sz="1425" spc="4"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epada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10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425" dirty="0">
              <a:latin typeface="Calibri" panose="020F0502020204030204" pitchFamily="34" charset="0"/>
              <a:ea typeface="Calibri" panose="020F0502020204030204" pitchFamily="34" charset="0"/>
              <a:cs typeface="Times New Roman" panose="02020603050405020304" pitchFamily="18" charset="0"/>
            </a:endParaRPr>
          </a:p>
          <a:p>
            <a:pPr marL="669290" marR="25400" lvl="1" indent="-334645" algn="just">
              <a:lnSpc>
                <a:spcPct val="150000"/>
              </a:lnSpc>
              <a:spcBef>
                <a:spcPts val="0"/>
              </a:spcBef>
              <a:spcAft>
                <a:spcPts val="450"/>
              </a:spcAft>
              <a:buFont typeface="+mj-lt"/>
              <a:buAutoNum type="alphaLcPeriod"/>
            </a:pP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425"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NPD</a:t>
            </a:r>
            <a:r>
              <a:rPr lang="en-US" sz="1425"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8" dirty="0">
                <a:latin typeface="Bookman Old Style" panose="02050604050505020204" pitchFamily="18" charset="0"/>
                <a:ea typeface="Bookman Old Style" panose="02050604050505020204" pitchFamily="18" charset="0"/>
                <a:cs typeface="Bookman Old Style" panose="02050604050505020204" pitchFamily="18" charset="0"/>
              </a:rPr>
              <a:t>y</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ang</a:t>
            </a:r>
            <a:r>
              <a:rPr lang="en-US" sz="1425"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telah</a:t>
            </a:r>
            <a:r>
              <a:rPr lang="en-US" sz="1425"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mendapat</a:t>
            </a:r>
            <a:r>
              <a:rPr lang="en-US" sz="1425"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persetujuan</a:t>
            </a:r>
            <a:r>
              <a:rPr lang="en-US" sz="1425"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PA/K</a:t>
            </a:r>
            <a:r>
              <a:rPr lang="en-US" sz="1425" spc="8"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mencairkan</a:t>
            </a:r>
            <a:r>
              <a:rPr lang="en-US" sz="142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uang</a:t>
            </a:r>
            <a:r>
              <a:rPr lang="en-US" sz="142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anjar</a:t>
            </a:r>
            <a:r>
              <a:rPr lang="en-US" sz="142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sebesar</a:t>
            </a:r>
            <a:r>
              <a:rPr lang="en-US" sz="142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tercantum</a:t>
            </a:r>
            <a:r>
              <a:rPr lang="en-US" sz="142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42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8"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on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1425"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pem</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ndahbukuan</a:t>
            </a:r>
            <a:r>
              <a:rPr lang="en-US" sz="142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425"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1425"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1425"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PPTK.</a:t>
            </a:r>
            <a:endParaRPr lang="en-ID" sz="1425"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3093" y="1077686"/>
            <a:ext cx="8596993" cy="4767943"/>
          </a:xfrm>
        </p:spPr>
        <p:txBody>
          <a:bodyPr>
            <a:normAutofit fontScale="92500"/>
          </a:bodyPr>
          <a:lstStyle/>
          <a:p>
            <a:pPr marL="334645" indent="-203835">
              <a:lnSpc>
                <a:spcPct val="115000"/>
              </a:lnSpc>
              <a:spcBef>
                <a:spcPts val="0"/>
              </a:spcBef>
              <a:spcAft>
                <a:spcPts val="450"/>
              </a:spcAft>
              <a:buFont typeface="+mj-lt"/>
              <a:buAutoNum type="arabicPeriod" startAt="2"/>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Pelaksanaan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603885" marR="26035" indent="-269240" algn="just">
              <a:lnSpc>
                <a:spcPct val="149000"/>
              </a:lnSpc>
              <a:spcBef>
                <a:spcPts val="0"/>
              </a:spcBef>
              <a:spcAft>
                <a:spcPts val="450"/>
              </a:spcAft>
              <a:buFont typeface="+mj-lt"/>
              <a:buAutoNum type="alphaLcPeriod"/>
              <a:tabLst>
                <a:tab pos="1200150" algn="l"/>
                <a:tab pos="1733550" algn="l"/>
              </a:tabLst>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Setelah</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menerima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uang</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panjar</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tersebut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PPTK</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melakuk</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spc="15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350" spc="15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pel</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ksanaan</a:t>
            </a:r>
            <a:r>
              <a:rPr lang="en-US" sz="1350" spc="15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sub</a:t>
            </a:r>
            <a:r>
              <a:rPr lang="en-US" sz="1350" spc="15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kegia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350" spc="127"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350" spc="15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dikelolany</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Pada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saat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8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pelaksanaan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PPTK </a:t>
            </a:r>
            <a:r>
              <a:rPr lang="en-US" sz="1350" spc="18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diwajibkan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3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mendapatkan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6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7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350" spc="16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7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7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syar</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keabsahan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materiil</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3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603885" marR="26035" indent="-269240" algn="just">
              <a:lnSpc>
                <a:spcPct val="149000"/>
              </a:lnSpc>
              <a:spcBef>
                <a:spcPts val="0"/>
              </a:spcBef>
              <a:spcAft>
                <a:spcPts val="450"/>
              </a:spcAft>
              <a:buFont typeface="+mj-lt"/>
              <a:buAutoNum type="alphaLcPeriod"/>
              <a:tabLst>
                <a:tab pos="1200150" algn="l"/>
                <a:tab pos="1733550" algn="l"/>
              </a:tabLst>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35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hal</a:t>
            </a:r>
            <a:r>
              <a:rPr lang="en-US" sz="13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sampai</a:t>
            </a:r>
            <a:r>
              <a:rPr lang="en-US" sz="13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batas</a:t>
            </a:r>
            <a:r>
              <a:rPr lang="en-US" sz="13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3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telah</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ditentukan</a:t>
            </a:r>
            <a:r>
              <a:rPr lang="en-US" sz="13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pelaksanaan</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sub</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kegiatan</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telah</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sele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PPTK</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menyusun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rekapitulasi</a:t>
            </a:r>
            <a:r>
              <a:rPr lang="en-US" sz="13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yang</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a:t>
            </a:r>
            <a:r>
              <a:rPr lang="en-US" sz="1350" spc="4"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ggunakan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uang</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panjar</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dilamp</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ridengan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bukt</a:t>
            </a:r>
            <a:r>
              <a:rPr lang="en-US" sz="1350" spc="4"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anjutnya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diserahkan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diverifikasi</a:t>
            </a:r>
            <a:r>
              <a:rPr lang="en-US" sz="135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sebag</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bahan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3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603885" marR="26035" indent="-269240" algn="just">
              <a:lnSpc>
                <a:spcPct val="149000"/>
              </a:lnSpc>
              <a:spcBef>
                <a:spcPts val="0"/>
              </a:spcBef>
              <a:spcAft>
                <a:spcPts val="450"/>
              </a:spcAft>
              <a:buFont typeface="+mj-lt"/>
              <a:buAutoNum type="alphaLcPeriod"/>
              <a:tabLst>
                <a:tab pos="1200150" algn="l"/>
                <a:tab pos="1733550" algn="l"/>
              </a:tabLst>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hasil</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rekapitulasi</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terdap</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kekurangan</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uang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anjar</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diberikan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bayaran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kekurangan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tersebut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on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pemindahbukuan</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hara</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PPTK.</a:t>
            </a:r>
            <a:endParaRPr lang="en-US" sz="13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603885" marR="26035" indent="-269240" algn="just">
              <a:lnSpc>
                <a:spcPct val="149000"/>
              </a:lnSpc>
              <a:spcBef>
                <a:spcPts val="0"/>
              </a:spcBef>
              <a:spcAft>
                <a:spcPts val="450"/>
              </a:spcAft>
              <a:buFont typeface="+mj-lt"/>
              <a:buAutoNum type="alphaLcPeriod"/>
              <a:tabLst>
                <a:tab pos="1200150" algn="l"/>
                <a:tab pos="1733550" algn="l"/>
              </a:tabLst>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 </a:t>
            </a:r>
            <a:r>
              <a:rPr lang="en-US" sz="135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hasil</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rekap</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tulasi</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terdap</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uang  </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anjar</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PPTK  </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kukan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pengembalian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uang   </a:t>
            </a:r>
            <a:r>
              <a:rPr lang="en-US" sz="1350" spc="18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panjar</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8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8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non   </a:t>
            </a:r>
            <a:r>
              <a:rPr lang="en-US" sz="1350" spc="18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8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pemindahbukuan</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PPTK</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603885" marR="26035" indent="-269240" algn="just">
              <a:lnSpc>
                <a:spcPct val="149000"/>
              </a:lnSpc>
              <a:spcBef>
                <a:spcPts val="0"/>
              </a:spcBef>
              <a:spcAft>
                <a:spcPts val="450"/>
              </a:spcAft>
              <a:buFont typeface="+mj-lt"/>
              <a:buAutoNum type="alphaLcPeriod"/>
              <a:tabLst>
                <a:tab pos="1200150" algn="l"/>
                <a:tab pos="1733550" algn="l"/>
              </a:tabLst>
            </a:pP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603885" marR="25400" indent="-269240" algn="just">
              <a:lnSpc>
                <a:spcPct val="150000"/>
              </a:lnSpc>
              <a:spcBef>
                <a:spcPts val="0"/>
              </a:spcBef>
              <a:spcAft>
                <a:spcPts val="450"/>
              </a:spcAft>
              <a:buFont typeface="+mj-lt"/>
              <a:buAutoNum type="alphaLcPeriod"/>
            </a:pPr>
            <a:endParaRPr lang="en-ID" sz="135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1094"/>
            <a:ext cx="7568293" cy="575242"/>
          </a:xfrm>
        </p:spPr>
        <p:txBody>
          <a:bodyPr>
            <a:normAutofit fontScale="90000"/>
          </a:bodyPr>
          <a:lstStyle/>
          <a:p>
            <a:br>
              <a:rPr lang="en-US" sz="2400" dirty="0">
                <a:latin typeface="Bookman Old Style" panose="02050604050505020204" pitchFamily="18" charset="0"/>
                <a:ea typeface="Bookman Old Style" panose="02050604050505020204" pitchFamily="18" charset="0"/>
                <a:cs typeface="Bookman Old Style" panose="02050604050505020204" pitchFamily="18" charset="0"/>
              </a:rPr>
            </a:b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PELAKSANAAN BELANJA</a:t>
            </a:r>
            <a:r>
              <a:rPr lang="en-US" sz="240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TANPA UANG PANJAR</a:t>
            </a:r>
            <a:br>
              <a:rPr lang="en-ID" sz="2400" dirty="0">
                <a:latin typeface="Calibri" panose="020F0502020204030204" pitchFamily="34" charset="0"/>
                <a:ea typeface="Calibri" panose="020F0502020204030204" pitchFamily="34" charset="0"/>
                <a:cs typeface="Times New Roman" panose="02020603050405020304" pitchFamily="18" charset="0"/>
              </a:rPr>
            </a:br>
            <a:endParaRPr lang="en-ID" sz="2400" dirty="0"/>
          </a:p>
        </p:txBody>
      </p:sp>
      <p:sp>
        <p:nvSpPr>
          <p:cNvPr id="3" name="Content Placeholder 2"/>
          <p:cNvSpPr>
            <a:spLocks noGrp="1"/>
          </p:cNvSpPr>
          <p:nvPr>
            <p:ph idx="1"/>
          </p:nvPr>
        </p:nvSpPr>
        <p:spPr>
          <a:xfrm>
            <a:off x="383722" y="1706336"/>
            <a:ext cx="8303078" cy="4020571"/>
          </a:xfrm>
        </p:spPr>
        <p:txBody>
          <a:bodyPr>
            <a:normAutofit fontScale="92500" lnSpcReduction="10000"/>
          </a:bodyPr>
          <a:lstStyle/>
          <a:p>
            <a:pPr marL="400050" marR="25400" indent="-334645" algn="just">
              <a:lnSpc>
                <a:spcPct val="150000"/>
              </a:lnSpc>
              <a:spcBef>
                <a:spcPts val="0"/>
              </a:spcBef>
              <a:spcAft>
                <a:spcPts val="450"/>
              </a:spcAft>
              <a:buFont typeface="+mj-lt"/>
              <a:buAutoNum type="arabicPeriod"/>
              <a:tabLst>
                <a:tab pos="334010" algn="l"/>
                <a:tab pos="1666875" algn="l"/>
              </a:tabLst>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PPTK</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anja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a:t>
            </a:r>
            <a:r>
              <a:rPr lang="en-US" sz="1350" spc="4"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gai</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pelaks</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naan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sub</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kegiatan</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y</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dikelolanya</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uk</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itu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ransaksi</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hak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penyedia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barang</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jasa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400050" marR="26035" indent="-334645" algn="just">
              <a:lnSpc>
                <a:spcPct val="149000"/>
              </a:lnSpc>
              <a:spcBef>
                <a:spcPts val="0"/>
              </a:spcBef>
              <a:spcAft>
                <a:spcPts val="450"/>
              </a:spcAft>
              <a:buFont typeface="+mj-lt"/>
              <a:buAutoNum type="arabicPeriod"/>
              <a:tabLst>
                <a:tab pos="334010" algn="l"/>
                <a:tab pos="1666875" algn="l"/>
              </a:tabLst>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Atas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g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TK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diwajibkan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4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nt</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mendapatkan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bagai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syarat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keabsahan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materiil</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400050" indent="-334645">
              <a:lnSpc>
                <a:spcPct val="115000"/>
              </a:lnSpc>
              <a:spcBef>
                <a:spcPts val="0"/>
              </a:spcBef>
              <a:spcAft>
                <a:spcPts val="450"/>
              </a:spcAft>
              <a:buFont typeface="+mj-lt"/>
              <a:buAutoNum type="arabicPeriod"/>
              <a:tabLst>
                <a:tab pos="334010" algn="l"/>
                <a:tab pos="1666875" algn="l"/>
              </a:tabLst>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35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bukt</a:t>
            </a:r>
            <a:r>
              <a:rPr lang="en-US" sz="1350" spc="4"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350" spc="24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350" spc="24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PPTK</a:t>
            </a:r>
            <a:r>
              <a:rPr lang="en-US" sz="135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menyi</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pkan</a:t>
            </a:r>
            <a:r>
              <a:rPr lang="en-ID" sz="1350" dirty="0">
                <a:latin typeface="Calibri" panose="020F0502020204030204" pitchFamily="34" charset="0"/>
                <a:ea typeface="Bookman Old Style" panose="02050604050505020204" pitchFamily="18" charset="0"/>
                <a:cs typeface="Times New Roman" panose="020206030504050203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NPD.</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400050" marR="26035" indent="-334645" algn="just">
              <a:lnSpc>
                <a:spcPct val="150000"/>
              </a:lnSpc>
              <a:spcBef>
                <a:spcPts val="0"/>
              </a:spcBef>
              <a:spcAft>
                <a:spcPts val="450"/>
              </a:spcAft>
              <a:buFont typeface="+mj-lt"/>
              <a:buAutoNum type="arabicPeriod"/>
              <a:tabLst>
                <a:tab pos="334010" algn="l"/>
                <a:tab pos="1666875" algn="l"/>
              </a:tabLst>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PPTK</a:t>
            </a:r>
            <a:r>
              <a:rPr lang="en-US" sz="1350" spc="9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menyampaikan</a:t>
            </a:r>
            <a:r>
              <a:rPr lang="en-US" sz="1350" spc="9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NPD</a:t>
            </a:r>
            <a:r>
              <a:rPr lang="en-US" sz="13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350" spc="9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PA/KPA</a:t>
            </a:r>
            <a:r>
              <a:rPr lang="en-US" sz="1350" spc="9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350" spc="9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mendapatkan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persetujuan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400050" marR="26035" indent="-334645" algn="just">
              <a:lnSpc>
                <a:spcPct val="150000"/>
              </a:lnSpc>
              <a:spcBef>
                <a:spcPts val="0"/>
              </a:spcBef>
              <a:spcAft>
                <a:spcPts val="450"/>
              </a:spcAft>
              <a:buFont typeface="+mj-lt"/>
              <a:buAutoNum type="arabicPeriod"/>
              <a:tabLst>
                <a:tab pos="334010" algn="l"/>
                <a:tab pos="1666875" algn="l"/>
              </a:tabLst>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PA/KPA   </a:t>
            </a:r>
            <a:r>
              <a:rPr lang="en-US" sz="135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memberikan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persetujuan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terhadap</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NPD   </a:t>
            </a:r>
            <a:r>
              <a:rPr lang="en-US" sz="1350" spc="20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menyampaikan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8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3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400050" marR="26035" indent="-334645" algn="just">
              <a:lnSpc>
                <a:spcPct val="150000"/>
              </a:lnSpc>
              <a:spcBef>
                <a:spcPts val="0"/>
              </a:spcBef>
              <a:spcAft>
                <a:spcPts val="450"/>
              </a:spcAft>
              <a:buFont typeface="+mj-lt"/>
              <a:buAutoNum type="arabicPeriod"/>
              <a:tabLst>
                <a:tab pos="334010" algn="l"/>
                <a:tab pos="1666875" algn="l"/>
              </a:tabLst>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350" spc="21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NPD,</a:t>
            </a:r>
            <a:r>
              <a:rPr lang="en-US" sz="1350" spc="1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Rekapitulasi</a:t>
            </a:r>
            <a:r>
              <a:rPr lang="en-US" sz="1350" spc="217"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350" spc="21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bukt</a:t>
            </a:r>
            <a:r>
              <a:rPr lang="en-US" sz="1350" spc="11"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350" spc="21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proses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langsung</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/non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3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400050" marR="26035" indent="-334645" algn="just">
              <a:lnSpc>
                <a:spcPct val="150000"/>
              </a:lnSpc>
              <a:spcBef>
                <a:spcPts val="0"/>
              </a:spcBef>
              <a:spcAft>
                <a:spcPts val="450"/>
              </a:spcAft>
              <a:buFont typeface="+mj-lt"/>
              <a:buAutoNum type="arabicPeriod"/>
              <a:tabLst>
                <a:tab pos="334010" algn="l"/>
                <a:tab pos="1666875" algn="l"/>
              </a:tabLst>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non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unai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elalui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pemindahbukuan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ekening</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endParaRPr lang="en-US" sz="13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400050" marR="26035" indent="-334645" algn="just">
              <a:lnSpc>
                <a:spcPct val="150000"/>
              </a:lnSpc>
              <a:spcBef>
                <a:spcPts val="0"/>
              </a:spcBef>
              <a:spcAft>
                <a:spcPts val="450"/>
              </a:spcAft>
              <a:buFont typeface="+mj-lt"/>
              <a:buAutoNum type="arabicPeriod"/>
              <a:tabLst>
                <a:tab pos="334010" algn="l"/>
                <a:tab pos="1666875" algn="l"/>
              </a:tabLst>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rek</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ning</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penyedia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barang</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jasa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400050" marR="26035" indent="-334645" algn="just">
              <a:lnSpc>
                <a:spcPct val="150000"/>
              </a:lnSpc>
              <a:spcBef>
                <a:spcPts val="0"/>
              </a:spcBef>
              <a:spcAft>
                <a:spcPts val="450"/>
              </a:spcAft>
              <a:buFont typeface="+mj-lt"/>
              <a:buAutoNum type="arabicPeriod"/>
              <a:tabLst>
                <a:tab pos="334010" algn="l"/>
                <a:tab pos="1666875" algn="l"/>
              </a:tabLst>
            </a:pPr>
            <a:endParaRPr lang="en-ID" sz="135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722" y="1131094"/>
            <a:ext cx="8131628" cy="640556"/>
          </a:xfrm>
        </p:spPr>
        <p:txBody>
          <a:bodyPr>
            <a:normAutofit fontScale="90000"/>
          </a:bodyPr>
          <a:lstStyle/>
          <a:p>
            <a:pPr marL="281940">
              <a:lnSpc>
                <a:spcPct val="115000"/>
              </a:lnSpc>
              <a:spcBef>
                <a:spcPts val="25"/>
              </a:spcBef>
              <a:spcAft>
                <a:spcPts val="750"/>
              </a:spcAft>
            </a:pPr>
            <a:br>
              <a:rPr lang="en-US" sz="2700" dirty="0">
                <a:latin typeface="Bookman Old Style" panose="02050604050505020204" pitchFamily="18" charset="0"/>
                <a:ea typeface="Bookman Old Style" panose="02050604050505020204" pitchFamily="18" charset="0"/>
                <a:cs typeface="Bookman Old Style" panose="02050604050505020204" pitchFamily="18" charset="0"/>
              </a:rPr>
            </a:br>
            <a:br>
              <a:rPr lang="en-US" sz="2700" dirty="0">
                <a:latin typeface="Bookman Old Style" panose="02050604050505020204" pitchFamily="18" charset="0"/>
                <a:ea typeface="Bookman Old Style" panose="02050604050505020204" pitchFamily="18" charset="0"/>
                <a:cs typeface="Bookman Old Style" panose="02050604050505020204" pitchFamily="18" charset="0"/>
              </a:rPr>
            </a:b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270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270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OLEH BENDAHARA PENGELUARAN</a:t>
            </a:r>
            <a:br>
              <a:rPr lang="en-ID" sz="2700" dirty="0">
                <a:latin typeface="Calibri" panose="020F0502020204030204" pitchFamily="34" charset="0"/>
                <a:ea typeface="Calibri" panose="020F0502020204030204" pitchFamily="34" charset="0"/>
                <a:cs typeface="Times New Roman" panose="02020603050405020304" pitchFamily="18" charset="0"/>
              </a:rPr>
            </a:br>
            <a:r>
              <a:rPr lang="en-US" sz="2700" dirty="0">
                <a:latin typeface="Calibri" panose="020F0502020204030204" pitchFamily="34" charset="0"/>
                <a:ea typeface="Calibri" panose="020F0502020204030204" pitchFamily="34" charset="0"/>
                <a:cs typeface="Times New Roman" panose="02020603050405020304" pitchFamily="18" charset="0"/>
              </a:rPr>
              <a:t> </a:t>
            </a:r>
            <a:br>
              <a:rPr lang="en-ID" sz="1350" dirty="0">
                <a:latin typeface="Calibri" panose="020F0502020204030204" pitchFamily="34" charset="0"/>
                <a:ea typeface="Calibri" panose="020F0502020204030204" pitchFamily="34" charset="0"/>
                <a:cs typeface="Times New Roman" panose="02020603050405020304" pitchFamily="18" charset="0"/>
              </a:rPr>
            </a:br>
            <a:endParaRPr lang="en-ID" dirty="0"/>
          </a:p>
        </p:txBody>
      </p:sp>
      <p:sp>
        <p:nvSpPr>
          <p:cNvPr id="3" name="Content Placeholder 2"/>
          <p:cNvSpPr>
            <a:spLocks noGrp="1"/>
          </p:cNvSpPr>
          <p:nvPr>
            <p:ph idx="1"/>
          </p:nvPr>
        </p:nvSpPr>
        <p:spPr>
          <a:xfrm>
            <a:off x="457201" y="1910443"/>
            <a:ext cx="8401050" cy="3816464"/>
          </a:xfrm>
        </p:spPr>
        <p:txBody>
          <a:bodyPr>
            <a:normAutofit lnSpcReduction="10000"/>
          </a:bodyPr>
          <a:lstStyle/>
          <a:p>
            <a:pPr marL="334645" marR="73660" indent="-334645" algn="just">
              <a:lnSpc>
                <a:spcPct val="149000"/>
              </a:lnSpc>
              <a:spcBef>
                <a:spcPts val="0"/>
              </a:spcBef>
              <a:spcAft>
                <a:spcPts val="450"/>
              </a:spcAft>
              <a:buNone/>
              <a:tabLst>
                <a:tab pos="666750" algn="l"/>
              </a:tabLst>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1)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3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langkah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berikut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677545" marR="74930" lvl="1" indent="-334645">
              <a:lnSpc>
                <a:spcPct val="149000"/>
              </a:lnSpc>
              <a:spcBef>
                <a:spcPts val="0"/>
              </a:spcBef>
              <a:spcAft>
                <a:spcPts val="450"/>
              </a:spcAft>
              <a:buFont typeface="+mj-lt"/>
              <a:buAutoNum type="alphaLcPeriod"/>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Meneliti</a:t>
            </a:r>
            <a:r>
              <a:rPr lang="en-US" sz="1350" spc="27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DPA </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memastikan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bahwa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terkait</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tidak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melebihi</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sisa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677545" marR="73025" lvl="1" indent="-334645">
              <a:lnSpc>
                <a:spcPct val="149000"/>
              </a:lnSpc>
              <a:spcBef>
                <a:spcPts val="0"/>
              </a:spcBef>
              <a:spcAft>
                <a:spcPts val="450"/>
              </a:spcAft>
              <a:buFont typeface="+mj-lt"/>
              <a:buAutoNum type="alphaLcPeriod"/>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Meneliti</a:t>
            </a:r>
            <a:r>
              <a:rPr lang="en-US" sz="1350" spc="-9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3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SPD</a:t>
            </a:r>
            <a:r>
              <a:rPr lang="en-US" sz="13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3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memastikan</a:t>
            </a:r>
            <a:r>
              <a:rPr lang="en-US" sz="13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dana</a:t>
            </a:r>
            <a:r>
              <a:rPr lang="en-US" sz="13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3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terkait</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telah</a:t>
            </a:r>
            <a:r>
              <a:rPr lang="en-US" sz="135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disediakan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677545" marR="74930" lvl="1" indent="-334645">
              <a:lnSpc>
                <a:spcPct val="149000"/>
              </a:lnSpc>
              <a:spcBef>
                <a:spcPts val="0"/>
              </a:spcBef>
              <a:spcAft>
                <a:spcPts val="450"/>
              </a:spcAft>
              <a:buFont typeface="+mj-lt"/>
              <a:buAutoNum type="alphaLcPeriod"/>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Meneliti</a:t>
            </a:r>
            <a:r>
              <a:rPr lang="en-US" sz="13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keabsahan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a:t>
            </a:r>
            <a:r>
              <a:rPr lang="en-US" sz="1350" spc="4"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ti</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termasuk</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pernyataan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pencatatan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pendaftaran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BM</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677545" marR="73660" lvl="1" indent="-334645">
              <a:lnSpc>
                <a:spcPct val="149000"/>
              </a:lnSpc>
              <a:spcBef>
                <a:spcPts val="0"/>
              </a:spcBef>
              <a:spcAft>
                <a:spcPts val="450"/>
              </a:spcAft>
              <a:buFont typeface="+mj-lt"/>
              <a:buAutoNum type="alphaLcPeriod"/>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Menguji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kebenaran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6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perhitungan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tagi</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h</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3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tercant</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transaksi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334645" marR="72390" indent="-334645" algn="just">
              <a:lnSpc>
                <a:spcPct val="149000"/>
              </a:lnSpc>
              <a:spcBef>
                <a:spcPts val="0"/>
              </a:spcBef>
              <a:spcAft>
                <a:spcPts val="450"/>
              </a:spcAft>
              <a:buNone/>
              <a:tabLst>
                <a:tab pos="666750" algn="l"/>
              </a:tabLst>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2)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Apabila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7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ditemukan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6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ketidaksesuaian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6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7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proses </a:t>
            </a:r>
            <a:r>
              <a:rPr lang="en-US" sz="1350" spc="17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verifikas</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akan</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meminta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PPTK</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a:t>
            </a:r>
            <a:r>
              <a:rPr lang="en-US" sz="1350" spc="23"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perbaikan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penyempurnaan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334645" marR="73025" indent="-334645" algn="just">
              <a:lnSpc>
                <a:spcPct val="150000"/>
              </a:lnSpc>
              <a:spcBef>
                <a:spcPts val="0"/>
              </a:spcBef>
              <a:spcAft>
                <a:spcPts val="450"/>
              </a:spcAft>
              <a:buNone/>
              <a:tabLst>
                <a:tab pos="666750" algn="l"/>
              </a:tabLst>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3)	Proses</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3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ini</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menjadi</a:t>
            </a:r>
            <a:r>
              <a:rPr lang="en-US" sz="135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dasar</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proses</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penyusunan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LPJ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UP.</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ILUSTRASI DOKUMEN NPD</a:t>
            </a:r>
            <a:endParaRPr lang="en-ID"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955222" y="2226469"/>
            <a:ext cx="6531428" cy="3500438"/>
          </a:xfrm>
          <a:prstGeom prst="rect">
            <a:avLst/>
          </a:prstGeom>
          <a:noFill/>
          <a:ln>
            <a:noFill/>
          </a:ln>
        </p:spPr>
      </p:pic>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1095"/>
            <a:ext cx="7796893" cy="607899"/>
          </a:xfrm>
        </p:spPr>
        <p:txBody>
          <a:bodyPr>
            <a:normAutofit fontScale="90000"/>
          </a:bodyPr>
          <a:lstStyle/>
          <a:p>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98" dirty="0">
                <a:latin typeface="Bookman Old Style" panose="02050604050505020204" pitchFamily="18" charset="0"/>
                <a:ea typeface="Bookman Old Style" panose="02050604050505020204" pitchFamily="18" charset="0"/>
                <a:cs typeface="Bookman Old Style" panose="02050604050505020204" pitchFamily="18" charset="0"/>
              </a:rPr>
              <a:t> </a:t>
            </a:r>
            <a:br>
              <a:rPr lang="en-US" sz="1350" spc="98" dirty="0">
                <a:latin typeface="Bookman Old Style" panose="02050604050505020204" pitchFamily="18" charset="0"/>
                <a:ea typeface="Bookman Old Style" panose="02050604050505020204" pitchFamily="18" charset="0"/>
                <a:cs typeface="Bookman Old Style" panose="02050604050505020204" pitchFamily="18" charset="0"/>
              </a:rPr>
            </a:br>
            <a:br>
              <a:rPr lang="en-US" sz="1350" spc="98" dirty="0">
                <a:latin typeface="Bookman Old Style" panose="02050604050505020204" pitchFamily="18" charset="0"/>
                <a:ea typeface="Bookman Old Style" panose="02050604050505020204" pitchFamily="18" charset="0"/>
                <a:cs typeface="Bookman Old Style" panose="02050604050505020204" pitchFamily="18" charset="0"/>
              </a:rPr>
            </a:b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PENETAPAN BESARAN UANG</a:t>
            </a:r>
            <a:r>
              <a:rPr lang="en-US" sz="270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PERSEDIAAN</a:t>
            </a:r>
            <a:br>
              <a:rPr lang="en-ID" sz="2700" dirty="0">
                <a:latin typeface="Calibri" panose="020F0502020204030204" pitchFamily="34" charset="0"/>
                <a:ea typeface="Calibri" panose="020F0502020204030204" pitchFamily="34" charset="0"/>
                <a:cs typeface="Times New Roman" panose="02020603050405020304" pitchFamily="18" charset="0"/>
              </a:rPr>
            </a:br>
            <a:endParaRPr lang="en-ID" sz="2700" dirty="0"/>
          </a:p>
        </p:txBody>
      </p:sp>
      <p:sp>
        <p:nvSpPr>
          <p:cNvPr id="3" name="Content Placeholder 2"/>
          <p:cNvSpPr>
            <a:spLocks noGrp="1"/>
          </p:cNvSpPr>
          <p:nvPr>
            <p:ph idx="1"/>
          </p:nvPr>
        </p:nvSpPr>
        <p:spPr>
          <a:xfrm>
            <a:off x="326572" y="1649186"/>
            <a:ext cx="8523514" cy="4147457"/>
          </a:xfrm>
        </p:spPr>
        <p:txBody>
          <a:bodyPr>
            <a:normAutofit/>
          </a:bodyPr>
          <a:lstStyle/>
          <a:p>
            <a:pPr marL="402590" indent="-271780">
              <a:lnSpc>
                <a:spcPct val="140000"/>
              </a:lnSpc>
              <a:spcBef>
                <a:spcPts val="0"/>
              </a:spcBef>
              <a:spcAft>
                <a:spcPts val="450"/>
              </a:spcAft>
              <a:buFont typeface="+mj-lt"/>
              <a:buAutoNum type="arabicPeriod"/>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Ketentuan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Umum</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402590" lvl="1" indent="-271780">
              <a:lnSpc>
                <a:spcPct val="140000"/>
              </a:lnSpc>
              <a:spcBef>
                <a:spcPts val="0"/>
              </a:spcBef>
              <a:spcAft>
                <a:spcPts val="450"/>
              </a:spcAft>
              <a:buNone/>
            </a:pPr>
            <a:r>
              <a:rPr lang="en-US" sz="1350" dirty="0">
                <a:latin typeface="Calibri" panose="020F0502020204030204" pitchFamily="34" charset="0"/>
                <a:ea typeface="Calibri" panose="020F0502020204030204" pitchFamily="34" charset="0"/>
                <a:cs typeface="Times New Roman" panose="020206030504050203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Penetapan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Uang</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Persediaan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anjutnya</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disebut</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merupakan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kebijakan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Pemerintah</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masin</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g</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-masing 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ditetapkan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keputusan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Kepala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berdasark</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perhitungan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UP 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oleh BUD.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Prosedur</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tapan</a:t>
            </a:r>
            <a:r>
              <a:rPr lang="en-US" sz="1350" spc="11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1350" spc="11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13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ntuk</a:t>
            </a:r>
            <a:r>
              <a:rPr lang="en-US" sz="1350" spc="11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seti</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ID" sz="1350" dirty="0">
                <a:latin typeface="Calibri" panose="020F0502020204030204" pitchFamily="34" charset="0"/>
                <a:ea typeface="Bookman Old Style" panose="02050604050505020204" pitchFamily="18" charset="0"/>
                <a:cs typeface="Times New Roman" panose="020206030504050203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SKPD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adalah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berikut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745490" lvl="1" indent="-271780">
              <a:lnSpc>
                <a:spcPct val="140000"/>
              </a:lnSpc>
              <a:spcBef>
                <a:spcPts val="0"/>
              </a:spcBef>
              <a:spcAft>
                <a:spcPts val="450"/>
              </a:spcAft>
              <a:buNone/>
            </a:pPr>
            <a:r>
              <a:rPr lang="en-US" sz="1350" dirty="0">
                <a:latin typeface="Calibri" panose="020F0502020204030204" pitchFamily="34" charset="0"/>
                <a:ea typeface="Calibri" panose="020F0502020204030204" pitchFamily="34" charset="0"/>
                <a:cs typeface="Times New Roman" panose="020206030504050203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spc="9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1350" spc="28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meru</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direncanakan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tidak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menggunakan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anisme</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LS.  </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demikian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g</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hitungan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UP </a:t>
            </a:r>
            <a:r>
              <a:rPr lang="en-US" sz="1350" spc="23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dida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h</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ului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3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kukan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2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erhitungan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5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menggunakan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LS.</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745490" marR="27940" lvl="1" indent="-271780" algn="just">
              <a:lnSpc>
                <a:spcPct val="140000"/>
              </a:lnSpc>
              <a:spcBef>
                <a:spcPts val="0"/>
              </a:spcBef>
              <a:spcAft>
                <a:spcPts val="450"/>
              </a:spcAft>
              <a:buNone/>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b.</a:t>
            </a:r>
            <a:r>
              <a:rPr lang="en-US" sz="1350" spc="5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1350" spc="17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1350" spc="15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dapat</a:t>
            </a:r>
            <a:r>
              <a:rPr lang="en-US" sz="1350" spc="16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j</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uga</a:t>
            </a:r>
            <a:r>
              <a:rPr lang="en-US" sz="1350" spc="1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dihitung</a:t>
            </a:r>
            <a:r>
              <a:rPr lang="en-US" sz="1350" spc="17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berd</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sarkan</a:t>
            </a:r>
            <a:r>
              <a:rPr lang="en-US" sz="1350" spc="16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proporsi</a:t>
            </a:r>
            <a:r>
              <a:rPr lang="en-US" sz="1350" spc="17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entu</a:t>
            </a:r>
            <a:r>
              <a:rPr lang="en-US" sz="1350" spc="15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keseluruhan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ditetapkan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pada DP</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-SKPD.</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2128" y="1494064"/>
            <a:ext cx="8237765" cy="4371465"/>
          </a:xfrm>
        </p:spPr>
        <p:txBody>
          <a:bodyPr>
            <a:normAutofit/>
          </a:bodyPr>
          <a:lstStyle/>
          <a:p>
            <a:pPr marL="309880" indent="-257175">
              <a:lnSpc>
                <a:spcPct val="130000"/>
              </a:lnSpc>
              <a:spcBef>
                <a:spcPts val="0"/>
              </a:spcBef>
              <a:spcAft>
                <a:spcPts val="450"/>
              </a:spcAft>
              <a:buFont typeface="+mj-lt"/>
              <a:buAutoNum type="arabicPeriod" startAt="2"/>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Ketentuan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Pelaksanaan</a:t>
            </a:r>
            <a:endParaRPr lang="en-US" sz="13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659765" marR="26035" indent="-325120">
              <a:lnSpc>
                <a:spcPct val="130000"/>
              </a:lnSpc>
              <a:spcBef>
                <a:spcPts val="0"/>
              </a:spcBef>
              <a:spcAft>
                <a:spcPts val="450"/>
              </a:spcAft>
              <a:buFont typeface="+mj-lt"/>
              <a:buAutoNum type="alphaLcPeriod"/>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Perhitungan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UP</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cara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berikut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i="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i="1" spc="8"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350" i="1" spc="-19"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i="1" dirty="0" err="1">
                <a:latin typeface="Bookman Old Style" panose="02050604050505020204" pitchFamily="18" charset="0"/>
                <a:ea typeface="Bookman Old Style" panose="02050604050505020204" pitchFamily="18" charset="0"/>
                <a:cs typeface="Bookman Old Style" panose="02050604050505020204" pitchFamily="18" charset="0"/>
              </a:rPr>
              <a:t>er</a:t>
            </a:r>
            <a:r>
              <a:rPr lang="en-US" sz="1350" i="1"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i="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i="1" spc="-8" dirty="0" err="1">
                <a:latin typeface="Bookman Old Style" panose="02050604050505020204" pitchFamily="18" charset="0"/>
                <a:ea typeface="Bookman Old Style" panose="02050604050505020204" pitchFamily="18" charset="0"/>
                <a:cs typeface="Bookman Old Style" panose="02050604050505020204" pitchFamily="18" charset="0"/>
              </a:rPr>
              <a:t>ti</a:t>
            </a:r>
            <a:r>
              <a:rPr lang="en-US" sz="1350" i="1" dirty="0" err="1">
                <a:latin typeface="Bookman Old Style" panose="02050604050505020204" pitchFamily="18" charset="0"/>
                <a:ea typeface="Bookman Old Style" panose="02050604050505020204" pitchFamily="18" charset="0"/>
                <a:cs typeface="Bookman Old Style" panose="02050604050505020204" pitchFamily="18" charset="0"/>
              </a:rPr>
              <a:t>f</a:t>
            </a:r>
            <a:r>
              <a:rPr lang="en-US" sz="1350" i="1"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i="1" dirty="0">
                <a:latin typeface="Bookman Old Style" panose="02050604050505020204" pitchFamily="18" charset="0"/>
                <a:ea typeface="Bookman Old Style" panose="02050604050505020204" pitchFamily="18" charset="0"/>
                <a:cs typeface="Bookman Old Style" panose="02050604050505020204" pitchFamily="18" charset="0"/>
              </a:rPr>
              <a:t>1:</a:t>
            </a:r>
            <a:r>
              <a:rPr lang="en-US" sz="1350" i="1"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i="1" dirty="0" err="1">
                <a:latin typeface="Bookman Old Style" panose="02050604050505020204" pitchFamily="18" charset="0"/>
                <a:ea typeface="Bookman Old Style" panose="02050604050505020204" pitchFamily="18" charset="0"/>
                <a:cs typeface="Bookman Old Style" panose="02050604050505020204" pitchFamily="18" charset="0"/>
              </a:rPr>
              <a:t>Mem</a:t>
            </a:r>
            <a:r>
              <a:rPr lang="en-US" sz="1350" i="1" spc="8"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1350" i="1"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i="1" spc="8" dirty="0" err="1">
                <a:latin typeface="Bookman Old Style" panose="02050604050505020204" pitchFamily="18" charset="0"/>
                <a:ea typeface="Bookman Old Style" panose="02050604050505020204" pitchFamily="18" charset="0"/>
                <a:cs typeface="Bookman Old Style" panose="02050604050505020204" pitchFamily="18" charset="0"/>
              </a:rPr>
              <a:t>g</a:t>
            </a:r>
            <a:r>
              <a:rPr lang="en-US" sz="1350" i="1"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350" i="1"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i="1" spc="-8" dirty="0">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i="1" spc="8" dirty="0">
                <a:latin typeface="Bookman Old Style" panose="02050604050505020204" pitchFamily="18" charset="0"/>
                <a:ea typeface="Bookman Old Style" panose="02050604050505020204" pitchFamily="18" charset="0"/>
                <a:cs typeface="Bookman Old Style" panose="02050604050505020204" pitchFamily="18" charset="0"/>
              </a:rPr>
              <a:t>o</a:t>
            </a:r>
            <a:r>
              <a:rPr lang="en-US" sz="1350" i="1" dirty="0">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i="1" spc="-8"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i="1" dirty="0">
                <a:latin typeface="Bookman Old Style" panose="02050604050505020204" pitchFamily="18" charset="0"/>
                <a:ea typeface="Bookman Old Style" panose="02050604050505020204" pitchFamily="18" charset="0"/>
                <a:cs typeface="Bookman Old Style" panose="02050604050505020204" pitchFamily="18" charset="0"/>
              </a:rPr>
              <a:t>l</a:t>
            </a:r>
            <a:r>
              <a:rPr lang="en-US" sz="1350" i="1"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i="1" dirty="0" err="1">
                <a:latin typeface="Bookman Old Style" panose="02050604050505020204" pitchFamily="18" charset="0"/>
                <a:ea typeface="Bookman Old Style" panose="02050604050505020204" pitchFamily="18" charset="0"/>
                <a:cs typeface="Bookman Old Style" panose="02050604050505020204" pitchFamily="18" charset="0"/>
              </a:rPr>
              <a:t>be</a:t>
            </a:r>
            <a:r>
              <a:rPr lang="en-US" sz="1350" i="1" spc="8"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350" i="1"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i="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i="1" spc="8" dirty="0" err="1">
                <a:latin typeface="Bookman Old Style" panose="02050604050505020204" pitchFamily="18" charset="0"/>
                <a:ea typeface="Bookman Old Style" panose="02050604050505020204" pitchFamily="18" charset="0"/>
                <a:cs typeface="Bookman Old Style" panose="02050604050505020204" pitchFamily="18" charset="0"/>
              </a:rPr>
              <a:t>j</a:t>
            </a:r>
            <a:r>
              <a:rPr lang="en-US" sz="1350" i="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i="1"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i="1" dirty="0">
                <a:latin typeface="Bookman Old Style" panose="02050604050505020204" pitchFamily="18" charset="0"/>
                <a:ea typeface="Bookman Old Style" panose="02050604050505020204" pitchFamily="18" charset="0"/>
                <a:cs typeface="Bookman Old Style" panose="02050604050505020204" pitchFamily="18" charset="0"/>
              </a:rPr>
              <a:t>UP </a:t>
            </a:r>
            <a:r>
              <a:rPr lang="en-US" sz="1350" i="1"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350" i="1"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350" i="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i="1" spc="8" dirty="0" err="1">
                <a:latin typeface="Bookman Old Style" panose="02050604050505020204" pitchFamily="18" charset="0"/>
                <a:ea typeface="Bookman Old Style" panose="02050604050505020204" pitchFamily="18" charset="0"/>
                <a:cs typeface="Bookman Old Style" panose="02050604050505020204" pitchFamily="18" charset="0"/>
              </a:rPr>
              <a:t>g</a:t>
            </a:r>
            <a:r>
              <a:rPr lang="en-US" sz="1350" i="1" spc="-19"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i="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i="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i="1" spc="8" dirty="0" err="1">
                <a:latin typeface="Bookman Old Style" panose="02050604050505020204" pitchFamily="18" charset="0"/>
                <a:ea typeface="Bookman Old Style" panose="02050604050505020204" pitchFamily="18" charset="0"/>
                <a:cs typeface="Bookman Old Style" panose="02050604050505020204" pitchFamily="18" charset="0"/>
              </a:rPr>
              <a:t>f</a:t>
            </a:r>
            <a:r>
              <a:rPr lang="en-US" sz="1350" i="1" dirty="0" err="1">
                <a:latin typeface="Bookman Old Style" panose="02050604050505020204" pitchFamily="18" charset="0"/>
                <a:ea typeface="Bookman Old Style" panose="02050604050505020204" pitchFamily="18" charset="0"/>
                <a:cs typeface="Bookman Old Style" panose="02050604050505020204" pitchFamily="18" charset="0"/>
              </a:rPr>
              <a:t>rekuensi</a:t>
            </a:r>
            <a:r>
              <a:rPr lang="en-US" sz="1350" i="1"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i="1" dirty="0" err="1">
                <a:latin typeface="Bookman Old Style" panose="02050604050505020204" pitchFamily="18" charset="0"/>
                <a:ea typeface="Bookman Old Style" panose="02050604050505020204" pitchFamily="18" charset="0"/>
                <a:cs typeface="Bookman Old Style" panose="02050604050505020204" pitchFamily="18" charset="0"/>
              </a:rPr>
              <a:t>pen</a:t>
            </a:r>
            <a:r>
              <a:rPr lang="en-US" sz="1350" i="1" spc="8" dirty="0" err="1">
                <a:latin typeface="Bookman Old Style" panose="02050604050505020204" pitchFamily="18" charset="0"/>
                <a:ea typeface="Bookman Old Style" panose="02050604050505020204" pitchFamily="18" charset="0"/>
                <a:cs typeface="Bookman Old Style" panose="02050604050505020204" pitchFamily="18" charset="0"/>
              </a:rPr>
              <a:t>g</a:t>
            </a:r>
            <a:r>
              <a:rPr lang="en-US" sz="1350" i="1"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i="1" dirty="0" err="1">
                <a:latin typeface="Bookman Old Style" panose="02050604050505020204" pitchFamily="18" charset="0"/>
                <a:ea typeface="Bookman Old Style" panose="02050604050505020204" pitchFamily="18" charset="0"/>
                <a:cs typeface="Bookman Old Style" panose="02050604050505020204" pitchFamily="18" charset="0"/>
              </a:rPr>
              <a:t>j</a:t>
            </a:r>
            <a:r>
              <a:rPr lang="en-US" sz="1350" i="1" spc="8"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350" i="1"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i="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i="1"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i="1" dirty="0">
                <a:latin typeface="Bookman Old Style" panose="02050604050505020204" pitchFamily="18" charset="0"/>
                <a:ea typeface="Bookman Old Style" panose="02050604050505020204" pitchFamily="18" charset="0"/>
                <a:cs typeface="Bookman Old Style" panose="02050604050505020204" pitchFamily="18" charset="0"/>
              </a:rPr>
              <a:t>LPJ UP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spc="9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Menentukan</a:t>
            </a:r>
            <a:r>
              <a:rPr lang="en-US" sz="1350" spc="21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1350" spc="21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rencana</a:t>
            </a:r>
            <a:r>
              <a:rPr lang="en-US" sz="1350" spc="21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spc="20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spc="21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LS,</a:t>
            </a:r>
            <a:r>
              <a:rPr lang="en-US" sz="1350" spc="217"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350" spc="21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erupakan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penjumlahan</a:t>
            </a:r>
            <a:r>
              <a:rPr lang="en-US" sz="13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antara</a:t>
            </a:r>
            <a:r>
              <a:rPr lang="en-US" sz="1350" spc="10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13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LS</a:t>
            </a:r>
            <a:r>
              <a:rPr lang="en-US" sz="13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350" spc="9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spc="10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operasi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spc="10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modal,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tak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terduga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transfer.</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659765" marR="26670" indent="-325120" algn="just">
              <a:lnSpc>
                <a:spcPct val="130000"/>
              </a:lnSpc>
              <a:spcBef>
                <a:spcPts val="0"/>
              </a:spcBef>
              <a:spcAft>
                <a:spcPts val="450"/>
              </a:spcAft>
              <a:buFont typeface="+mj-lt"/>
              <a:buAutoNum type="alphaLcPeriod"/>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Menentukan</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keseluruhan</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rencana</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akan</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menggunakan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UP,</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cara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elaku</a:t>
            </a:r>
            <a:r>
              <a:rPr lang="en-US" sz="1350" spc="4"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pengurangan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total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rdasarkan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DPA SKPD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jumlah</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LS 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sudah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dihitung</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659765" marR="27305" indent="-325120" algn="just">
              <a:lnSpc>
                <a:spcPct val="130000"/>
              </a:lnSpc>
              <a:spcBef>
                <a:spcPts val="0"/>
              </a:spcBef>
              <a:spcAft>
                <a:spcPts val="450"/>
              </a:spcAft>
              <a:buFont typeface="+mj-lt"/>
              <a:buAutoNum type="alphaLcPeriod"/>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3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proyeksi</a:t>
            </a:r>
            <a:r>
              <a:rPr lang="en-US" sz="13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frekuensi</a:t>
            </a:r>
            <a:r>
              <a:rPr lang="en-US" sz="13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berapa</a:t>
            </a:r>
            <a:r>
              <a:rPr lang="en-US" sz="13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kali</a:t>
            </a:r>
            <a:r>
              <a:rPr lang="en-US" sz="13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3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LPJ UP</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setahun</a:t>
            </a:r>
            <a:r>
              <a:rPr lang="en-US" sz="13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3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justifikasi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dan/</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3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pengalaman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tahun-tahun</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sebelumnya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3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659765" marR="27305" indent="-325120" algn="just">
              <a:lnSpc>
                <a:spcPct val="130000"/>
              </a:lnSpc>
              <a:spcBef>
                <a:spcPts val="0"/>
              </a:spcBef>
              <a:spcAft>
                <a:spcPts val="450"/>
              </a:spcAft>
              <a:buFont typeface="+mj-lt"/>
              <a:buAutoNum type="alphaLcPeriod"/>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Menentukan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UP</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rumus</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52705" indent="0">
              <a:lnSpc>
                <a:spcPct val="115000"/>
              </a:lnSpc>
              <a:spcBef>
                <a:spcPts val="25"/>
              </a:spcBef>
              <a:spcAft>
                <a:spcPts val="750"/>
              </a:spcAft>
              <a:buNone/>
            </a:pPr>
            <a:r>
              <a:rPr lang="en-ID" sz="1350" dirty="0">
                <a:latin typeface="Calibri" panose="020F0502020204030204" pitchFamily="34" charset="0"/>
                <a:ea typeface="Calibri" panose="020F0502020204030204" pitchFamily="34" charset="0"/>
                <a:cs typeface="Times New Roman" panose="02020603050405020304" pitchFamily="18" charset="0"/>
              </a:rPr>
              <a:t>      </a:t>
            </a:r>
            <a:endParaRPr lang="en-ID" sz="135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1"/>
          <p:cNvSpPr>
            <a:spLocks noChangeArrowheads="1"/>
          </p:cNvSpPr>
          <p:nvPr/>
        </p:nvSpPr>
        <p:spPr bwMode="auto">
          <a:xfrm>
            <a:off x="1278731" y="4929997"/>
            <a:ext cx="7661162" cy="484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spAutoFit/>
          </a:bodyPr>
          <a:lstStyle/>
          <a:p>
            <a:pPr defTabSz="685800" eaLnBrk="0" fontAlgn="base" hangingPunct="0">
              <a:spcBef>
                <a:spcPct val="0"/>
              </a:spcBef>
              <a:spcAft>
                <a:spcPct val="0"/>
              </a:spcAft>
            </a:pPr>
            <a:r>
              <a:rPr lang="en-US" altLang="en-US" sz="1350" dirty="0">
                <a:latin typeface="Calibri" panose="020F0502020204030204" pitchFamily="34" charset="0"/>
                <a:cs typeface="Calibri" panose="020F0502020204030204" pitchFamily="34" charset="0"/>
              </a:rPr>
              <a:t>  </a:t>
            </a:r>
            <a:r>
              <a:rPr lang="en-US" altLang="en-US" sz="1350" dirty="0" err="1">
                <a:latin typeface="Bookman Old Style" panose="02050604050505020204" pitchFamily="18" charset="0"/>
                <a:cs typeface="Calibri" panose="020F0502020204030204" pitchFamily="34" charset="0"/>
              </a:rPr>
              <a:t>Besaran</a:t>
            </a:r>
            <a:r>
              <a:rPr lang="en-US" altLang="en-US" sz="1350" dirty="0">
                <a:latin typeface="Bookman Old Style" panose="02050604050505020204" pitchFamily="18" charset="0"/>
                <a:cs typeface="Calibri" panose="020F0502020204030204" pitchFamily="34" charset="0"/>
              </a:rPr>
              <a:t> UP = </a:t>
            </a:r>
            <a:r>
              <a:rPr lang="en-US" altLang="en-US" sz="1350" u="sng" dirty="0" err="1">
                <a:latin typeface="Cambria Math" panose="02040503050406030204" pitchFamily="18" charset="0"/>
                <a:cs typeface="Calibri" panose="020F0502020204030204" pitchFamily="34" charset="0"/>
              </a:rPr>
              <a:t>Rencana</a:t>
            </a:r>
            <a:r>
              <a:rPr lang="en-US" altLang="en-US" sz="1350" u="sng" dirty="0">
                <a:latin typeface="Cambria Math" panose="02040503050406030204" pitchFamily="18" charset="0"/>
                <a:cs typeface="Calibri" panose="020F0502020204030204" pitchFamily="34" charset="0"/>
              </a:rPr>
              <a:t> </a:t>
            </a:r>
            <a:r>
              <a:rPr lang="en-US" altLang="en-US" sz="1350" u="sng" dirty="0" err="1">
                <a:latin typeface="Cambria Math" panose="02040503050406030204" pitchFamily="18" charset="0"/>
                <a:cs typeface="Calibri" panose="020F0502020204030204" pitchFamily="34" charset="0"/>
              </a:rPr>
              <a:t>pembayaran</a:t>
            </a:r>
            <a:r>
              <a:rPr lang="en-US" altLang="en-US" sz="1350" u="sng" dirty="0">
                <a:latin typeface="Cambria Math" panose="02040503050406030204" pitchFamily="18" charset="0"/>
                <a:cs typeface="Calibri" panose="020F0502020204030204" pitchFamily="34" charset="0"/>
              </a:rPr>
              <a:t> </a:t>
            </a:r>
            <a:r>
              <a:rPr lang="en-US" altLang="en-US" sz="1350" u="sng" dirty="0" err="1">
                <a:latin typeface="Cambria Math" panose="02040503050406030204" pitchFamily="18" charset="0"/>
                <a:cs typeface="Calibri" panose="020F0502020204030204" pitchFamily="34" charset="0"/>
              </a:rPr>
              <a:t>belanja</a:t>
            </a:r>
            <a:r>
              <a:rPr lang="en-US" altLang="en-US" sz="1350" u="sng" dirty="0">
                <a:latin typeface="Cambria Math" panose="02040503050406030204" pitchFamily="18" charset="0"/>
                <a:cs typeface="Calibri" panose="020F0502020204030204" pitchFamily="34" charset="0"/>
              </a:rPr>
              <a:t> </a:t>
            </a:r>
            <a:r>
              <a:rPr lang="en-US" altLang="en-US" sz="1350" u="sng" dirty="0" err="1">
                <a:latin typeface="Cambria Math" panose="02040503050406030204" pitchFamily="18" charset="0"/>
                <a:cs typeface="Calibri" panose="020F0502020204030204" pitchFamily="34" charset="0"/>
              </a:rPr>
              <a:t>menggunakan</a:t>
            </a:r>
            <a:r>
              <a:rPr lang="en-US" altLang="en-US" sz="1350" u="sng" dirty="0">
                <a:latin typeface="Cambria Math" panose="02040503050406030204" pitchFamily="18" charset="0"/>
                <a:cs typeface="Calibri" panose="020F0502020204030204" pitchFamily="34" charset="0"/>
              </a:rPr>
              <a:t> uang </a:t>
            </a:r>
            <a:r>
              <a:rPr lang="en-US" altLang="en-US" sz="1350" u="sng" dirty="0" err="1">
                <a:latin typeface="Cambria Math" panose="02040503050406030204" pitchFamily="18" charset="0"/>
                <a:cs typeface="Calibri" panose="020F0502020204030204" pitchFamily="34" charset="0"/>
              </a:rPr>
              <a:t>persediaan</a:t>
            </a:r>
            <a:endParaRPr lang="en-US" altLang="en-US" sz="1350" u="sng" dirty="0"/>
          </a:p>
          <a:p>
            <a:pPr defTabSz="685800" eaLnBrk="0" fontAlgn="base" hangingPunct="0">
              <a:spcBef>
                <a:spcPct val="0"/>
              </a:spcBef>
              <a:spcAft>
                <a:spcPct val="0"/>
              </a:spcAft>
            </a:pPr>
            <a:r>
              <a:rPr lang="en-US" altLang="en-US" sz="1350" dirty="0">
                <a:latin typeface="Cambria Math" panose="02040503050406030204" pitchFamily="18" charset="0"/>
                <a:cs typeface="Calibri" panose="020F0502020204030204" pitchFamily="34" charset="0"/>
              </a:rPr>
              <a:t>                                          </a:t>
            </a:r>
            <a:r>
              <a:rPr lang="en-US" altLang="en-US" sz="1350" dirty="0" err="1">
                <a:latin typeface="Cambria Math" panose="02040503050406030204" pitchFamily="18" charset="0"/>
                <a:cs typeface="Calibri" panose="020F0502020204030204" pitchFamily="34" charset="0"/>
              </a:rPr>
              <a:t>Proyeksi</a:t>
            </a:r>
            <a:r>
              <a:rPr lang="en-US" altLang="en-US" sz="1350" dirty="0">
                <a:latin typeface="Cambria Math" panose="02040503050406030204" pitchFamily="18" charset="0"/>
                <a:cs typeface="Calibri" panose="020F0502020204030204" pitchFamily="34" charset="0"/>
              </a:rPr>
              <a:t> </a:t>
            </a:r>
            <a:r>
              <a:rPr lang="en-US" altLang="en-US" sz="1350" dirty="0" err="1">
                <a:latin typeface="Cambria Math" panose="02040503050406030204" pitchFamily="18" charset="0"/>
                <a:cs typeface="Calibri" panose="020F0502020204030204" pitchFamily="34" charset="0"/>
              </a:rPr>
              <a:t>Frekwensi</a:t>
            </a:r>
            <a:r>
              <a:rPr lang="en-US" altLang="en-US" sz="1350" dirty="0">
                <a:latin typeface="Cambria Math" panose="02040503050406030204" pitchFamily="18" charset="0"/>
                <a:cs typeface="Calibri" panose="020F0502020204030204" pitchFamily="34" charset="0"/>
              </a:rPr>
              <a:t> </a:t>
            </a:r>
            <a:r>
              <a:rPr lang="en-US" altLang="en-US" sz="1350" dirty="0" err="1">
                <a:latin typeface="Cambria Math" panose="02040503050406030204" pitchFamily="18" charset="0"/>
                <a:cs typeface="Calibri" panose="020F0502020204030204" pitchFamily="34" charset="0"/>
              </a:rPr>
              <a:t>pengajuan</a:t>
            </a:r>
            <a:r>
              <a:rPr lang="en-US" altLang="en-US" sz="1350" dirty="0">
                <a:latin typeface="Cambria Math" panose="02040503050406030204" pitchFamily="18" charset="0"/>
                <a:cs typeface="Calibri" panose="020F0502020204030204" pitchFamily="34" charset="0"/>
              </a:rPr>
              <a:t> LPJ UP </a:t>
            </a:r>
            <a:r>
              <a:rPr lang="en-US" altLang="en-US" sz="1350" dirty="0" err="1">
                <a:latin typeface="Cambria Math" panose="02040503050406030204" pitchFamily="18" charset="0"/>
                <a:cs typeface="Calibri" panose="020F0502020204030204" pitchFamily="34" charset="0"/>
              </a:rPr>
              <a:t>dalam</a:t>
            </a:r>
            <a:r>
              <a:rPr lang="en-US" altLang="en-US" sz="1350" dirty="0">
                <a:latin typeface="Cambria Math" panose="02040503050406030204" pitchFamily="18" charset="0"/>
                <a:cs typeface="Calibri" panose="020F0502020204030204" pitchFamily="34" charset="0"/>
              </a:rPr>
              <a:t> </a:t>
            </a:r>
            <a:r>
              <a:rPr lang="en-US" altLang="en-US" sz="1350" dirty="0" err="1">
                <a:latin typeface="Cambria Math" panose="02040503050406030204" pitchFamily="18" charset="0"/>
                <a:cs typeface="Calibri" panose="020F0502020204030204" pitchFamily="34" charset="0"/>
              </a:rPr>
              <a:t>setahun</a:t>
            </a:r>
            <a:endParaRPr lang="en-US" altLang="en-US" sz="1350" dirty="0">
              <a:latin typeface="Arial" panose="020B0604020202020204" pitchFamily="34" charset="0"/>
            </a:endParaRP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1118507"/>
            <a:ext cx="8115300" cy="4371465"/>
          </a:xfrm>
        </p:spPr>
        <p:txBody>
          <a:bodyPr>
            <a:normAutofit/>
          </a:bodyPr>
          <a:lstStyle/>
          <a:p>
            <a:pPr marL="224790" marR="29845" indent="0">
              <a:lnSpc>
                <a:spcPct val="149000"/>
              </a:lnSpc>
              <a:spcBef>
                <a:spcPts val="100"/>
              </a:spcBef>
              <a:spcAft>
                <a:spcPts val="750"/>
              </a:spcAft>
              <a:buNone/>
            </a:pP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500" i="1" spc="-19"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er</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ti</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f</a:t>
            </a:r>
            <a:r>
              <a:rPr lang="en-US" sz="1500" i="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i="1" spc="10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i="1" dirty="0">
                <a:latin typeface="Bookman Old Style" panose="02050604050505020204" pitchFamily="18" charset="0"/>
                <a:ea typeface="Bookman Old Style" panose="02050604050505020204" pitchFamily="18" charset="0"/>
                <a:cs typeface="Bookman Old Style" panose="02050604050505020204" pitchFamily="18" charset="0"/>
              </a:rPr>
              <a:t>2: </a:t>
            </a:r>
            <a:r>
              <a:rPr lang="en-US" sz="1500" i="1" spc="11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i="1" spc="8" dirty="0">
                <a:latin typeface="Bookman Old Style" panose="02050604050505020204" pitchFamily="18" charset="0"/>
                <a:ea typeface="Bookman Old Style" panose="02050604050505020204" pitchFamily="18" charset="0"/>
                <a:cs typeface="Bookman Old Style" panose="02050604050505020204" pitchFamily="18" charset="0"/>
              </a:rPr>
              <a:t>B</a:t>
            </a:r>
            <a:r>
              <a:rPr lang="en-US" sz="1500" i="1" dirty="0">
                <a:latin typeface="Bookman Old Style" panose="02050604050505020204" pitchFamily="18" charset="0"/>
                <a:ea typeface="Bookman Old Style" panose="02050604050505020204" pitchFamily="18" charset="0"/>
                <a:cs typeface="Bookman Old Style" panose="02050604050505020204" pitchFamily="18" charset="0"/>
              </a:rPr>
              <a:t>at</a:t>
            </a:r>
            <a:r>
              <a:rPr lang="en-US" sz="1500" i="1" spc="-8"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i="1" dirty="0">
                <a:latin typeface="Bookman Old Style" panose="02050604050505020204" pitchFamily="18" charset="0"/>
                <a:ea typeface="Bookman Old Style" panose="02050604050505020204" pitchFamily="18" charset="0"/>
                <a:cs typeface="Bookman Old Style" panose="02050604050505020204" pitchFamily="18" charset="0"/>
              </a:rPr>
              <a:t>s </a:t>
            </a:r>
            <a:r>
              <a:rPr lang="en-US" sz="1500" i="1" spc="1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500" i="1" spc="-19"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500" i="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i="1" spc="10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500" i="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i="1" spc="10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i="1" spc="8" dirty="0">
                <a:latin typeface="Bookman Old Style" panose="02050604050505020204" pitchFamily="18" charset="0"/>
                <a:ea typeface="Bookman Old Style" panose="02050604050505020204" pitchFamily="18" charset="0"/>
                <a:cs typeface="Bookman Old Style" panose="02050604050505020204" pitchFamily="18" charset="0"/>
              </a:rPr>
              <a:t>U</a:t>
            </a:r>
            <a:r>
              <a:rPr lang="en-US" sz="1500" i="1" dirty="0">
                <a:latin typeface="Bookman Old Style" panose="02050604050505020204" pitchFamily="18" charset="0"/>
                <a:ea typeface="Bookman Old Style" panose="02050604050505020204" pitchFamily="18" charset="0"/>
                <a:cs typeface="Bookman Old Style" panose="02050604050505020204" pitchFamily="18" charset="0"/>
              </a:rPr>
              <a:t>P </a:t>
            </a:r>
            <a:r>
              <a:rPr lang="en-US" sz="1500" i="1"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di</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500" i="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i="1" spc="10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ber</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500" i="1" spc="-19"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500" i="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i="1"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gu</a:t>
            </a:r>
            <a:r>
              <a:rPr lang="en-US" sz="1500" i="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ng</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g</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500" i="1"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i="1" dirty="0">
                <a:latin typeface="Bookman Old Style" panose="02050604050505020204" pitchFamily="18" charset="0"/>
                <a:ea typeface="Bookman Old Style" panose="02050604050505020204" pitchFamily="18" charset="0"/>
                <a:cs typeface="Bookman Old Style" panose="02050604050505020204" pitchFamily="18" charset="0"/>
              </a:rPr>
              <a:t>SKPD</a:t>
            </a:r>
            <a:endParaRPr lang="en-ID" sz="1500" dirty="0">
              <a:latin typeface="Calibri" panose="020F0502020204030204" pitchFamily="34" charset="0"/>
              <a:ea typeface="Calibri" panose="020F0502020204030204" pitchFamily="34" charset="0"/>
              <a:cs typeface="Times New Roman" panose="02020603050405020304" pitchFamily="18" charset="0"/>
            </a:endParaRPr>
          </a:p>
          <a:p>
            <a:pPr marL="397510" marR="26035" indent="0" algn="just">
              <a:lnSpc>
                <a:spcPct val="130000"/>
              </a:lnSpc>
              <a:spcBef>
                <a:spcPts val="0"/>
              </a:spcBef>
              <a:spcAft>
                <a:spcPts val="450"/>
              </a:spcAft>
              <a:buNone/>
            </a:pP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Menetapkan</a:t>
            </a:r>
            <a:r>
              <a:rPr lang="en-US" sz="1500" spc="-5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batas</a:t>
            </a:r>
            <a:r>
              <a:rPr lang="en-US" sz="150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maksimal</a:t>
            </a:r>
            <a:r>
              <a:rPr lang="en-US" sz="1500" spc="-9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nilai</a:t>
            </a:r>
            <a:r>
              <a:rPr lang="en-US" sz="15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150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500" spc="-5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pagu</a:t>
            </a:r>
            <a:r>
              <a:rPr lang="en-US" sz="150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500" spc="-5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dimiliki</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SKPD</a:t>
            </a:r>
            <a:r>
              <a:rPr lang="en-US" sz="150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sebagaimana</a:t>
            </a:r>
            <a:r>
              <a:rPr lang="en-US" sz="150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digambarkan</a:t>
            </a:r>
            <a:r>
              <a:rPr lang="en-US" sz="150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50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contoh</a:t>
            </a:r>
            <a:r>
              <a:rPr lang="en-US" sz="150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di</a:t>
            </a:r>
            <a:r>
              <a:rPr lang="en-US" sz="150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bawah</a:t>
            </a:r>
            <a:r>
              <a:rPr lang="en-US" sz="150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ini</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spc="8"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500" i="1" spc="-19"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ng</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i="1"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h</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y</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i="1"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se</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g</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500" i="1"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lu</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i="1" spc="8"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500" i="1"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500" dirty="0">
              <a:latin typeface="Calibri" panose="020F0502020204030204" pitchFamily="34" charset="0"/>
              <a:ea typeface="Calibri" panose="020F0502020204030204" pitchFamily="34" charset="0"/>
              <a:cs typeface="Times New Roman" panose="02020603050405020304" pitchFamily="18" charset="0"/>
            </a:endParaRPr>
          </a:p>
          <a:p>
            <a:pPr marL="636270" indent="-257175">
              <a:lnSpc>
                <a:spcPct val="130000"/>
              </a:lnSpc>
              <a:spcBef>
                <a:spcPts val="0"/>
              </a:spcBef>
              <a:spcAft>
                <a:spcPts val="450"/>
              </a:spcAft>
              <a:buAutoNum type="arabicParenR"/>
            </a:pP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maksimal</a:t>
            </a:r>
            <a:r>
              <a:rPr lang="en-US" sz="1500" spc="14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Rp.50.000.000</a:t>
            </a:r>
            <a:r>
              <a:rPr lang="en-US" sz="1500" spc="18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500" spc="18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Pagu</a:t>
            </a:r>
            <a:r>
              <a:rPr lang="en-US" sz="15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DPA</a:t>
            </a:r>
            <a:r>
              <a:rPr lang="en-US" sz="1500" spc="18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SKPD</a:t>
            </a:r>
            <a:r>
              <a:rPr lang="en-US" sz="1500" spc="18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sampai</a:t>
            </a:r>
            <a:r>
              <a:rPr lang="en-US" sz="15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Rp.500.000.000.</a:t>
            </a:r>
            <a:endParaRPr lang="en-US" sz="15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636270" indent="-257175">
              <a:lnSpc>
                <a:spcPct val="130000"/>
              </a:lnSpc>
              <a:spcBef>
                <a:spcPts val="0"/>
              </a:spcBef>
              <a:spcAft>
                <a:spcPts val="450"/>
              </a:spcAft>
              <a:buAutoNum type="arabicParenR"/>
            </a:pP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Maksimal</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Rp.75.000.000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agu</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DPA SKPD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diatas</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Rp.500.000.000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sampai</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Rp.1.000.000.</a:t>
            </a:r>
            <a:r>
              <a:rPr lang="en-US" sz="1500" spc="4" dirty="0">
                <a:latin typeface="Bookman Old Style" panose="02050604050505020204" pitchFamily="18" charset="0"/>
                <a:ea typeface="Bookman Old Style" panose="02050604050505020204" pitchFamily="18" charset="0"/>
                <a:cs typeface="Bookman Old Style" panose="02050604050505020204" pitchFamily="18" charset="0"/>
              </a:rPr>
              <a:t>0</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00.</a:t>
            </a:r>
            <a:endParaRPr lang="en-US" sz="15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636270" indent="-257175">
              <a:lnSpc>
                <a:spcPct val="130000"/>
              </a:lnSpc>
              <a:spcBef>
                <a:spcPts val="0"/>
              </a:spcBef>
              <a:spcAft>
                <a:spcPts val="450"/>
              </a:spcAft>
              <a:buAutoNum type="arabicParenR"/>
            </a:pP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Maksimal</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Rp.100.000.000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agu</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DPA	SKPD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diatas</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Rp.1.000.000.000.</a:t>
            </a:r>
            <a:endParaRPr lang="en-ID" sz="150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3093" y="1077686"/>
            <a:ext cx="8596993" cy="4767943"/>
          </a:xfrm>
        </p:spPr>
        <p:txBody>
          <a:bodyPr>
            <a:normAutofit fontScale="92500" lnSpcReduction="20000"/>
          </a:bodyPr>
          <a:lstStyle/>
          <a:p>
            <a:pPr marL="603885" marR="25400" indent="-269240" algn="just">
              <a:lnSpc>
                <a:spcPct val="150000"/>
              </a:lnSpc>
              <a:spcBef>
                <a:spcPts val="0"/>
              </a:spcBef>
              <a:spcAft>
                <a:spcPts val="450"/>
              </a:spcAft>
              <a:buFont typeface="+mj-lt"/>
              <a:buAutoNum type="alphaLcPeriod"/>
            </a:pP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481965" marR="26035" indent="-257175" algn="just">
              <a:lnSpc>
                <a:spcPct val="150000"/>
              </a:lnSpc>
              <a:spcAft>
                <a:spcPts val="750"/>
              </a:spcAft>
              <a:buFont typeface="+mj-lt"/>
              <a:buAutoNum type="arabicPeriod"/>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Pelimpahan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Uang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Persediaan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selanjutnya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disingkat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Pelimpahan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UP)</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adalah</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alokasi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UP</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ada</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di</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Pelimpahan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ini</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ujuan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memperlancar</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proses</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pelaksanaan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kegiatan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SKPD,</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khususnya</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dikelola</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oleh Kuasa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Pengguna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481965" marR="25400" indent="-257175" algn="just">
              <a:lnSpc>
                <a:spcPct val="150000"/>
              </a:lnSpc>
              <a:spcBef>
                <a:spcPts val="20"/>
              </a:spcBef>
              <a:spcAft>
                <a:spcPts val="750"/>
              </a:spcAft>
              <a:buFont typeface="+mj-lt"/>
              <a:buAutoNum type="arabicPeriod"/>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Pelimpahan</a:t>
            </a:r>
            <a:r>
              <a:rPr lang="en-US" sz="13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digunakan</a:t>
            </a:r>
            <a:r>
              <a:rPr lang="en-US" sz="13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3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membiayai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oleh</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di</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luar</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LS</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maupun</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TU. Proses</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pelimpahan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ini</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muncul</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karena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adanya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entuan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mengatur</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bahwa</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end</a:t>
            </a:r>
            <a:r>
              <a:rPr lang="en-US" sz="1350" spc="4"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han</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y</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berwenang</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mengajukan</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permintaan</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menggunakan</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SP</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-LS dan SPP-TU.</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481965" marR="26035" indent="-257175" algn="just">
              <a:lnSpc>
                <a:spcPct val="149000"/>
              </a:lnSpc>
              <a:spcBef>
                <a:spcPts val="20"/>
              </a:spcBef>
              <a:spcAft>
                <a:spcPts val="750"/>
              </a:spcAft>
              <a:buFont typeface="+mj-lt"/>
              <a:buAutoNum type="arabicPeriod"/>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Beberapa</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ketentuan</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umum</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terkait</a:t>
            </a:r>
            <a:r>
              <a:rPr lang="en-US" sz="135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proses</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Pelimpahan</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adalah</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sebag</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berikut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742950" marR="26035" indent="-269240" algn="just">
              <a:lnSpc>
                <a:spcPct val="115000"/>
              </a:lnSpc>
              <a:spcBef>
                <a:spcPts val="25"/>
              </a:spcBef>
              <a:spcAft>
                <a:spcPts val="750"/>
              </a:spcAft>
              <a:buFont typeface="+mj-lt"/>
              <a:buAutoNum type="alphaLcPeriod"/>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Proses</a:t>
            </a:r>
            <a:r>
              <a:rPr lang="en-US" sz="1350" spc="15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pelimpahan</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1350" spc="13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didasarkan</a:t>
            </a:r>
            <a:r>
              <a:rPr lang="en-US" sz="1350" spc="15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spc="15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perencanaan</a:t>
            </a:r>
            <a:r>
              <a:rPr lang="en-US" sz="1350" spc="15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inte</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r</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nal</a:t>
            </a:r>
            <a:r>
              <a:rPr lang="en-US" sz="135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SKPD</a:t>
            </a:r>
            <a:r>
              <a:rPr lang="en-ID" sz="1350" dirty="0">
                <a:latin typeface="Calibri" panose="020F0502020204030204" pitchFamily="34" charset="0"/>
                <a:ea typeface="Bookman Old Style" panose="02050604050505020204" pitchFamily="18" charset="0"/>
                <a:cs typeface="Times New Roman" panose="020206030504050203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harus</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mendapatkan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persetujuan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Pengguna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(PA).</a:t>
            </a:r>
            <a:r>
              <a:rPr lang="en-US" sz="1350" dirty="0">
                <a:latin typeface="Calibri" panose="020F0502020204030204" pitchFamily="34" charset="0"/>
                <a:ea typeface="Calibri" panose="020F0502020204030204" pitchFamily="34" charset="0"/>
                <a:cs typeface="Times New Roman" panose="02020603050405020304" pitchFamily="18" charset="0"/>
              </a:rPr>
              <a:t> </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742950" marR="26035" indent="-269240" algn="just">
              <a:lnSpc>
                <a:spcPct val="150000"/>
              </a:lnSpc>
              <a:spcAft>
                <a:spcPts val="750"/>
              </a:spcAft>
              <a:buFont typeface="+mj-lt"/>
              <a:buAutoNum type="alphaLcPeriod"/>
              <a:tabLst>
                <a:tab pos="1419225" algn="l"/>
              </a:tabLst>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Atas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persetujuan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PA,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SKPD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dapat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melimpahkan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sebagian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4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UP </a:t>
            </a:r>
            <a:r>
              <a:rPr lang="en-US" sz="1350" spc="22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350" spc="24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elolanya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4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4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ntu</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pelaks</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naan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sub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kegiatan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 unit SKPD,</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dilaku</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4"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ecara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non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35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pemindahbukuan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ening</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
        <p:nvSpPr>
          <p:cNvPr id="4" name="TextBox 3"/>
          <p:cNvSpPr txBox="1"/>
          <p:nvPr/>
        </p:nvSpPr>
        <p:spPr>
          <a:xfrm>
            <a:off x="473528" y="1265699"/>
            <a:ext cx="4572000" cy="316625"/>
          </a:xfrm>
          <a:prstGeom prst="rect">
            <a:avLst/>
          </a:prstGeom>
          <a:noFill/>
        </p:spPr>
        <p:txBody>
          <a:bodyPr wrap="square">
            <a:spAutoFit/>
          </a:bodyPr>
          <a:lstStyle/>
          <a:p>
            <a:pPr marL="224155">
              <a:lnSpc>
                <a:spcPct val="115000"/>
              </a:lnSpc>
              <a:spcBef>
                <a:spcPts val="25"/>
              </a:spcBef>
              <a:spcAft>
                <a:spcPts val="750"/>
              </a:spcAft>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PROSES PELIMPAHAN UANG</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PERSEDIAAN</a:t>
            </a:r>
            <a:endParaRPr lang="en-ID" sz="1200" dirty="0">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022" y="1347107"/>
            <a:ext cx="8017328" cy="4142865"/>
          </a:xfrm>
        </p:spPr>
        <p:txBody>
          <a:bodyPr>
            <a:normAutofit fontScale="92500" lnSpcReduction="10000"/>
          </a:bodyPr>
          <a:lstStyle/>
          <a:p>
            <a:pPr marL="473710" marR="27305" indent="-270510" algn="just">
              <a:lnSpc>
                <a:spcPct val="149000"/>
              </a:lnSpc>
              <a:spcBef>
                <a:spcPts val="20"/>
              </a:spcBef>
              <a:spcAft>
                <a:spcPts val="750"/>
              </a:spcAft>
              <a:buFont typeface="+mj-lt"/>
              <a:buAutoNum type="alphaLcPeriod" startAt="3"/>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Persetujuan</a:t>
            </a:r>
            <a:r>
              <a:rPr lang="en-US" sz="1350"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a:t>
            </a:r>
            <a:r>
              <a:rPr lang="en-US" sz="1350"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350" spc="8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1350"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pelimpah</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1350" spc="6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dituangkan</a:t>
            </a:r>
            <a:r>
              <a:rPr lang="en-US" sz="1350"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lam</a:t>
            </a:r>
            <a:r>
              <a:rPr lang="en-US" sz="13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surat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keputusan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tentang</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pelimpahan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UP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4"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embantu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mempertimbangkan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usul</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473710" marR="27940" indent="-270510" algn="just">
              <a:lnSpc>
                <a:spcPct val="150000"/>
              </a:lnSpc>
              <a:spcBef>
                <a:spcPts val="25"/>
              </a:spcBef>
              <a:spcAft>
                <a:spcPts val="750"/>
              </a:spcAft>
              <a:buFont typeface="+mj-lt"/>
              <a:buAutoNum type="alphaLcPeriod" startAt="3"/>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Besarnya</a:t>
            </a:r>
            <a:r>
              <a:rPr lang="en-US" sz="13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jumlah</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uang</a:t>
            </a:r>
            <a:r>
              <a:rPr lang="en-US" sz="13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3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dilimpahkan</a:t>
            </a:r>
            <a:r>
              <a:rPr lang="en-US" sz="13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tersebut</a:t>
            </a:r>
            <a:r>
              <a:rPr lang="en-US" sz="13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memperhitungkan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besarnya</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kegiatan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dikelola</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oleh</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Kuasa</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Pengguna</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(KPA)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serta</a:t>
            </a:r>
            <a:r>
              <a:rPr lang="en-US" sz="135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waktu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pelaksanaan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kegiatan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473710" marR="24765" indent="-270510" algn="just">
              <a:lnSpc>
                <a:spcPct val="149000"/>
              </a:lnSpc>
              <a:spcBef>
                <a:spcPts val="100"/>
              </a:spcBef>
              <a:spcAft>
                <a:spcPts val="750"/>
              </a:spcAft>
              <a:buFont typeface="+mj-lt"/>
              <a:buAutoNum type="alphaLcPeriod" startAt="3"/>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dasar</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pelimpa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h</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135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tersebut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8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uaran</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pencatatan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a:t>
            </a:r>
            <a:r>
              <a:rPr lang="en-US" sz="1350" spc="4"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terkait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473710" marR="27305" indent="-270510" algn="just">
              <a:lnSpc>
                <a:spcPct val="149000"/>
              </a:lnSpc>
              <a:spcBef>
                <a:spcPts val="25"/>
              </a:spcBef>
              <a:spcAft>
                <a:spcPts val="750"/>
              </a:spcAft>
              <a:buFont typeface="+mj-lt"/>
              <a:buAutoNum type="alphaLcPeriod" startAt="3"/>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9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9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9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bertanggung</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9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jawab</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UP</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dilimpahkan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oleh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473710" marR="26670" indent="-270510" algn="just">
              <a:lnSpc>
                <a:spcPct val="150000"/>
              </a:lnSpc>
              <a:spcBef>
                <a:spcPts val="25"/>
              </a:spcBef>
              <a:spcAft>
                <a:spcPts val="750"/>
              </a:spcAft>
              <a:buFont typeface="+mj-lt"/>
              <a:buAutoNum type="alphaLcPeriod" startAt="3"/>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Pelimpahan</a:t>
            </a:r>
            <a:r>
              <a:rPr lang="en-US" sz="1350" spc="20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135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ada</a:t>
            </a:r>
            <a:r>
              <a:rPr lang="en-US" sz="1350" spc="20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ahara</a:t>
            </a:r>
            <a:r>
              <a:rPr lang="en-US" sz="1350" spc="20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geluaran</a:t>
            </a:r>
            <a:r>
              <a:rPr lang="en-US" sz="1350" spc="20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spc="21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berakhir</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ketika</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sub</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kegiat</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unit</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SKPD</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bersangkutan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tel</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selesai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dilaksanakan</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apabila</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terdapat</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sisa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uang</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persediaan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isetorkan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non</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elalui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pemindahbukuan</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re</a:t>
            </a:r>
            <a:r>
              <a:rPr lang="en-US" sz="1350" spc="4"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ening</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1094"/>
            <a:ext cx="7886700" cy="583406"/>
          </a:xfrm>
        </p:spPr>
        <p:txBody>
          <a:bodyPr>
            <a:normAutofit fontScale="90000"/>
          </a:bodyPr>
          <a:lstStyle/>
          <a:p>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KETENTUAN PELAKSANAAN PELIMPAHAN UP</a:t>
            </a:r>
            <a:endParaRPr lang="en-ID" sz="2700" dirty="0"/>
          </a:p>
        </p:txBody>
      </p:sp>
      <p:sp>
        <p:nvSpPr>
          <p:cNvPr id="3" name="Content Placeholder 2"/>
          <p:cNvSpPr>
            <a:spLocks noGrp="1"/>
          </p:cNvSpPr>
          <p:nvPr>
            <p:ph idx="1"/>
          </p:nvPr>
        </p:nvSpPr>
        <p:spPr>
          <a:xfrm>
            <a:off x="489857" y="1836965"/>
            <a:ext cx="8221436" cy="3984171"/>
          </a:xfrm>
        </p:spPr>
        <p:txBody>
          <a:bodyPr>
            <a:normAutofit fontScale="92500"/>
          </a:bodyPr>
          <a:lstStyle/>
          <a:p>
            <a:pPr marL="473710" marR="27940" indent="-270510" algn="just">
              <a:lnSpc>
                <a:spcPct val="149000"/>
              </a:lnSpc>
              <a:spcAft>
                <a:spcPts val="750"/>
              </a:spcAft>
              <a:buFont typeface="+mj-lt"/>
              <a:buAutoNum type="alphaLcPeriod"/>
            </a:pP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Pengguna</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menetapkan</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142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pelimpahan</a:t>
            </a:r>
            <a:r>
              <a:rPr lang="en-US" sz="142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142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usulan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42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425" dirty="0">
              <a:latin typeface="Calibri" panose="020F0502020204030204" pitchFamily="34" charset="0"/>
              <a:ea typeface="Calibri" panose="020F0502020204030204" pitchFamily="34" charset="0"/>
              <a:cs typeface="Times New Roman" panose="02020603050405020304" pitchFamily="18" charset="0"/>
            </a:endParaRPr>
          </a:p>
          <a:p>
            <a:pPr marL="473710" marR="26035" indent="-270510" algn="just">
              <a:lnSpc>
                <a:spcPct val="149000"/>
              </a:lnSpc>
              <a:spcBef>
                <a:spcPts val="25"/>
              </a:spcBef>
              <a:spcAft>
                <a:spcPts val="750"/>
              </a:spcAft>
              <a:buFont typeface="+mj-lt"/>
              <a:buAutoNum type="alphaLcPeriod"/>
            </a:pP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18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18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1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mengajukan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18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rmohonan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pelimpahan</a:t>
            </a:r>
            <a:r>
              <a:rPr lang="en-US" sz="1425"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142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425"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Pengguna</a:t>
            </a:r>
            <a:r>
              <a:rPr lang="en-US" sz="1425"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425"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Kuasa</a:t>
            </a:r>
            <a:r>
              <a:rPr lang="en-US" sz="1425"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Pengguna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425" dirty="0">
              <a:latin typeface="Calibri" panose="020F0502020204030204" pitchFamily="34" charset="0"/>
              <a:ea typeface="Calibri" panose="020F0502020204030204" pitchFamily="34" charset="0"/>
              <a:cs typeface="Times New Roman" panose="02020603050405020304" pitchFamily="18" charset="0"/>
            </a:endParaRPr>
          </a:p>
          <a:p>
            <a:pPr marL="473710" marR="27305" indent="-270510" algn="just">
              <a:lnSpc>
                <a:spcPct val="149000"/>
              </a:lnSpc>
              <a:spcBef>
                <a:spcPts val="25"/>
              </a:spcBef>
              <a:spcAft>
                <a:spcPts val="750"/>
              </a:spcAft>
              <a:buFont typeface="+mj-lt"/>
              <a:buAutoNum type="alphaLcPeriod"/>
            </a:pP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425"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1425"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pelimpahan</a:t>
            </a:r>
            <a:r>
              <a:rPr lang="en-US" sz="1425"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1425" spc="6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y</a:t>
            </a:r>
            <a:r>
              <a:rPr lang="en-US" sz="1425" spc="8"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ng</a:t>
            </a:r>
            <a:r>
              <a:rPr lang="en-US" sz="1425"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ditetapkan</a:t>
            </a:r>
            <a:r>
              <a:rPr lang="en-US" sz="1425"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oleh</a:t>
            </a:r>
            <a:r>
              <a:rPr lang="en-US" sz="1425" spc="9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Pengguna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ra</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limpahkan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UP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1425"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425" dirty="0">
              <a:latin typeface="Calibri" panose="020F0502020204030204" pitchFamily="34" charset="0"/>
              <a:ea typeface="Calibri" panose="020F0502020204030204" pitchFamily="34" charset="0"/>
              <a:cs typeface="Times New Roman" panose="02020603050405020304" pitchFamily="18" charset="0"/>
            </a:endParaRPr>
          </a:p>
          <a:p>
            <a:pPr marL="473710" marR="26035" indent="-270510" algn="just">
              <a:lnSpc>
                <a:spcPct val="149000"/>
              </a:lnSpc>
              <a:spcBef>
                <a:spcPts val="25"/>
              </a:spcBef>
              <a:spcAft>
                <a:spcPts val="750"/>
              </a:spcAft>
              <a:buFont typeface="+mj-lt"/>
              <a:buAutoNum type="alphaLcPeriod"/>
            </a:pP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pencatatan</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pelimpahan</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UP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tersebut</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uk</a:t>
            </a:r>
            <a:r>
              <a:rPr lang="en-US" sz="1425" spc="11"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terkait</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425" dirty="0">
              <a:latin typeface="Calibri" panose="020F0502020204030204" pitchFamily="34" charset="0"/>
              <a:ea typeface="Calibri" panose="020F0502020204030204" pitchFamily="34" charset="0"/>
              <a:cs typeface="Times New Roman" panose="02020603050405020304" pitchFamily="18" charset="0"/>
            </a:endParaRPr>
          </a:p>
          <a:p>
            <a:pPr marL="224790" marR="26035" indent="0" algn="just">
              <a:lnSpc>
                <a:spcPct val="150000"/>
              </a:lnSpc>
              <a:spcBef>
                <a:spcPts val="25"/>
              </a:spcBef>
              <a:spcAft>
                <a:spcPts val="750"/>
              </a:spcAft>
              <a:buNone/>
            </a:pP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apat</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mengajukan</a:t>
            </a:r>
            <a:r>
              <a:rPr lang="en-US" sz="142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permintaan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pelimpahan</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UP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berikutnya</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sebes</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pelimpahan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UP</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ya</a:t>
            </a:r>
            <a:r>
              <a:rPr lang="en-US" sz="1425" spc="4"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g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terpakai</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disertai</a:t>
            </a:r>
            <a:r>
              <a:rPr lang="en-US" sz="1425"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bukti-bukti</a:t>
            </a:r>
            <a:r>
              <a:rPr lang="en-US" sz="1425"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transaksi</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425"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1094"/>
            <a:ext cx="7886700" cy="411956"/>
          </a:xfrm>
        </p:spPr>
        <p:txBody>
          <a:bodyPr>
            <a:normAutofit fontScale="90000"/>
          </a:bodyPr>
          <a:lstStyle/>
          <a:p>
            <a:br>
              <a:rPr lang="en-US" sz="2700" dirty="0">
                <a:latin typeface="Bookman Old Style" panose="02050604050505020204" pitchFamily="18" charset="0"/>
                <a:ea typeface="Bookman Old Style" panose="02050604050505020204" pitchFamily="18" charset="0"/>
                <a:cs typeface="Bookman Old Style" panose="02050604050505020204" pitchFamily="18" charset="0"/>
              </a:rPr>
            </a:b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PERMINTAAN PEMBAYARAN</a:t>
            </a:r>
            <a:br>
              <a:rPr lang="en-ID" sz="2700" dirty="0">
                <a:latin typeface="Calibri" panose="020F0502020204030204" pitchFamily="34" charset="0"/>
                <a:ea typeface="Calibri" panose="020F0502020204030204" pitchFamily="34" charset="0"/>
                <a:cs typeface="Times New Roman" panose="02020603050405020304" pitchFamily="18" charset="0"/>
              </a:rPr>
            </a:br>
            <a:endParaRPr lang="en-ID" sz="2700" dirty="0"/>
          </a:p>
        </p:txBody>
      </p:sp>
      <p:sp>
        <p:nvSpPr>
          <p:cNvPr id="3" name="Content Placeholder 2"/>
          <p:cNvSpPr>
            <a:spLocks noGrp="1"/>
          </p:cNvSpPr>
          <p:nvPr>
            <p:ph idx="1"/>
          </p:nvPr>
        </p:nvSpPr>
        <p:spPr>
          <a:xfrm>
            <a:off x="310242" y="1624694"/>
            <a:ext cx="8499022" cy="4196442"/>
          </a:xfrm>
        </p:spPr>
        <p:txBody>
          <a:bodyPr>
            <a:normAutofit/>
          </a:bodyPr>
          <a:lstStyle/>
          <a:p>
            <a:pPr marL="316230" indent="-257175" algn="just">
              <a:lnSpc>
                <a:spcPct val="115000"/>
              </a:lnSpc>
              <a:spcBef>
                <a:spcPts val="0"/>
              </a:spcBef>
              <a:spcAft>
                <a:spcPts val="450"/>
              </a:spcAft>
              <a:buFont typeface="+mj-lt"/>
              <a:buAutoNum type="arabicPeriod"/>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Permintaan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oleh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proses</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awal</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oleh</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emerintah</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ait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sekaligus</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proses</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pembebanan</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Proses</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permintaan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memuat</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4"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nformasi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aliran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data,</a:t>
            </a:r>
            <a:r>
              <a:rPr lang="en-US" sz="135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serta</a:t>
            </a:r>
            <a:r>
              <a:rPr lang="en-US" sz="135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penyajian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elektronik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334645" marR="26035" indent="0" algn="just">
              <a:lnSpc>
                <a:spcPct val="115000"/>
              </a:lnSpc>
              <a:spcBef>
                <a:spcPts val="0"/>
              </a:spcBef>
              <a:spcAft>
                <a:spcPts val="450"/>
              </a:spcAft>
              <a:buNone/>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3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Pasal</a:t>
            </a:r>
            <a:r>
              <a:rPr lang="en-US" sz="13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142</a:t>
            </a:r>
            <a:r>
              <a:rPr lang="en-US" sz="13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sampai</a:t>
            </a:r>
            <a:r>
              <a:rPr lang="en-US" sz="13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spc="6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Pasal</a:t>
            </a:r>
            <a:r>
              <a:rPr lang="en-US" sz="13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146</a:t>
            </a:r>
            <a:r>
              <a:rPr lang="en-US" sz="13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Peraturan</a:t>
            </a:r>
            <a:r>
              <a:rPr lang="en-US" sz="13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Pemerintah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Nomor</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12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Tahun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2019,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permintaan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diatur</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berikut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539115" marR="26035" lvl="1" indent="-205105" algn="just">
              <a:lnSpc>
                <a:spcPct val="110000"/>
              </a:lnSpc>
              <a:spcBef>
                <a:spcPts val="0"/>
              </a:spcBef>
              <a:spcAft>
                <a:spcPts val="450"/>
              </a:spcAft>
              <a:buFont typeface="+mj-lt"/>
              <a:buAutoNum type="alphaLcPeriod"/>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mengajukan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SPP </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 </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lalui</a:t>
            </a:r>
            <a:r>
              <a:rPr lang="en-US" sz="1350" spc="27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PPK SKPD</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SPD</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lain yang</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dipersamakan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SPD.</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539115" marR="26035" lvl="1" indent="-205105" algn="just">
              <a:lnSpc>
                <a:spcPct val="110000"/>
              </a:lnSpc>
              <a:spcBef>
                <a:spcPts val="0"/>
              </a:spcBef>
              <a:spcAft>
                <a:spcPts val="450"/>
              </a:spcAft>
              <a:buFont typeface="+mj-lt"/>
              <a:buAutoNum type="alphaLcPeriod"/>
              <a:tabLst>
                <a:tab pos="733425" algn="l"/>
              </a:tabLst>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SPP</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kep</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KPA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pertimbangan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SKPD dan</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lokasi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disampaikan</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PPK Unit SKPD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SPD  </a:t>
            </a:r>
            <a:r>
              <a:rPr lang="en-US" sz="1350"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lain  </a:t>
            </a:r>
            <a:r>
              <a:rPr lang="en-US" sz="1350" spc="5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dipersamakan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SPD.</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539115" marR="26035" lvl="1" indent="-205105" algn="just">
              <a:lnSpc>
                <a:spcPct val="110000"/>
              </a:lnSpc>
              <a:spcBef>
                <a:spcPts val="0"/>
              </a:spcBef>
              <a:spcAft>
                <a:spcPts val="450"/>
              </a:spcAft>
              <a:buFont typeface="+mj-lt"/>
              <a:buAutoNum type="alphaLcPeriod"/>
              <a:tabLst>
                <a:tab pos="1019175" algn="l"/>
              </a:tabLst>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350" spc="14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SPP</a:t>
            </a:r>
            <a:r>
              <a:rPr lang="en-US" sz="1350" spc="14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350" spc="14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KPA</a:t>
            </a:r>
            <a:r>
              <a:rPr lang="en-US" sz="1350" spc="14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berdas</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rkan</a:t>
            </a:r>
            <a:r>
              <a:rPr lang="en-US" sz="1350" spc="14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pertimbangan</a:t>
            </a:r>
            <a:r>
              <a:rPr lang="en-US" sz="1350" spc="14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Kegiatan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7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SKPD, </a:t>
            </a:r>
            <a:r>
              <a:rPr lang="en-US" sz="1350" spc="27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disampaikan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7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7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PPK</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SKPD</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berdasa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kan</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SPD</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dok</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lain 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dipersamakan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SPD.</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35" y="1118507"/>
            <a:ext cx="8499022" cy="4686300"/>
          </a:xfrm>
        </p:spPr>
        <p:txBody>
          <a:bodyPr>
            <a:normAutofit fontScale="77500" lnSpcReduction="20000"/>
          </a:bodyPr>
          <a:lstStyle/>
          <a:p>
            <a:pPr marL="479425" marR="26670" indent="-257175" algn="just">
              <a:lnSpc>
                <a:spcPct val="149000"/>
              </a:lnSpc>
              <a:spcBef>
                <a:spcPts val="0"/>
              </a:spcBef>
              <a:spcAft>
                <a:spcPts val="450"/>
              </a:spcAft>
              <a:buFont typeface="+mj-lt"/>
              <a:buAutoNum type="alphaLcPeriod" startAt="4"/>
            </a:pP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SPP</a:t>
            </a:r>
            <a:r>
              <a:rPr lang="en-US" sz="1575"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575"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diajukan</a:t>
            </a:r>
            <a:r>
              <a:rPr lang="en-US" sz="1575" spc="9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oleh</a:t>
            </a:r>
            <a:r>
              <a:rPr lang="en-US" sz="1575"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575"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1575"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geluaran</a:t>
            </a:r>
            <a:r>
              <a:rPr lang="en-US" sz="1575"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terdiri</a:t>
            </a:r>
            <a:r>
              <a:rPr lang="en-US" sz="1575"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575" spc="9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SPP</a:t>
            </a:r>
            <a:r>
              <a:rPr lang="en-US" sz="1575"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UP, SPP</a:t>
            </a:r>
            <a:r>
              <a:rPr lang="en-US" sz="157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GU, SPP</a:t>
            </a:r>
            <a:r>
              <a:rPr lang="en-US" sz="157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TU, </a:t>
            </a:r>
            <a:r>
              <a:rPr lang="en-US" sz="1575" spc="-8"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an</a:t>
            </a:r>
            <a:r>
              <a:rPr lang="en-US" sz="157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SPP</a:t>
            </a:r>
            <a:r>
              <a:rPr lang="en-US" sz="157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LS.</a:t>
            </a:r>
            <a:r>
              <a:rPr lang="en-US" sz="157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Sedangkan</a:t>
            </a:r>
            <a:r>
              <a:rPr lang="en-US" sz="157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SPP</a:t>
            </a:r>
            <a:r>
              <a:rPr lang="en-US" sz="157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57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dapat</a:t>
            </a:r>
            <a:r>
              <a:rPr lang="en-US" sz="157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diajukan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oleh</a:t>
            </a:r>
            <a:r>
              <a:rPr lang="en-US" sz="157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57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1575"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geluaran</a:t>
            </a:r>
            <a:r>
              <a:rPr lang="en-US" sz="157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575"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terd</a:t>
            </a:r>
            <a:r>
              <a:rPr lang="en-US" sz="1575" spc="8"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ri</a:t>
            </a:r>
            <a:r>
              <a:rPr lang="en-US" sz="1575"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57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SPP</a:t>
            </a:r>
            <a:r>
              <a:rPr lang="en-US" sz="157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TU dan</a:t>
            </a:r>
            <a:r>
              <a:rPr lang="en-US" sz="157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SPP LS.</a:t>
            </a:r>
            <a:endParaRPr lang="en-ID" sz="1575" dirty="0">
              <a:latin typeface="Calibri" panose="020F0502020204030204" pitchFamily="34" charset="0"/>
              <a:ea typeface="Calibri" panose="020F0502020204030204" pitchFamily="34" charset="0"/>
              <a:cs typeface="Times New Roman" panose="02020603050405020304" pitchFamily="18" charset="0"/>
            </a:endParaRPr>
          </a:p>
          <a:p>
            <a:pPr marL="479425" marR="26035" indent="-257175" algn="just">
              <a:lnSpc>
                <a:spcPct val="150000"/>
              </a:lnSpc>
              <a:spcBef>
                <a:spcPts val="0"/>
              </a:spcBef>
              <a:spcAft>
                <a:spcPts val="450"/>
              </a:spcAft>
              <a:buFont typeface="+mj-lt"/>
              <a:buAutoNum type="alphaLcPeriod" startAt="4"/>
            </a:pP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Penerbitan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575"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SPP  </a:t>
            </a:r>
            <a:r>
              <a:rPr lang="en-US" sz="1575"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UP  </a:t>
            </a:r>
            <a:r>
              <a:rPr lang="en-US" sz="1575"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oleh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57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57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575"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rangka</a:t>
            </a:r>
            <a:r>
              <a:rPr lang="en-US" sz="1575"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pengisian</a:t>
            </a:r>
            <a:r>
              <a:rPr lang="en-US" sz="1575"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UP.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57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SPP UP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diajukan</a:t>
            </a:r>
            <a:r>
              <a:rPr lang="en-US" sz="157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melampirkan</a:t>
            </a:r>
            <a:r>
              <a:rPr lang="en-US" sz="157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kepu</a:t>
            </a:r>
            <a:r>
              <a:rPr lang="en-US" sz="1575" spc="-8"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usan</a:t>
            </a:r>
            <a:r>
              <a:rPr lang="en-US" sz="157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Kepala</a:t>
            </a:r>
            <a:r>
              <a:rPr lang="en-US" sz="157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575"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tentang</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UP.</a:t>
            </a:r>
            <a:endParaRPr lang="en-ID" sz="1575" dirty="0">
              <a:latin typeface="Calibri" panose="020F0502020204030204" pitchFamily="34" charset="0"/>
              <a:ea typeface="Calibri" panose="020F0502020204030204" pitchFamily="34" charset="0"/>
              <a:cs typeface="Times New Roman" panose="02020603050405020304" pitchFamily="18" charset="0"/>
            </a:endParaRPr>
          </a:p>
          <a:p>
            <a:pPr marL="479425" marR="25400" indent="-257175" algn="just">
              <a:lnSpc>
                <a:spcPct val="149000"/>
              </a:lnSpc>
              <a:spcBef>
                <a:spcPts val="0"/>
              </a:spcBef>
              <a:spcAft>
                <a:spcPts val="450"/>
              </a:spcAft>
              <a:buFont typeface="+mj-lt"/>
              <a:buAutoNum type="alphaLcPeriod" startAt="4"/>
              <a:tabLst>
                <a:tab pos="390525" algn="l"/>
              </a:tabLst>
            </a:pP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Penerbitan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575"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engajuan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S</a:t>
            </a:r>
            <a:r>
              <a:rPr lang="en-US" sz="1575" spc="8"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P  </a:t>
            </a:r>
            <a:r>
              <a:rPr lang="en-US" sz="1575"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GU  </a:t>
            </a:r>
            <a:r>
              <a:rPr lang="en-US" sz="157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dilak</a:t>
            </a:r>
            <a:r>
              <a:rPr lang="en-US" sz="1575" spc="8"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kan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oleh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575"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575"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575"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rangka</a:t>
            </a:r>
            <a:r>
              <a:rPr lang="en-US" sz="1575"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spc="8"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engganti</a:t>
            </a:r>
            <a:r>
              <a:rPr lang="en-US" sz="157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UP.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575"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SPP GU</a:t>
            </a:r>
            <a:r>
              <a:rPr lang="en-US" sz="1575"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dilampiri</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deng</a:t>
            </a:r>
            <a:r>
              <a:rPr lang="en-US" sz="1575"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575"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575"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asli</a:t>
            </a:r>
            <a:r>
              <a:rPr lang="en-US" sz="1575"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per</a:t>
            </a:r>
            <a:r>
              <a:rPr lang="en-US" sz="1575" spc="-8"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anggungjawaban</a:t>
            </a:r>
            <a:r>
              <a:rPr lang="en-US" sz="157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UP.</a:t>
            </a:r>
            <a:endParaRPr lang="en-ID" sz="1575" dirty="0">
              <a:latin typeface="Calibri" panose="020F0502020204030204" pitchFamily="34" charset="0"/>
              <a:ea typeface="Calibri" panose="020F0502020204030204" pitchFamily="34" charset="0"/>
              <a:cs typeface="Times New Roman" panose="02020603050405020304" pitchFamily="18" charset="0"/>
            </a:endParaRPr>
          </a:p>
          <a:p>
            <a:pPr marL="479425" marR="27940" indent="-257175" algn="just">
              <a:lnSpc>
                <a:spcPct val="150000"/>
              </a:lnSpc>
              <a:spcBef>
                <a:spcPts val="0"/>
              </a:spcBef>
              <a:spcAft>
                <a:spcPts val="450"/>
              </a:spcAft>
              <a:buFont typeface="+mj-lt"/>
              <a:buAutoNum type="alphaLcPeriod" startAt="4"/>
            </a:pP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Ketentuan</a:t>
            </a:r>
            <a:r>
              <a:rPr lang="en-US" sz="1575"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lebih</a:t>
            </a:r>
            <a:r>
              <a:rPr lang="en-US" sz="1575"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575"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njut</a:t>
            </a:r>
            <a:r>
              <a:rPr lang="en-US" sz="157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mengenai</a:t>
            </a:r>
            <a:r>
              <a:rPr lang="en-US" sz="1575"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be</a:t>
            </a:r>
            <a:r>
              <a:rPr lang="en-US" sz="1575" spc="-8"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aran</a:t>
            </a:r>
            <a:r>
              <a:rPr lang="en-US" sz="1575"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1575"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575"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GU</a:t>
            </a:r>
            <a:r>
              <a:rPr lang="en-US" sz="1575"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ditetapkan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Keputusan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Kepala</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Daerah.</a:t>
            </a:r>
            <a:endParaRPr lang="en-ID" sz="1575" dirty="0">
              <a:latin typeface="Calibri" panose="020F0502020204030204" pitchFamily="34" charset="0"/>
              <a:ea typeface="Calibri" panose="020F0502020204030204" pitchFamily="34" charset="0"/>
              <a:cs typeface="Times New Roman" panose="02020603050405020304" pitchFamily="18" charset="0"/>
            </a:endParaRPr>
          </a:p>
          <a:p>
            <a:pPr marL="479425" marR="26035" indent="-257175" algn="just">
              <a:lnSpc>
                <a:spcPct val="150000"/>
              </a:lnSpc>
              <a:spcBef>
                <a:spcPts val="0"/>
              </a:spcBef>
              <a:spcAft>
                <a:spcPts val="450"/>
              </a:spcAft>
              <a:buFont typeface="+mj-lt"/>
              <a:buAutoNum type="alphaLcPeriod" startAt="4"/>
            </a:pP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1575" spc="4"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geluaran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mengajukan</a:t>
            </a:r>
            <a:r>
              <a:rPr lang="en-US" sz="157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SPP</a:t>
            </a:r>
            <a:r>
              <a:rPr lang="en-US" sz="157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spc="-8" dirty="0">
                <a:latin typeface="Bookman Old Style" panose="02050604050505020204" pitchFamily="18" charset="0"/>
                <a:ea typeface="Bookman Old Style" panose="02050604050505020204" pitchFamily="18" charset="0"/>
                <a:cs typeface="Bookman Old Style" panose="02050604050505020204" pitchFamily="18" charset="0"/>
              </a:rPr>
              <a:t>T</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U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57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melaksa</a:t>
            </a:r>
            <a:r>
              <a:rPr lang="en-US" sz="1575"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akan</a:t>
            </a:r>
            <a:r>
              <a:rPr lang="en-US" sz="157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kegiatan</a:t>
            </a:r>
            <a:r>
              <a:rPr lang="en-US" sz="157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ya</a:t>
            </a:r>
            <a:r>
              <a:rPr lang="en-US" sz="1575" spc="-8"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g</a:t>
            </a:r>
            <a:r>
              <a:rPr lang="en-US" sz="157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bersifat</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mendesak</a:t>
            </a:r>
            <a:r>
              <a:rPr lang="en-US" sz="157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57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tid</a:t>
            </a:r>
            <a:r>
              <a:rPr lang="en-US" sz="1575"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dapat</a:t>
            </a:r>
            <a:r>
              <a:rPr lang="en-US" sz="157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menggun</a:t>
            </a:r>
            <a:r>
              <a:rPr lang="en-US" sz="1575"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kan</a:t>
            </a:r>
            <a:r>
              <a:rPr lang="en-US" sz="157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SPP</a:t>
            </a:r>
            <a:r>
              <a:rPr lang="en-US" sz="157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LS</a:t>
            </a:r>
            <a:r>
              <a:rPr lang="en-US" sz="157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575"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tau</a:t>
            </a:r>
            <a:r>
              <a:rPr lang="en-US" sz="157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SPP UP/GU.</a:t>
            </a:r>
            <a:endParaRPr lang="en-ID" sz="1575" dirty="0">
              <a:latin typeface="Calibri" panose="020F0502020204030204" pitchFamily="34" charset="0"/>
              <a:ea typeface="Calibri" panose="020F0502020204030204" pitchFamily="34" charset="0"/>
              <a:cs typeface="Times New Roman" panose="02020603050405020304" pitchFamily="18" charset="0"/>
            </a:endParaRPr>
          </a:p>
          <a:p>
            <a:pPr marL="479425" marR="25400" indent="-257175" algn="just">
              <a:lnSpc>
                <a:spcPct val="149000"/>
              </a:lnSpc>
              <a:spcBef>
                <a:spcPts val="0"/>
              </a:spcBef>
              <a:spcAft>
                <a:spcPts val="450"/>
              </a:spcAft>
              <a:buFont typeface="+mj-lt"/>
              <a:buAutoNum type="alphaLcPeriod" startAt="4"/>
              <a:tabLst>
                <a:tab pos="390525" algn="l"/>
                <a:tab pos="828675" algn="l"/>
              </a:tabLst>
            </a:pP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Batas</a:t>
            </a:r>
            <a:r>
              <a:rPr lang="en-US" sz="1575" spc="15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jumlah</a:t>
            </a:r>
            <a:r>
              <a:rPr lang="en-US" sz="1575" spc="14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575"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SPP</a:t>
            </a:r>
            <a:r>
              <a:rPr lang="en-US" sz="1575"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TU</a:t>
            </a:r>
            <a:r>
              <a:rPr lang="en-US" sz="1575" spc="1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harus</a:t>
            </a:r>
            <a:r>
              <a:rPr lang="en-US" sz="1575"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mendapat</a:t>
            </a:r>
            <a:r>
              <a:rPr lang="en-US" sz="1575"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persetujuan</a:t>
            </a:r>
            <a:r>
              <a:rPr lang="en-US" sz="1575"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PPKD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575"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mperhatikan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spc="11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rincian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spc="9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kebutuhan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575"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waktu</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penggunaannya</a:t>
            </a:r>
            <a:r>
              <a:rPr lang="en-US" sz="157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ditetapkan</a:t>
            </a:r>
            <a:r>
              <a:rPr lang="en-US" sz="1575"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575"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Per</a:t>
            </a:r>
            <a:r>
              <a:rPr lang="en-US" sz="1575"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turan</a:t>
            </a:r>
            <a:r>
              <a:rPr lang="en-US" sz="1575"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Kepala</a:t>
            </a:r>
            <a:r>
              <a:rPr lang="en-US" sz="1575"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Daer</a:t>
            </a:r>
            <a:r>
              <a:rPr lang="en-US" sz="1575" spc="-8"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h.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hal</a:t>
            </a:r>
            <a:r>
              <a:rPr lang="en-US" sz="1575"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sisa</a:t>
            </a:r>
            <a:r>
              <a:rPr lang="en-US" sz="1575" spc="-8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TU</a:t>
            </a:r>
            <a:r>
              <a:rPr lang="en-US" sz="1575"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tidak</a:t>
            </a:r>
            <a:r>
              <a:rPr lang="en-US" sz="1575"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ha</a:t>
            </a:r>
            <a:r>
              <a:rPr lang="en-US" sz="1575" spc="-8"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is</a:t>
            </a:r>
            <a:r>
              <a:rPr lang="en-US" sz="1575"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digunakan</a:t>
            </a:r>
            <a:r>
              <a:rPr lang="en-US" sz="1575"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575"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1</a:t>
            </a:r>
            <a:r>
              <a:rPr lang="en-US" sz="1575"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satu</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575" spc="-9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bulan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575"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sisa</a:t>
            </a:r>
            <a:r>
              <a:rPr lang="en-US" sz="1575" spc="-8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spc="-8" dirty="0">
                <a:latin typeface="Bookman Old Style" panose="02050604050505020204" pitchFamily="18" charset="0"/>
                <a:ea typeface="Bookman Old Style" panose="02050604050505020204" pitchFamily="18" charset="0"/>
                <a:cs typeface="Bookman Old Style" panose="02050604050505020204" pitchFamily="18" charset="0"/>
              </a:rPr>
              <a:t>T</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U</a:t>
            </a:r>
            <a:r>
              <a:rPr lang="en-US" sz="1575"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disetor</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1575"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1575"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Kas</a:t>
            </a:r>
            <a:r>
              <a:rPr lang="en-US" sz="1575"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Umum</a:t>
            </a:r>
            <a:r>
              <a:rPr lang="en-US" sz="157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575"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575"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SPP</a:t>
            </a:r>
            <a:r>
              <a:rPr lang="en-US" sz="1575"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TU</a:t>
            </a:r>
            <a:r>
              <a:rPr lang="en-US" sz="1575"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dilampiri</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deng</a:t>
            </a:r>
            <a:r>
              <a:rPr lang="en-US" sz="1575"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daftar</a:t>
            </a:r>
            <a:r>
              <a:rPr lang="en-US" sz="1575"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rincian</a:t>
            </a:r>
            <a:r>
              <a:rPr lang="en-US" sz="157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rencana</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75"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575" dirty="0">
                <a:latin typeface="Bookman Old Style" panose="02050604050505020204" pitchFamily="18" charset="0"/>
                <a:ea typeface="Bookman Old Style" panose="02050604050505020204" pitchFamily="18" charset="0"/>
                <a:cs typeface="Bookman Old Style" panose="02050604050505020204" pitchFamily="18" charset="0"/>
              </a:rPr>
              <a:t> dana.</a:t>
            </a:r>
            <a:endParaRPr lang="en-ID" sz="1575"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378" y="1273628"/>
            <a:ext cx="8401050" cy="4555672"/>
          </a:xfrm>
        </p:spPr>
        <p:txBody>
          <a:bodyPr>
            <a:noAutofit/>
          </a:bodyPr>
          <a:lstStyle/>
          <a:p>
            <a:pPr marL="269240" indent="-257175">
              <a:lnSpc>
                <a:spcPct val="130000"/>
              </a:lnSpc>
              <a:spcBef>
                <a:spcPts val="0"/>
              </a:spcBef>
              <a:spcAft>
                <a:spcPts val="450"/>
              </a:spcAft>
              <a:buFont typeface="+mj-lt"/>
              <a:buAutoNum type="alphaLcPeriod" startAt="10"/>
              <a:tabLst>
                <a:tab pos="390525" algn="l"/>
              </a:tabLst>
            </a:pP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Ketentuan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batas</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waktu</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sisa</a:t>
            </a:r>
            <a:r>
              <a:rPr lang="en-US" sz="120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TU</a:t>
            </a:r>
            <a:r>
              <a:rPr lang="en-US" sz="12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dikecualikan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200" dirty="0">
              <a:latin typeface="Calibri" panose="020F0502020204030204" pitchFamily="34" charset="0"/>
              <a:ea typeface="Calibri" panose="020F0502020204030204" pitchFamily="34" charset="0"/>
              <a:cs typeface="Times New Roman" panose="02020603050405020304" pitchFamily="18" charset="0"/>
            </a:endParaRPr>
          </a:p>
          <a:p>
            <a:pPr marL="487680" indent="-257175">
              <a:lnSpc>
                <a:spcPct val="130000"/>
              </a:lnSpc>
              <a:spcBef>
                <a:spcPts val="0"/>
              </a:spcBef>
              <a:spcAft>
                <a:spcPts val="450"/>
              </a:spcAft>
              <a:buFont typeface="+mj-lt"/>
              <a:buAutoNum type="arabicParenR"/>
            </a:pP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Kegiatan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pelaksanaannya</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melebihi</a:t>
            </a:r>
            <a:r>
              <a:rPr lang="en-US" sz="120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1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satu</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20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bulan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dan/</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atau</a:t>
            </a:r>
            <a:endParaRPr lang="en-US" sz="12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487680" indent="-257175">
              <a:lnSpc>
                <a:spcPct val="130000"/>
              </a:lnSpc>
              <a:spcBef>
                <a:spcPts val="0"/>
              </a:spcBef>
              <a:spcAft>
                <a:spcPts val="450"/>
              </a:spcAft>
              <a:buFont typeface="+mj-lt"/>
              <a:buAutoNum type="arabicParenR"/>
            </a:pP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Kegiatan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spc="16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200" spc="16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200"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ngalami</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perubahan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jadwal</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spc="14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spc="15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telah</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ditetapkan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sebelumnya</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akibat</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peristiwa</a:t>
            </a:r>
            <a:r>
              <a:rPr lang="en-US" sz="120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di</a:t>
            </a:r>
            <a:r>
              <a:rPr lang="en-US" sz="12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luar</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kendali</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PA/KPA.</a:t>
            </a:r>
            <a:endParaRPr lang="en-ID" sz="1200" dirty="0">
              <a:latin typeface="Calibri" panose="020F0502020204030204" pitchFamily="34" charset="0"/>
              <a:ea typeface="Calibri" panose="020F0502020204030204" pitchFamily="34" charset="0"/>
              <a:cs typeface="Times New Roman" panose="02020603050405020304" pitchFamily="18" charset="0"/>
            </a:endParaRPr>
          </a:p>
          <a:p>
            <a:pPr marL="269240" indent="-219075">
              <a:lnSpc>
                <a:spcPct val="130000"/>
              </a:lnSpc>
              <a:spcBef>
                <a:spcPts val="0"/>
              </a:spcBef>
              <a:spcAft>
                <a:spcPts val="450"/>
              </a:spcAft>
              <a:buFont typeface="+mj-lt"/>
              <a:buAutoNum type="alphaLcPeriod" startAt="11"/>
            </a:pP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Penerbitan</a:t>
            </a:r>
            <a:r>
              <a:rPr lang="en-US" sz="120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20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pen</a:t>
            </a:r>
            <a:r>
              <a:rPr lang="en-US" sz="1200" spc="8" dirty="0" err="1">
                <a:latin typeface="Bookman Old Style" panose="02050604050505020204" pitchFamily="18" charset="0"/>
                <a:ea typeface="Bookman Old Style" panose="02050604050505020204" pitchFamily="18" charset="0"/>
                <a:cs typeface="Bookman Old Style" panose="02050604050505020204" pitchFamily="18" charset="0"/>
              </a:rPr>
              <a:t>g</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ajuan</a:t>
            </a:r>
            <a:r>
              <a:rPr lang="en-US" sz="120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20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SPP</a:t>
            </a:r>
            <a:r>
              <a:rPr lang="en-US" sz="120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LS</a:t>
            </a:r>
            <a:r>
              <a:rPr lang="en-US" sz="120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20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oleh</a:t>
            </a:r>
            <a:r>
              <a:rPr lang="en-US" sz="120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spc="8"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endahara</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200" dirty="0">
                <a:latin typeface="Calibri" panose="020F0502020204030204" pitchFamily="34" charset="0"/>
                <a:ea typeface="Calibri" panose="020F0502020204030204" pitchFamily="34" charset="0"/>
                <a:cs typeface="Times New Roman" panose="02020603050405020304" pitchFamily="18" charset="0"/>
              </a:rPr>
              <a:t> </a:t>
            </a:r>
            <a:endParaRPr lang="en-ID" sz="1200" dirty="0">
              <a:latin typeface="Calibri" panose="020F0502020204030204" pitchFamily="34" charset="0"/>
              <a:ea typeface="Calibri" panose="020F0502020204030204" pitchFamily="34" charset="0"/>
              <a:cs typeface="Times New Roman" panose="02020603050405020304" pitchFamily="18" charset="0"/>
            </a:endParaRPr>
          </a:p>
          <a:p>
            <a:pPr marL="480060" indent="-210820">
              <a:lnSpc>
                <a:spcPct val="130000"/>
              </a:lnSpc>
              <a:spcBef>
                <a:spcPts val="0"/>
              </a:spcBef>
              <a:spcAft>
                <a:spcPts val="450"/>
              </a:spcAft>
              <a:buFont typeface="+mj-lt"/>
              <a:buAutoNum type="arabicParenR"/>
            </a:pP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gaji</a:t>
            </a:r>
            <a:r>
              <a:rPr lang="en-US" sz="12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tunjangan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2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480060" indent="-210820">
              <a:lnSpc>
                <a:spcPct val="130000"/>
              </a:lnSpc>
              <a:spcBef>
                <a:spcPts val="0"/>
              </a:spcBef>
              <a:spcAft>
                <a:spcPts val="450"/>
              </a:spcAft>
              <a:buFont typeface="+mj-lt"/>
              <a:buAutoNum type="arabicParenR"/>
            </a:pP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ketiga</a:t>
            </a:r>
            <a:r>
              <a:rPr lang="en-US" sz="120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pengadaan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barang</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jasa</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20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dan</a:t>
            </a:r>
            <a:endParaRPr lang="en-US" sz="12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480060" indent="-210820">
              <a:lnSpc>
                <a:spcPct val="130000"/>
              </a:lnSpc>
              <a:spcBef>
                <a:spcPts val="0"/>
              </a:spcBef>
              <a:spcAft>
                <a:spcPts val="450"/>
              </a:spcAft>
              <a:buFont typeface="+mj-lt"/>
              <a:buAutoNum type="arabicParenR"/>
            </a:pP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200" spc="16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1200" spc="16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keti</a:t>
            </a:r>
            <a:r>
              <a:rPr lang="en-US" sz="1200" spc="-8" dirty="0" err="1">
                <a:latin typeface="Bookman Old Style" panose="02050604050505020204" pitchFamily="18" charset="0"/>
                <a:ea typeface="Bookman Old Style" panose="02050604050505020204" pitchFamily="18" charset="0"/>
                <a:cs typeface="Bookman Old Style" panose="02050604050505020204" pitchFamily="18" charset="0"/>
              </a:rPr>
              <a:t>g</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200" spc="1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lainnya</a:t>
            </a:r>
            <a:r>
              <a:rPr lang="en-US" sz="1200" spc="17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sesuai</a:t>
            </a:r>
            <a:r>
              <a:rPr lang="en-US" sz="1200" spc="17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200"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ngan</a:t>
            </a:r>
            <a:r>
              <a:rPr lang="en-US" sz="1200" spc="16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ketentuan</a:t>
            </a:r>
            <a:r>
              <a:rPr lang="en-US" sz="1200" spc="16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1200" spc="-8"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aturan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perundang-undangan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200" dirty="0">
              <a:latin typeface="Calibri" panose="020F0502020204030204" pitchFamily="34" charset="0"/>
              <a:ea typeface="Calibri" panose="020F0502020204030204" pitchFamily="34" charset="0"/>
              <a:cs typeface="Times New Roman" panose="02020603050405020304" pitchFamily="18" charset="0"/>
            </a:endParaRPr>
          </a:p>
          <a:p>
            <a:pPr marL="276225" marR="26035" indent="-210820" algn="just">
              <a:lnSpc>
                <a:spcPct val="130000"/>
              </a:lnSpc>
              <a:spcBef>
                <a:spcPts val="0"/>
              </a:spcBef>
              <a:spcAft>
                <a:spcPts val="450"/>
              </a:spcAft>
              <a:buNone/>
              <a:tabLst>
                <a:tab pos="438150" algn="l"/>
                <a:tab pos="762000" algn="l"/>
              </a:tabLst>
            </a:pP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l.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200"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200"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SPP</a:t>
            </a:r>
            <a:r>
              <a:rPr lang="en-US" sz="1200"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LS</a:t>
            </a:r>
            <a:r>
              <a:rPr lang="en-US" sz="1200"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200"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1200" spc="8"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bayaran</a:t>
            </a:r>
            <a:r>
              <a:rPr lang="en-US" sz="1200"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pengadaan</a:t>
            </a:r>
            <a:r>
              <a:rPr lang="en-US" sz="1200"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barang</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jasa</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spc="27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dapat</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spc="8" dirty="0">
                <a:latin typeface="Bookman Old Style" panose="02050604050505020204" pitchFamily="18" charset="0"/>
                <a:ea typeface="Bookman Old Style" panose="02050604050505020204" pitchFamily="18" charset="0"/>
                <a:cs typeface="Bookman Old Style" panose="02050604050505020204" pitchFamily="18" charset="0"/>
              </a:rPr>
              <a:t> j</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uga  </a:t>
            </a:r>
            <a:r>
              <a:rPr lang="en-US" sz="120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ol</a:t>
            </a:r>
            <a:r>
              <a:rPr lang="en-US" sz="1200" spc="8" dirty="0">
                <a:latin typeface="Bookman Old Style" panose="02050604050505020204" pitchFamily="18" charset="0"/>
                <a:ea typeface="Bookman Old Style" panose="02050604050505020204" pitchFamily="18" charset="0"/>
                <a:cs typeface="Bookman Old Style" panose="02050604050505020204" pitchFamily="18" charset="0"/>
              </a:rPr>
              <a:t>e</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h </a:t>
            </a:r>
            <a:r>
              <a:rPr lang="en-US" sz="1200" spc="28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1200"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geluaran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2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2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spc="8" dirty="0" err="1">
                <a:latin typeface="Bookman Old Style" panose="02050604050505020204" pitchFamily="18" charset="0"/>
                <a:ea typeface="Bookman Old Style" panose="02050604050505020204" pitchFamily="18" charset="0"/>
                <a:cs typeface="Bookman Old Style" panose="02050604050505020204" pitchFamily="18" charset="0"/>
              </a:rPr>
              <a:t>h</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al</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PA</a:t>
            </a:r>
            <a:r>
              <a:rPr lang="en-US" sz="12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melimpahk</a:t>
            </a:r>
            <a:r>
              <a:rPr lang="en-US" sz="120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2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sebagian</a:t>
            </a:r>
            <a:r>
              <a:rPr lang="en-US" sz="12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kewen</a:t>
            </a:r>
            <a:r>
              <a:rPr lang="en-US" sz="120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ngann</a:t>
            </a:r>
            <a:r>
              <a:rPr lang="en-US" sz="1200" spc="-11" dirty="0" err="1">
                <a:latin typeface="Bookman Old Style" panose="02050604050505020204" pitchFamily="18" charset="0"/>
                <a:ea typeface="Bookman Old Style" panose="02050604050505020204" pitchFamily="18" charset="0"/>
                <a:cs typeface="Bookman Old Style" panose="02050604050505020204" pitchFamily="18" charset="0"/>
              </a:rPr>
              <a:t>y</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KPA.</a:t>
            </a:r>
            <a:endParaRPr lang="en-ID" sz="1200" dirty="0">
              <a:latin typeface="Calibri" panose="020F0502020204030204" pitchFamily="34" charset="0"/>
              <a:ea typeface="Calibri" panose="020F0502020204030204" pitchFamily="34" charset="0"/>
              <a:cs typeface="Times New Roman" panose="02020603050405020304" pitchFamily="18" charset="0"/>
            </a:endParaRPr>
          </a:p>
          <a:p>
            <a:pPr marL="276225" marR="26035" indent="-210820" algn="just">
              <a:lnSpc>
                <a:spcPct val="130000"/>
              </a:lnSpc>
              <a:spcBef>
                <a:spcPts val="0"/>
              </a:spcBef>
              <a:spcAft>
                <a:spcPts val="450"/>
              </a:spcAft>
              <a:buNone/>
              <a:tabLst>
                <a:tab pos="762000" algn="l"/>
              </a:tabLst>
            </a:pP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m.</a:t>
            </a:r>
            <a:r>
              <a:rPr lang="en-US" sz="1200" spc="-8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200"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200"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SPP</a:t>
            </a:r>
            <a:r>
              <a:rPr lang="en-US" sz="1200"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LS</a:t>
            </a:r>
            <a:r>
              <a:rPr lang="en-US" sz="1200"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200"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1200" spc="8"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bayaran</a:t>
            </a:r>
            <a:r>
              <a:rPr lang="en-US" sz="1200"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pengadaan</a:t>
            </a:r>
            <a:r>
              <a:rPr lang="en-US" sz="1200" spc="13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barang</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jasa</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spc="23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oleh </a:t>
            </a:r>
            <a:r>
              <a:rPr lang="en-US" sz="12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1200"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ndahara</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spc="2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Pengeluar</a:t>
            </a:r>
            <a:r>
              <a:rPr lang="en-US" sz="12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200" spc="15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200" spc="15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paling</a:t>
            </a:r>
            <a:r>
              <a:rPr lang="en-US" sz="1200" spc="15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lambat</a:t>
            </a:r>
            <a:r>
              <a:rPr lang="en-US" sz="1200"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3</a:t>
            </a:r>
            <a:r>
              <a:rPr lang="en-US" sz="1200" spc="15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spc="8"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tiga</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2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hari</a:t>
            </a:r>
            <a:r>
              <a:rPr lang="en-US" sz="1200" spc="1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sejak</a:t>
            </a:r>
            <a:r>
              <a:rPr lang="en-US" sz="1200" spc="15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dit</a:t>
            </a:r>
            <a:r>
              <a:rPr lang="en-US" sz="1200"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rimanya</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tagihan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20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ketiga</a:t>
            </a:r>
            <a:r>
              <a:rPr lang="en-US" sz="120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20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PPTK.</a:t>
            </a:r>
            <a:endParaRPr lang="en-ID" sz="1200" dirty="0">
              <a:latin typeface="Calibri" panose="020F0502020204030204" pitchFamily="34" charset="0"/>
              <a:ea typeface="Calibri" panose="020F0502020204030204" pitchFamily="34" charset="0"/>
              <a:cs typeface="Times New Roman" panose="02020603050405020304" pitchFamily="18" charset="0"/>
            </a:endParaRPr>
          </a:p>
          <a:p>
            <a:pPr marL="0" indent="65405">
              <a:lnSpc>
                <a:spcPct val="130000"/>
              </a:lnSpc>
              <a:spcBef>
                <a:spcPts val="0"/>
              </a:spcBef>
              <a:spcAft>
                <a:spcPts val="450"/>
              </a:spcAft>
              <a:buNone/>
            </a:pP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200" spc="16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200" spc="14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SPP</a:t>
            </a:r>
            <a:r>
              <a:rPr lang="en-US" sz="1200" spc="14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LS</a:t>
            </a:r>
            <a:r>
              <a:rPr lang="en-US" sz="1200" spc="1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dilampiri</a:t>
            </a:r>
            <a:r>
              <a:rPr lang="en-US" sz="1200" spc="10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200" spc="14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200"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lengkapan</a:t>
            </a:r>
            <a:r>
              <a:rPr lang="en-US" sz="1200" spc="14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persyaratan</a:t>
            </a:r>
            <a:r>
              <a:rPr lang="en-US" sz="1200" spc="14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ditetapkan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endParaRPr lang="en-ID" sz="1200" dirty="0"/>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843" y="1131094"/>
            <a:ext cx="7976507" cy="673214"/>
          </a:xfrm>
        </p:spPr>
        <p:txBody>
          <a:bodyPr/>
          <a:lstStyle/>
          <a:p>
            <a:r>
              <a:rPr lang="en-US" dirty="0"/>
              <a:t>KETENTUAN UP</a:t>
            </a:r>
            <a:endParaRPr lang="en-ID" dirty="0"/>
          </a:p>
        </p:txBody>
      </p:sp>
      <p:sp>
        <p:nvSpPr>
          <p:cNvPr id="3" name="Content Placeholder 2"/>
          <p:cNvSpPr>
            <a:spLocks noGrp="1"/>
          </p:cNvSpPr>
          <p:nvPr>
            <p:ph idx="1"/>
          </p:nvPr>
        </p:nvSpPr>
        <p:spPr>
          <a:xfrm>
            <a:off x="538843" y="1926771"/>
            <a:ext cx="8188779" cy="3800134"/>
          </a:xfrm>
        </p:spPr>
        <p:txBody>
          <a:bodyPr>
            <a:normAutofit fontScale="25000" lnSpcReduction="20000"/>
          </a:bodyPr>
          <a:lstStyle/>
          <a:p>
            <a:pPr marL="347980" indent="-257175" algn="just">
              <a:lnSpc>
                <a:spcPct val="150000"/>
              </a:lnSpc>
              <a:spcBef>
                <a:spcPts val="0"/>
              </a:spcBef>
              <a:spcAft>
                <a:spcPts val="450"/>
              </a:spcAft>
              <a:buFont typeface="+mj-lt"/>
              <a:buAutoNum type="alphaLcPeriod"/>
              <a:tabLst>
                <a:tab pos="457200" algn="l"/>
              </a:tabLst>
            </a:pP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6000" spc="-8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rangka</a:t>
            </a:r>
            <a:r>
              <a:rPr lang="en-US" sz="600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kela</a:t>
            </a:r>
            <a:r>
              <a:rPr lang="en-US" sz="6000"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caran</a:t>
            </a:r>
            <a:r>
              <a:rPr lang="en-US" sz="600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pelaksanaan</a:t>
            </a:r>
            <a:r>
              <a:rPr lang="en-US" sz="6000" spc="-5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spc="-8" dirty="0">
                <a:latin typeface="Bookman Old Style" panose="02050604050505020204" pitchFamily="18" charset="0"/>
                <a:ea typeface="Bookman Old Style" panose="02050604050505020204" pitchFamily="18" charset="0"/>
                <a:cs typeface="Bookman Old Style" panose="02050604050505020204" pitchFamily="18" charset="0"/>
              </a:rPr>
              <a:t>s</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ub</a:t>
            </a:r>
            <a:r>
              <a:rPr lang="en-US" sz="600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kegiatan</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600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SKPD</a:t>
            </a:r>
            <a:r>
              <a:rPr lang="en-US" sz="600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spc="-8"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iberikan</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 UP</a:t>
            </a:r>
            <a:r>
              <a:rPr lang="en-US" sz="60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dikelola</a:t>
            </a:r>
            <a:r>
              <a:rPr lang="en-US" sz="600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oleh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600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 SKPD.</a:t>
            </a:r>
            <a:endParaRPr lang="en-US" sz="60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347980" indent="-257175" algn="just">
              <a:lnSpc>
                <a:spcPct val="150000"/>
              </a:lnSpc>
              <a:spcBef>
                <a:spcPts val="0"/>
              </a:spcBef>
              <a:spcAft>
                <a:spcPts val="450"/>
              </a:spcAft>
              <a:buFont typeface="+mj-lt"/>
              <a:buAutoNum type="alphaLcPeriod"/>
              <a:tabLst>
                <a:tab pos="457200" algn="l"/>
              </a:tabLst>
            </a:pP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6000" spc="20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60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6000" spc="20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masin</a:t>
            </a:r>
            <a:r>
              <a:rPr lang="en-US" sz="6000" spc="4" dirty="0">
                <a:latin typeface="Bookman Old Style" panose="02050604050505020204" pitchFamily="18" charset="0"/>
                <a:ea typeface="Bookman Old Style" panose="02050604050505020204" pitchFamily="18" charset="0"/>
                <a:cs typeface="Bookman Old Style" panose="02050604050505020204" pitchFamily="18" charset="0"/>
              </a:rPr>
              <a:t>g</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-masing</a:t>
            </a:r>
            <a:r>
              <a:rPr lang="en-US" sz="6000" spc="19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SKPD</a:t>
            </a:r>
            <a:r>
              <a:rPr lang="en-US" sz="6000" spc="20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ditetapkan</a:t>
            </a:r>
            <a:r>
              <a:rPr lang="en-US" sz="6000" spc="20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deng</a:t>
            </a:r>
            <a:r>
              <a:rPr lang="en-US" sz="600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 Keputusan</a:t>
            </a:r>
            <a:r>
              <a:rPr lang="en-US" sz="60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Kepala</a:t>
            </a:r>
            <a:r>
              <a:rPr lang="en-US" sz="60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spc="8"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aerah</a:t>
            </a:r>
            <a:r>
              <a:rPr lang="en-US" sz="60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tentang</a:t>
            </a:r>
            <a:r>
              <a:rPr lang="en-US" sz="60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besa</a:t>
            </a:r>
            <a:r>
              <a:rPr lang="en-US" sz="6000" spc="8"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60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600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60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diteta</a:t>
            </a:r>
            <a:r>
              <a:rPr lang="en-US" sz="6000"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kan</a:t>
            </a:r>
            <a:r>
              <a:rPr lang="en-US" sz="600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satu</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 kali</a:t>
            </a:r>
            <a:r>
              <a:rPr lang="en-US" sz="600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600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satu</a:t>
            </a:r>
            <a:r>
              <a:rPr lang="en-US" sz="600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600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hun</a:t>
            </a:r>
            <a:r>
              <a:rPr lang="en-US" sz="60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60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awal</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ta</a:t>
            </a:r>
            <a:r>
              <a:rPr lang="en-US" sz="6000" spc="-8" dirty="0" err="1">
                <a:latin typeface="Bookman Old Style" panose="02050604050505020204" pitchFamily="18" charset="0"/>
                <a:ea typeface="Bookman Old Style" panose="02050604050505020204" pitchFamily="18" charset="0"/>
                <a:cs typeface="Bookman Old Style" panose="02050604050505020204" pitchFamily="18" charset="0"/>
              </a:rPr>
              <a:t>h</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un</a:t>
            </a:r>
            <a:r>
              <a:rPr lang="en-US" sz="60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60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ber</a:t>
            </a:r>
            <a:r>
              <a:rPr lang="en-US" sz="6000" spc="-8"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asarkan</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pertimbangan</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6000" dirty="0">
              <a:latin typeface="Calibri" panose="020F0502020204030204" pitchFamily="34" charset="0"/>
              <a:ea typeface="Calibri" panose="020F0502020204030204" pitchFamily="34" charset="0"/>
              <a:cs typeface="Times New Roman" panose="02020603050405020304" pitchFamily="18" charset="0"/>
            </a:endParaRPr>
          </a:p>
          <a:p>
            <a:pPr marL="539115" indent="-239395" algn="just">
              <a:lnSpc>
                <a:spcPct val="150000"/>
              </a:lnSpc>
              <a:spcBef>
                <a:spcPts val="0"/>
              </a:spcBef>
              <a:buAutoNum type="arabicParenR"/>
            </a:pP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ketersediaan</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 kas di</a:t>
            </a:r>
            <a:r>
              <a:rPr lang="en-US" sz="60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RKUD;</a:t>
            </a:r>
            <a:endParaRPr lang="en-US" sz="60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539115" indent="-239395" algn="just">
              <a:lnSpc>
                <a:spcPct val="150000"/>
              </a:lnSpc>
              <a:spcBef>
                <a:spcPts val="0"/>
              </a:spcBef>
              <a:buAutoNum type="arabicParenR"/>
            </a:pP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rencana</a:t>
            </a:r>
            <a:r>
              <a:rPr lang="en-US" sz="6000" spc="16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6000" spc="17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6000" spc="17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6000" spc="16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menggunakan</a:t>
            </a:r>
            <a:r>
              <a:rPr lang="en-US" sz="6000" spc="16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mekanisme</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 LS;</a:t>
            </a:r>
            <a:endParaRPr lang="en-US" sz="60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539115" indent="-239395" algn="just">
              <a:lnSpc>
                <a:spcPct val="150000"/>
              </a:lnSpc>
              <a:spcBef>
                <a:spcPts val="0"/>
              </a:spcBef>
              <a:buAutoNum type="arabicParenR"/>
            </a:pP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 SKPD.</a:t>
            </a:r>
            <a:endParaRPr lang="en-ID" sz="6000" dirty="0">
              <a:latin typeface="Calibri" panose="020F0502020204030204" pitchFamily="34" charset="0"/>
              <a:ea typeface="Calibri" panose="020F0502020204030204" pitchFamily="34" charset="0"/>
              <a:cs typeface="Times New Roman" panose="02020603050405020304" pitchFamily="18" charset="0"/>
            </a:endParaRPr>
          </a:p>
          <a:p>
            <a:pPr marL="334645" indent="-269240" algn="just">
              <a:lnSpc>
                <a:spcPct val="150000"/>
              </a:lnSpc>
              <a:spcBef>
                <a:spcPts val="0"/>
              </a:spcBef>
              <a:spcAft>
                <a:spcPts val="450"/>
              </a:spcAft>
              <a:buFont typeface="+mj-lt"/>
              <a:buAutoNum type="alphaLcPeriod" startAt="3"/>
            </a:pPr>
            <a:r>
              <a:rPr lang="en-US" sz="6000" dirty="0">
                <a:latin typeface="Calibri" panose="020F0502020204030204" pitchFamily="34" charset="0"/>
                <a:ea typeface="Calibri" panose="020F0502020204030204" pitchFamily="34" charset="0"/>
                <a:cs typeface="Times New Roman" panose="020206030504050203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60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SPP</a:t>
            </a:r>
            <a:r>
              <a:rPr lang="en-US" sz="60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60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mengacu</a:t>
            </a:r>
            <a:r>
              <a:rPr lang="en-US" sz="60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60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Kep</a:t>
            </a:r>
            <a:r>
              <a:rPr lang="en-US" sz="6000" spc="-11" dirty="0">
                <a:latin typeface="Bookman Old Style" panose="02050604050505020204" pitchFamily="18" charset="0"/>
                <a:ea typeface="Bookman Old Style" panose="02050604050505020204" pitchFamily="18" charset="0"/>
                <a:cs typeface="Bookman Old Style" panose="02050604050505020204" pitchFamily="18" charset="0"/>
              </a:rPr>
              <a:t>u</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tusan</a:t>
            </a:r>
            <a:r>
              <a:rPr lang="en-US" sz="60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Kepala</a:t>
            </a:r>
            <a:r>
              <a:rPr lang="en-US" sz="60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Daer</a:t>
            </a:r>
            <a:r>
              <a:rPr lang="en-US" sz="6000" spc="-8"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h</a:t>
            </a:r>
            <a:r>
              <a:rPr lang="en-US" sz="600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tentang</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600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600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600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6000" spc="8"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sertai</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600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per</a:t>
            </a:r>
            <a:r>
              <a:rPr lang="en-US" sz="6000"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yataan</a:t>
            </a:r>
            <a:r>
              <a:rPr lang="en-US" sz="600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pengguna</a:t>
            </a:r>
            <a:r>
              <a:rPr lang="en-US" sz="600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nggaran</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bahwa</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	uang   </a:t>
            </a:r>
            <a:r>
              <a:rPr lang="en-US" sz="6000" spc="11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persediaan</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spc="11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akan</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spc="11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digunakan</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spc="11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sesuai</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spc="11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deng</a:t>
            </a:r>
            <a:r>
              <a:rPr lang="en-US" sz="600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6000" dirty="0" err="1">
                <a:latin typeface="Bookman Old Style" panose="02050604050505020204" pitchFamily="18" charset="0"/>
                <a:ea typeface="Bookman Old Style" panose="02050604050505020204" pitchFamily="18" charset="0"/>
                <a:cs typeface="Bookman Old Style" panose="02050604050505020204" pitchFamily="18" charset="0"/>
              </a:rPr>
              <a:t>peruntukannya</a:t>
            </a:r>
            <a:r>
              <a:rPr lang="en-US" sz="60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600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5557" y="1143000"/>
            <a:ext cx="8450036" cy="4678136"/>
          </a:xfrm>
        </p:spPr>
        <p:txBody>
          <a:bodyPr>
            <a:normAutofit lnSpcReduction="10000"/>
          </a:bodyPr>
          <a:lstStyle/>
          <a:p>
            <a:pPr marL="322580" indent="-257175">
              <a:lnSpc>
                <a:spcPct val="130000"/>
              </a:lnSpc>
              <a:spcBef>
                <a:spcPts val="0"/>
              </a:spcBef>
              <a:spcAft>
                <a:spcPts val="450"/>
              </a:spcAft>
              <a:buFont typeface="+mj-lt"/>
              <a:buAutoNum type="alphaLcPeriod" startAt="4"/>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1350" spc="8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GU</a:t>
            </a:r>
            <a:r>
              <a:rPr lang="en-US" sz="1350" spc="9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dihitung</a:t>
            </a:r>
            <a:r>
              <a:rPr lang="en-US" sz="13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3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spc="10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3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telah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diverifikasi</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oleh</a:t>
            </a:r>
            <a:r>
              <a:rPr lang="en-US" sz="135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dahara</a:t>
            </a:r>
            <a:r>
              <a:rPr lang="en-US" sz="135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35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tidak</a:t>
            </a:r>
            <a:r>
              <a:rPr lang="en-US" sz="135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melebihi</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besar</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nUP</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SP</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-GU</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terdiri</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600075" lvl="1" indent="-257175">
              <a:lnSpc>
                <a:spcPct val="130000"/>
              </a:lnSpc>
              <a:spcBef>
                <a:spcPts val="0"/>
              </a:spcBef>
              <a:spcAft>
                <a:spcPts val="450"/>
              </a:spcAft>
              <a:buFont typeface="+mj-lt"/>
              <a:buAutoNum type="arabicParenR"/>
            </a:pPr>
            <a:r>
              <a:rPr lang="en-US" sz="1350" dirty="0">
                <a:latin typeface="Calibri" panose="020F0502020204030204" pitchFamily="34" charset="0"/>
                <a:ea typeface="Calibri" panose="020F0502020204030204" pitchFamily="34" charset="0"/>
                <a:cs typeface="Times New Roman" panose="020206030504050203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Ringkasan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SP</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-GU;</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600075" lvl="1" indent="-257175">
              <a:lnSpc>
                <a:spcPct val="130000"/>
              </a:lnSpc>
              <a:spcBef>
                <a:spcPts val="0"/>
              </a:spcBef>
              <a:spcAft>
                <a:spcPts val="450"/>
              </a:spcAft>
              <a:buFont typeface="+mj-lt"/>
              <a:buAutoNum type="arabicParenR"/>
            </a:pPr>
            <a:r>
              <a:rPr lang="en-US" sz="1350" dirty="0">
                <a:latin typeface="Calibri" panose="020F0502020204030204" pitchFamily="34" charset="0"/>
                <a:ea typeface="Calibri" panose="020F0502020204030204" pitchFamily="34" charset="0"/>
                <a:cs typeface="Times New Roman" panose="020206030504050203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2)</a:t>
            </a:r>
            <a:r>
              <a:rPr lang="en-US" sz="1350" spc="22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Rincian</a:t>
            </a:r>
            <a:r>
              <a:rPr lang="en-US" sz="1350" spc="19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spc="19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g</a:t>
            </a:r>
            <a:r>
              <a:rPr lang="en-US" sz="1350" spc="19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diajukan</a:t>
            </a:r>
            <a:r>
              <a:rPr lang="en-US" sz="1350" spc="19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pengga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tiannya</a:t>
            </a:r>
            <a:r>
              <a:rPr lang="en-US" sz="1350" spc="19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sampai</a:t>
            </a:r>
            <a:r>
              <a:rPr lang="en-US" sz="1350" spc="19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g</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sub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rincian</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objek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a:t>
            </a:r>
            <a:endParaRPr lang="en-US" sz="13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600075" lvl="1" indent="-257175">
              <a:lnSpc>
                <a:spcPct val="130000"/>
              </a:lnSpc>
              <a:spcBef>
                <a:spcPts val="0"/>
              </a:spcBef>
              <a:spcAft>
                <a:spcPts val="450"/>
              </a:spcAft>
              <a:buFont typeface="+mj-lt"/>
              <a:buAutoNum type="arabicParenR"/>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3)</a:t>
            </a:r>
            <a:r>
              <a:rPr lang="en-US" sz="1350" spc="22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(LPJ)</a:t>
            </a:r>
            <a:r>
              <a:rPr lang="en-US" sz="135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UP.</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334645" indent="-269240">
              <a:lnSpc>
                <a:spcPct val="130000"/>
              </a:lnSpc>
              <a:spcBef>
                <a:spcPts val="0"/>
              </a:spcBef>
              <a:spcAft>
                <a:spcPts val="450"/>
              </a:spcAft>
              <a:buNone/>
            </a:pPr>
            <a:r>
              <a:rPr lang="en-US" sz="1350" dirty="0">
                <a:latin typeface="Calibri" panose="020F0502020204030204" pitchFamily="34" charset="0"/>
                <a:ea typeface="Calibri" panose="020F0502020204030204" pitchFamily="34" charset="0"/>
                <a:cs typeface="Times New Roman" panose="020206030504050203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e.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Besaran</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TU</a:t>
            </a:r>
            <a:r>
              <a:rPr lang="en-US" sz="1350" spc="-5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dihitung</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PPTK</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terkait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lainnya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telah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7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diverifikasi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4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oleh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permintaan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TU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ini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idok</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mentasikan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SPP</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TU 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terdiri</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539115" lvl="2" indent="-205105">
              <a:lnSpc>
                <a:spcPct val="130000"/>
              </a:lnSpc>
              <a:spcBef>
                <a:spcPts val="0"/>
              </a:spcBef>
              <a:spcAft>
                <a:spcPts val="450"/>
              </a:spcAft>
              <a:buFont typeface="+mj-lt"/>
              <a:buAutoNum type="arabicParenR"/>
              <a:tabLst>
                <a:tab pos="666750" algn="l"/>
              </a:tabLst>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Ringkasan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SP</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-TU;</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539115" lvl="2" indent="-205105">
              <a:lnSpc>
                <a:spcPct val="130000"/>
              </a:lnSpc>
              <a:spcBef>
                <a:spcPts val="0"/>
              </a:spcBef>
              <a:spcAft>
                <a:spcPts val="450"/>
              </a:spcAft>
              <a:buFont typeface="+mj-lt"/>
              <a:buAutoNum type="arabicParenR"/>
            </a:pPr>
            <a:r>
              <a:rPr lang="en-US" sz="1350" dirty="0">
                <a:latin typeface="Calibri" panose="020F0502020204030204" pitchFamily="34" charset="0"/>
                <a:ea typeface="Calibri" panose="020F0502020204030204" pitchFamily="34" charset="0"/>
                <a:cs typeface="Times New Roman" panose="020206030504050203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Rincian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3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diajukan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nya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5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sampai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sub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rincian</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o</a:t>
            </a:r>
            <a:r>
              <a:rPr lang="en-US" sz="1350" spc="4"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jek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334645" marR="26035" indent="-269240" algn="just">
              <a:lnSpc>
                <a:spcPct val="130000"/>
              </a:lnSpc>
              <a:spcBef>
                <a:spcPts val="0"/>
              </a:spcBef>
              <a:spcAft>
                <a:spcPts val="450"/>
              </a:spcAft>
              <a:buFont typeface="+mj-lt"/>
              <a:buAutoNum type="alphaLcPeriod" startAt="6"/>
              <a:tabLst>
                <a:tab pos="334010" algn="l"/>
                <a:tab pos="762000" algn="l"/>
                <a:tab pos="1123950" algn="l"/>
              </a:tabLst>
            </a:pPr>
            <a:r>
              <a:rPr lang="en-US" sz="1350" dirty="0" err="1">
                <a:latin typeface="Bookman Old Style" panose="02050604050505020204" pitchFamily="18" charset="0"/>
              </a:rPr>
              <a:t>Belanja</a:t>
            </a:r>
            <a:r>
              <a:rPr lang="en-US" sz="1350" spc="1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LS</a:t>
            </a:r>
            <a:r>
              <a:rPr lang="en-US" sz="1350" spc="19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adalah</a:t>
            </a:r>
            <a:r>
              <a:rPr lang="en-US" sz="1350" spc="19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spc="19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350" spc="19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dananya</a:t>
            </a:r>
            <a:r>
              <a:rPr lang="en-US" sz="1350" spc="19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ditransfer</a:t>
            </a:r>
            <a:r>
              <a:rPr lang="en-US" sz="1350" spc="15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langsung</a:t>
            </a:r>
            <a:r>
              <a:rPr lang="en-US" sz="1350" spc="19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RKUD</a:t>
            </a:r>
            <a:r>
              <a:rPr lang="en-US" sz="135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135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1350" spc="16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135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ketiga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1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Meskipun</a:t>
            </a:r>
            <a:r>
              <a:rPr lang="en-US" sz="135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demikian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1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gaji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35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tunjang</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dikategorikan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ebagai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LS </a:t>
            </a:r>
            <a:r>
              <a:rPr lang="en-US" sz="1350" spc="25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pertimbangan</a:t>
            </a:r>
            <a:r>
              <a:rPr lang="en-US" sz="1350" spc="15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transfer</a:t>
            </a:r>
            <a:r>
              <a:rPr lang="en-US" sz="1350" spc="1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dananya</a:t>
            </a:r>
            <a:r>
              <a:rPr lang="en-US" sz="1350" spc="15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dilaku</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350" spc="15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langsung</a:t>
            </a:r>
            <a:r>
              <a:rPr lang="en-US" sz="1350" spc="15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350" spc="1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R</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KUD</a:t>
            </a:r>
            <a:r>
              <a:rPr lang="en-US" sz="135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penerima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tanpa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6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4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7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7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g</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6764" y="971550"/>
            <a:ext cx="8621486" cy="4898572"/>
          </a:xfrm>
        </p:spPr>
        <p:txBody>
          <a:bodyPr>
            <a:normAutofit/>
          </a:bodyPr>
          <a:lstStyle/>
          <a:p>
            <a:pPr marL="269240" marR="27305" indent="-269240" algn="just">
              <a:lnSpc>
                <a:spcPct val="110000"/>
              </a:lnSpc>
              <a:spcBef>
                <a:spcPts val="0"/>
              </a:spcBef>
              <a:spcAft>
                <a:spcPts val="450"/>
              </a:spcAft>
              <a:buFont typeface="+mj-lt"/>
              <a:buAutoNum type="alphaLcPeriod" startAt="7"/>
              <a:tabLst>
                <a:tab pos="334010" algn="l"/>
              </a:tabLst>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SPP-LS</a:t>
            </a:r>
            <a:r>
              <a:rPr lang="en-US" sz="1350" spc="10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3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13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ketiga</a:t>
            </a:r>
            <a:r>
              <a:rPr lang="en-US" sz="1350" spc="8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lainnya</a:t>
            </a:r>
            <a:r>
              <a:rPr lang="en-US" sz="1350" spc="10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digunakan</a:t>
            </a:r>
            <a:r>
              <a:rPr lang="en-US" sz="13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3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antara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lain:</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557530" indent="-257175">
              <a:lnSpc>
                <a:spcPct val="110000"/>
              </a:lnSpc>
              <a:spcBef>
                <a:spcPts val="0"/>
              </a:spcBef>
              <a:spcAft>
                <a:spcPts val="450"/>
              </a:spcAft>
              <a:buFont typeface="+mj-lt"/>
              <a:buAutoNum type="arabicParenR"/>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hibah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berupa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uang;</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557530" indent="-257175">
              <a:lnSpc>
                <a:spcPct val="110000"/>
              </a:lnSpc>
              <a:spcBef>
                <a:spcPts val="0"/>
              </a:spcBef>
              <a:spcAft>
                <a:spcPts val="450"/>
              </a:spcAft>
              <a:buFont typeface="+mj-lt"/>
              <a:buAutoNum type="arabicParenR"/>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bantuan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sosial</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berupa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uang;</a:t>
            </a:r>
            <a:r>
              <a:rPr lang="en-US" sz="1350" dirty="0">
                <a:latin typeface="Calibri" panose="020F0502020204030204" pitchFamily="34" charset="0"/>
                <a:ea typeface="Calibri" panose="020F0502020204030204" pitchFamily="34" charset="0"/>
                <a:cs typeface="Times New Roman" panose="02020603050405020304" pitchFamily="18" charset="0"/>
              </a:rPr>
              <a:t> </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557530" indent="-257175">
              <a:lnSpc>
                <a:spcPct val="110000"/>
              </a:lnSpc>
              <a:spcBef>
                <a:spcPts val="0"/>
              </a:spcBef>
              <a:spcAft>
                <a:spcPts val="450"/>
              </a:spcAft>
              <a:buFont typeface="+mj-lt"/>
              <a:buAutoNum type="arabicParenR"/>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bantuan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keuangan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a:latin typeface="Calibri" panose="020F0502020204030204" pitchFamily="34" charset="0"/>
                <a:ea typeface="Calibri" panose="020F0502020204030204" pitchFamily="34" charset="0"/>
                <a:cs typeface="Times New Roman" panose="02020603050405020304" pitchFamily="18" charset="0"/>
              </a:rPr>
              <a:t> </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557530" indent="-257175">
              <a:lnSpc>
                <a:spcPct val="110000"/>
              </a:lnSpc>
              <a:spcBef>
                <a:spcPts val="0"/>
              </a:spcBef>
              <a:spcAft>
                <a:spcPts val="450"/>
              </a:spcAft>
              <a:buFont typeface="+mj-lt"/>
              <a:buAutoNum type="arabicParenR"/>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subsidi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a:latin typeface="Calibri" panose="020F0502020204030204" pitchFamily="34" charset="0"/>
                <a:ea typeface="Calibri" panose="020F0502020204030204" pitchFamily="34" charset="0"/>
                <a:cs typeface="Times New Roman" panose="02020603050405020304" pitchFamily="18" charset="0"/>
              </a:rPr>
              <a:t> </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557530" indent="-257175">
              <a:lnSpc>
                <a:spcPct val="110000"/>
              </a:lnSpc>
              <a:spcBef>
                <a:spcPts val="0"/>
              </a:spcBef>
              <a:spcAft>
                <a:spcPts val="450"/>
              </a:spcAft>
              <a:buFont typeface="+mj-lt"/>
              <a:buAutoNum type="arabicParenR"/>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bagi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hasil</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3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557530" indent="-257175">
              <a:lnSpc>
                <a:spcPct val="110000"/>
              </a:lnSpc>
              <a:spcBef>
                <a:spcPts val="0"/>
              </a:spcBef>
              <a:spcAft>
                <a:spcPts val="450"/>
              </a:spcAft>
              <a:buFont typeface="+mj-lt"/>
              <a:buAutoNum type="arabicParenR"/>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tidak</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terduga</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pengembalian</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penerima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terjadi</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tahun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sebelumnya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3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557530" indent="-257175">
              <a:lnSpc>
                <a:spcPct val="110000"/>
              </a:lnSpc>
              <a:spcBef>
                <a:spcPts val="0"/>
              </a:spcBef>
              <a:spcAft>
                <a:spcPts val="450"/>
              </a:spcAft>
              <a:buFont typeface="+mj-lt"/>
              <a:buAutoNum type="arabicParenR"/>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kewajiban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pemda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utusan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pengadilan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rekomendasi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APIP dan/</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rekomendasi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BPK.</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269240" marR="26035" indent="-269240" algn="just">
              <a:lnSpc>
                <a:spcPct val="110000"/>
              </a:lnSpc>
              <a:spcBef>
                <a:spcPts val="0"/>
              </a:spcBef>
              <a:spcAft>
                <a:spcPts val="450"/>
              </a:spcAft>
              <a:buNone/>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h.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SP</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-LS </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harus</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disertai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berbagai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kelengkap</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sesuai</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jenis</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pengajuannya</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ketentuan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peraturan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perundang-undangan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intaan</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LS</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ini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didokumentasikan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SP</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-LS</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terdiri</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557530" indent="-257175">
              <a:lnSpc>
                <a:spcPct val="110000"/>
              </a:lnSpc>
              <a:spcBef>
                <a:spcPts val="0"/>
              </a:spcBef>
              <a:spcAft>
                <a:spcPts val="450"/>
              </a:spcAft>
              <a:buFont typeface="+mj-lt"/>
              <a:buAutoNum type="arabicParenR"/>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Ringkasan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SP</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-LS;</a:t>
            </a:r>
            <a:r>
              <a:rPr lang="en-US" sz="1350" dirty="0">
                <a:latin typeface="Calibri" panose="020F0502020204030204" pitchFamily="34" charset="0"/>
                <a:ea typeface="Calibri" panose="020F0502020204030204" pitchFamily="34" charset="0"/>
                <a:cs typeface="Times New Roman" panose="02020603050405020304" pitchFamily="18" charset="0"/>
              </a:rPr>
              <a:t> </a:t>
            </a:r>
            <a:endParaRPr lang="en-US" sz="1350" dirty="0">
              <a:latin typeface="Calibri" panose="020F0502020204030204" pitchFamily="34" charset="0"/>
              <a:ea typeface="Calibri" panose="020F0502020204030204" pitchFamily="34" charset="0"/>
              <a:cs typeface="Times New Roman" panose="02020603050405020304" pitchFamily="18" charset="0"/>
            </a:endParaRPr>
          </a:p>
          <a:p>
            <a:pPr marL="557530" indent="-257175">
              <a:lnSpc>
                <a:spcPct val="110000"/>
              </a:lnSpc>
              <a:spcBef>
                <a:spcPts val="0"/>
              </a:spcBef>
              <a:spcAft>
                <a:spcPts val="450"/>
              </a:spcAft>
              <a:buFont typeface="+mj-lt"/>
              <a:buAutoNum type="arabicParenR"/>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Rincian</a:t>
            </a:r>
            <a:r>
              <a:rPr lang="en-US" sz="1350" spc="217"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spc="217"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350" spc="21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diajukan</a:t>
            </a:r>
            <a:r>
              <a:rPr lang="en-US" sz="1350" spc="21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pembayarannya</a:t>
            </a:r>
            <a:r>
              <a:rPr lang="en-US" sz="1350" spc="21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sampai</a:t>
            </a:r>
            <a:r>
              <a:rPr lang="en-US" sz="1350" spc="217"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sub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rincian</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objek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3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300355" indent="-300355">
              <a:lnSpc>
                <a:spcPct val="110000"/>
              </a:lnSpc>
              <a:spcBef>
                <a:spcPts val="0"/>
              </a:spcBef>
              <a:spcAft>
                <a:spcPts val="450"/>
              </a:spcAft>
              <a:buFont typeface="+mj-lt"/>
              <a:buAutoNum type="alphaLcPeriod" startAt="9"/>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ketiga</a:t>
            </a:r>
            <a:r>
              <a:rPr lang="en-US" sz="13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berke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w</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ajiban</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meny</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mpaikan</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kode</a:t>
            </a:r>
            <a:r>
              <a:rPr lang="en-US" sz="13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i="1" spc="4" dirty="0">
                <a:latin typeface="Bookman Old Style" panose="02050604050505020204" pitchFamily="18" charset="0"/>
                <a:ea typeface="Bookman Old Style" panose="02050604050505020204" pitchFamily="18" charset="0"/>
                <a:cs typeface="Bookman Old Style" panose="02050604050505020204" pitchFamily="18" charset="0"/>
              </a:rPr>
              <a:t>e</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i="1" dirty="0">
                <a:latin typeface="Bookman Old Style" panose="02050604050505020204" pitchFamily="18" charset="0"/>
                <a:ea typeface="Bookman Old Style" panose="02050604050505020204" pitchFamily="18" charset="0"/>
                <a:cs typeface="Bookman Old Style" panose="02050604050505020204" pitchFamily="18" charset="0"/>
              </a:rPr>
              <a:t>b</a:t>
            </a:r>
            <a:r>
              <a:rPr lang="en-US" sz="1350" i="1" spc="-8" dirty="0">
                <a:latin typeface="Bookman Old Style" panose="02050604050505020204" pitchFamily="18" charset="0"/>
                <a:ea typeface="Bookman Old Style" panose="02050604050505020204" pitchFamily="18" charset="0"/>
                <a:cs typeface="Bookman Old Style" panose="02050604050505020204" pitchFamily="18" charset="0"/>
              </a:rPr>
              <a:t>i</a:t>
            </a:r>
            <a:r>
              <a:rPr lang="en-US" sz="1350" i="1" dirty="0">
                <a:latin typeface="Bookman Old Style" panose="02050604050505020204" pitchFamily="18" charset="0"/>
                <a:ea typeface="Bookman Old Style" panose="02050604050505020204" pitchFamily="18" charset="0"/>
                <a:cs typeface="Bookman Old Style" panose="02050604050505020204" pitchFamily="18" charset="0"/>
              </a:rPr>
              <a:t>lling</a:t>
            </a:r>
            <a:r>
              <a:rPr lang="en-US" sz="1350" i="1" spc="-5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elektronik</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PPTK.</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300355" indent="0">
              <a:lnSpc>
                <a:spcPct val="115000"/>
              </a:lnSpc>
              <a:spcBef>
                <a:spcPts val="0"/>
              </a:spcBef>
              <a:spcAft>
                <a:spcPts val="450"/>
              </a:spcAft>
              <a:buNone/>
            </a:pPr>
            <a:endParaRPr lang="en-ID" sz="135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7443" y="2434828"/>
            <a:ext cx="7886700" cy="994172"/>
          </a:xfrm>
        </p:spPr>
        <p:txBody>
          <a:bodyPr>
            <a:normAutofit/>
          </a:bodyPr>
          <a:lstStyle/>
          <a:p>
            <a:pPr algn="ctr"/>
            <a:r>
              <a:rPr lang="en-US" sz="3000" dirty="0">
                <a:latin typeface="Bookman Old Style" panose="02050604050505020204" pitchFamily="18" charset="0"/>
                <a:ea typeface="Bookman Old Style" panose="02050604050505020204" pitchFamily="18" charset="0"/>
                <a:cs typeface="Bookman Old Style" panose="02050604050505020204" pitchFamily="18" charset="0"/>
              </a:rPr>
              <a:t>PEMBUKUAN</a:t>
            </a:r>
            <a:r>
              <a:rPr lang="en-US" sz="3000" spc="-60" dirty="0">
                <a:latin typeface="Bookman Old Style" panose="02050604050505020204" pitchFamily="18" charset="0"/>
                <a:ea typeface="Bookman Old Style" panose="02050604050505020204" pitchFamily="18" charset="0"/>
                <a:cs typeface="Bookman Old Style" panose="02050604050505020204" pitchFamily="18" charset="0"/>
              </a:rPr>
              <a:t> </a:t>
            </a:r>
            <a:br>
              <a:rPr lang="en-US" sz="3000" spc="-60" dirty="0">
                <a:latin typeface="Bookman Old Style" panose="02050604050505020204" pitchFamily="18" charset="0"/>
                <a:ea typeface="Bookman Old Style" panose="02050604050505020204" pitchFamily="18" charset="0"/>
                <a:cs typeface="Bookman Old Style" panose="02050604050505020204" pitchFamily="18" charset="0"/>
              </a:rPr>
            </a:br>
            <a:r>
              <a:rPr lang="en-US" sz="3000" dirty="0">
                <a:latin typeface="Bookman Old Style" panose="02050604050505020204" pitchFamily="18" charset="0"/>
                <a:ea typeface="Bookman Old Style" panose="02050604050505020204" pitchFamily="18" charset="0"/>
                <a:cs typeface="Bookman Old Style" panose="02050604050505020204" pitchFamily="18" charset="0"/>
              </a:rPr>
              <a:t>BENDAHARA PENGELUARAN</a:t>
            </a:r>
            <a:endParaRPr lang="en-ID" sz="3000" dirty="0"/>
          </a:p>
        </p:txBody>
      </p:sp>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1095"/>
            <a:ext cx="7111093" cy="567078"/>
          </a:xfrm>
        </p:spPr>
        <p:txBody>
          <a:bodyPr>
            <a:normAutofit fontScale="90000"/>
          </a:bodyPr>
          <a:lstStyle/>
          <a:p>
            <a:br>
              <a:rPr lang="en-US" dirty="0">
                <a:latin typeface="Bookman Old Style" panose="02050604050505020204" pitchFamily="18" charset="0"/>
                <a:ea typeface="Bookman Old Style" panose="02050604050505020204" pitchFamily="18" charset="0"/>
                <a:cs typeface="Bookman Old Style" panose="02050604050505020204" pitchFamily="18" charset="0"/>
              </a:rPr>
            </a:br>
            <a:r>
              <a:rPr lang="en-US" dirty="0">
                <a:latin typeface="Bookman Old Style" panose="02050604050505020204" pitchFamily="18" charset="0"/>
                <a:ea typeface="Bookman Old Style" panose="02050604050505020204" pitchFamily="18" charset="0"/>
                <a:cs typeface="Bookman Old Style" panose="02050604050505020204" pitchFamily="18" charset="0"/>
              </a:rPr>
              <a:t>KETENTUAN UMUM</a:t>
            </a:r>
            <a:br>
              <a:rPr lang="en-ID" dirty="0">
                <a:latin typeface="Calibri" panose="020F0502020204030204" pitchFamily="34" charset="0"/>
                <a:ea typeface="Calibri" panose="020F0502020204030204" pitchFamily="34" charset="0"/>
                <a:cs typeface="Times New Roman" panose="02020603050405020304" pitchFamily="18" charset="0"/>
              </a:rPr>
            </a:br>
            <a:endParaRPr lang="en-ID" dirty="0"/>
          </a:p>
        </p:txBody>
      </p:sp>
      <p:sp>
        <p:nvSpPr>
          <p:cNvPr id="3" name="Content Placeholder 2"/>
          <p:cNvSpPr>
            <a:spLocks noGrp="1"/>
          </p:cNvSpPr>
          <p:nvPr>
            <p:ph idx="1"/>
          </p:nvPr>
        </p:nvSpPr>
        <p:spPr>
          <a:xfrm>
            <a:off x="481693" y="1624693"/>
            <a:ext cx="8033657" cy="3865280"/>
          </a:xfrm>
        </p:spPr>
        <p:txBody>
          <a:bodyPr>
            <a:normAutofit lnSpcReduction="10000"/>
          </a:bodyPr>
          <a:lstStyle/>
          <a:p>
            <a:pPr marL="477520" marR="27305" indent="-257175" algn="just">
              <a:lnSpc>
                <a:spcPct val="130000"/>
              </a:lnSpc>
              <a:spcBef>
                <a:spcPts val="0"/>
              </a:spcBef>
              <a:spcAft>
                <a:spcPts val="450"/>
              </a:spcAft>
              <a:buFont typeface="+mj-lt"/>
              <a:buAutoNum type="arabicPeriod"/>
            </a:pP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penatausahaan</a:t>
            </a:r>
            <a:r>
              <a:rPr lang="en-US" sz="120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20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dae</a:t>
            </a:r>
            <a:r>
              <a:rPr lang="en-US" sz="1200" spc="8"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ah</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20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20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engeluaran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har</a:t>
            </a:r>
            <a:r>
              <a:rPr lang="en-US" sz="1200" spc="8"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peng</a:t>
            </a:r>
            <a:r>
              <a:rPr lang="en-US" sz="1200"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ndalian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pelaksanaan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menjadi</a:t>
            </a:r>
            <a:r>
              <a:rPr lang="en-US" sz="120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kewenangannya</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200" dirty="0">
              <a:latin typeface="Calibri" panose="020F0502020204030204" pitchFamily="34" charset="0"/>
              <a:ea typeface="Calibri" panose="020F0502020204030204" pitchFamily="34" charset="0"/>
              <a:cs typeface="Times New Roman" panose="02020603050405020304" pitchFamily="18" charset="0"/>
            </a:endParaRPr>
          </a:p>
          <a:p>
            <a:pPr marL="473710" marR="27305" lvl="1" indent="0" algn="just">
              <a:lnSpc>
                <a:spcPct val="130000"/>
              </a:lnSpc>
              <a:spcBef>
                <a:spcPts val="0"/>
              </a:spcBef>
              <a:spcAft>
                <a:spcPts val="450"/>
              </a:spcAft>
              <a:buNone/>
            </a:pP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Pembukuan</a:t>
            </a:r>
            <a:r>
              <a:rPr lang="en-US" sz="120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20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spc="-8"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ilakukan</a:t>
            </a:r>
            <a:r>
              <a:rPr lang="en-US" sz="120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oleh</a:t>
            </a:r>
            <a:r>
              <a:rPr lang="en-US" sz="120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Be</a:t>
            </a:r>
            <a:r>
              <a:rPr lang="en-US" sz="1200"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dahara</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2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2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memuat</a:t>
            </a:r>
            <a:r>
              <a:rPr lang="en-US" sz="12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informasi</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20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aliran</a:t>
            </a:r>
            <a:r>
              <a:rPr lang="en-US" sz="120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data,</a:t>
            </a:r>
            <a:r>
              <a:rPr lang="en-US" sz="120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serta</a:t>
            </a:r>
            <a:r>
              <a:rPr lang="en-US" sz="120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penyajian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elektronik</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200" dirty="0">
              <a:latin typeface="Calibri" panose="020F0502020204030204" pitchFamily="34" charset="0"/>
              <a:ea typeface="Calibri" panose="020F0502020204030204" pitchFamily="34" charset="0"/>
              <a:cs typeface="Times New Roman" panose="02020603050405020304" pitchFamily="18" charset="0"/>
            </a:endParaRPr>
          </a:p>
          <a:p>
            <a:pPr marL="473710" marR="26035" lvl="1" indent="0" algn="just">
              <a:lnSpc>
                <a:spcPct val="130000"/>
              </a:lnSpc>
              <a:spcBef>
                <a:spcPts val="0"/>
              </a:spcBef>
              <a:spcAft>
                <a:spcPts val="450"/>
              </a:spcAft>
              <a:buNone/>
            </a:pP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200" spc="-6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rangka</a:t>
            </a:r>
            <a:r>
              <a:rPr lang="en-US" sz="120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pengendalian</a:t>
            </a:r>
            <a:r>
              <a:rPr lang="en-US" sz="120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20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pelaksanaan</a:t>
            </a:r>
            <a:r>
              <a:rPr lang="en-US" sz="120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20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20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menggunakan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buk</a:t>
            </a:r>
            <a:r>
              <a:rPr lang="en-US" sz="1200" spc="8"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berikut</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200" dirty="0">
              <a:latin typeface="Calibri" panose="020F0502020204030204" pitchFamily="34" charset="0"/>
              <a:ea typeface="Calibri" panose="020F0502020204030204" pitchFamily="34" charset="0"/>
              <a:cs typeface="Times New Roman" panose="02020603050405020304" pitchFamily="18" charset="0"/>
            </a:endParaRPr>
          </a:p>
          <a:p>
            <a:pPr marL="742950" marR="3011805" lvl="2" indent="-269240" algn="just">
              <a:lnSpc>
                <a:spcPct val="130000"/>
              </a:lnSpc>
              <a:spcBef>
                <a:spcPts val="0"/>
              </a:spcBef>
              <a:spcAft>
                <a:spcPts val="450"/>
              </a:spcAft>
              <a:buFont typeface="+mj-lt"/>
              <a:buAutoNum type="alphaLcPeriod"/>
            </a:pP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Kas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Umum</a:t>
            </a:r>
            <a:endParaRPr lang="en-ID" sz="1200" dirty="0">
              <a:latin typeface="Calibri" panose="020F0502020204030204" pitchFamily="34" charset="0"/>
              <a:ea typeface="Calibri" panose="020F0502020204030204" pitchFamily="34" charset="0"/>
              <a:cs typeface="Times New Roman" panose="02020603050405020304" pitchFamily="18" charset="0"/>
            </a:endParaRPr>
          </a:p>
          <a:p>
            <a:pPr marL="742950" lvl="2" indent="-269240">
              <a:lnSpc>
                <a:spcPct val="130000"/>
              </a:lnSpc>
              <a:spcBef>
                <a:spcPts val="0"/>
              </a:spcBef>
              <a:spcAft>
                <a:spcPts val="450"/>
              </a:spcAft>
              <a:buFont typeface="+mj-lt"/>
              <a:buAutoNum type="alphaLcPeriod"/>
            </a:pPr>
            <a:r>
              <a:rPr lang="en-US" sz="1200" dirty="0">
                <a:latin typeface="Calibri" panose="020F0502020204030204" pitchFamily="34" charset="0"/>
                <a:ea typeface="Calibri" panose="020F0502020204030204" pitchFamily="34" charset="0"/>
                <a:cs typeface="Times New Roman" panose="020206030504050203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Bank</a:t>
            </a:r>
            <a:endParaRPr lang="en-ID" sz="1200" dirty="0">
              <a:latin typeface="Calibri" panose="020F0502020204030204" pitchFamily="34" charset="0"/>
              <a:ea typeface="Calibri" panose="020F0502020204030204" pitchFamily="34" charset="0"/>
              <a:cs typeface="Times New Roman" panose="02020603050405020304" pitchFamily="18" charset="0"/>
            </a:endParaRPr>
          </a:p>
          <a:p>
            <a:pPr marL="742950" lvl="2" indent="-269240">
              <a:lnSpc>
                <a:spcPct val="130000"/>
              </a:lnSpc>
              <a:spcBef>
                <a:spcPts val="0"/>
              </a:spcBef>
              <a:spcAft>
                <a:spcPts val="450"/>
              </a:spcAft>
              <a:buFont typeface="+mj-lt"/>
              <a:buAutoNum type="alphaLcPeriod"/>
            </a:pPr>
            <a:r>
              <a:rPr lang="en-US" sz="1200" dirty="0">
                <a:latin typeface="Calibri" panose="020F0502020204030204" pitchFamily="34" charset="0"/>
                <a:ea typeface="Calibri" panose="020F0502020204030204" pitchFamily="34" charset="0"/>
                <a:cs typeface="Times New Roman" panose="020206030504050203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Kas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endParaRPr lang="en-US" sz="12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742950" marR="2457450" lvl="2" indent="-269240">
              <a:lnSpc>
                <a:spcPct val="130000"/>
              </a:lnSpc>
              <a:spcBef>
                <a:spcPts val="0"/>
              </a:spcBef>
              <a:spcAft>
                <a:spcPts val="450"/>
              </a:spcAft>
              <a:buFont typeface="+mj-lt"/>
              <a:buAutoNum type="alphaLcPeriod"/>
            </a:pP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Pajak</a:t>
            </a:r>
            <a:endParaRPr lang="en-ID" sz="1200" dirty="0">
              <a:latin typeface="Calibri" panose="020F0502020204030204" pitchFamily="34" charset="0"/>
              <a:ea typeface="Calibri" panose="020F0502020204030204" pitchFamily="34" charset="0"/>
              <a:cs typeface="Times New Roman" panose="02020603050405020304" pitchFamily="18" charset="0"/>
            </a:endParaRPr>
          </a:p>
          <a:p>
            <a:pPr marL="742950" marR="2666365" lvl="2" indent="-269240" algn="just">
              <a:lnSpc>
                <a:spcPct val="130000"/>
              </a:lnSpc>
              <a:spcBef>
                <a:spcPts val="0"/>
              </a:spcBef>
              <a:spcAft>
                <a:spcPts val="450"/>
              </a:spcAft>
              <a:buFont typeface="+mj-lt"/>
              <a:buAutoNum type="alphaLcPeriod"/>
            </a:pP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Panjar</a:t>
            </a:r>
            <a:endParaRPr lang="en-ID" sz="1200" dirty="0">
              <a:latin typeface="Calibri" panose="020F0502020204030204" pitchFamily="34" charset="0"/>
              <a:ea typeface="Calibri" panose="020F0502020204030204" pitchFamily="34" charset="0"/>
              <a:cs typeface="Times New Roman" panose="02020603050405020304" pitchFamily="18" charset="0"/>
            </a:endParaRPr>
          </a:p>
          <a:p>
            <a:pPr marL="742950" lvl="2" indent="-269240">
              <a:lnSpc>
                <a:spcPct val="130000"/>
              </a:lnSpc>
              <a:spcBef>
                <a:spcPts val="0"/>
              </a:spcBef>
              <a:spcAft>
                <a:spcPts val="450"/>
              </a:spcAft>
              <a:buFont typeface="+mj-lt"/>
              <a:buAutoNum type="alphaLcPeriod"/>
            </a:pPr>
            <a:r>
              <a:rPr lang="en-US" sz="1200" dirty="0">
                <a:latin typeface="Calibri" panose="020F0502020204030204" pitchFamily="34" charset="0"/>
                <a:ea typeface="Calibri" panose="020F0502020204030204" pitchFamily="34" charset="0"/>
                <a:cs typeface="Times New Roman" panose="020206030504050203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per Sub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Rincian</a:t>
            </a:r>
            <a:r>
              <a:rPr lang="en-US" sz="1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Objek</a:t>
            </a:r>
            <a:r>
              <a:rPr lang="en-US" sz="120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200" dirty="0" err="1">
                <a:latin typeface="Bookman Old Style" panose="02050604050505020204" pitchFamily="18" charset="0"/>
                <a:ea typeface="Bookman Old Style" panose="02050604050505020204" pitchFamily="18" charset="0"/>
                <a:cs typeface="Bookman Old Style" panose="02050604050505020204" pitchFamily="18" charset="0"/>
              </a:rPr>
              <a:t>Belanja</a:t>
            </a:r>
            <a:endParaRPr lang="en-ID" sz="120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5" y="1551215"/>
            <a:ext cx="8066315" cy="3938758"/>
          </a:xfrm>
        </p:spPr>
        <p:txBody>
          <a:bodyPr/>
          <a:lstStyle/>
          <a:p>
            <a:pPr marL="222885" marR="469900" indent="0" algn="just">
              <a:lnSpc>
                <a:spcPct val="115000"/>
              </a:lnSpc>
              <a:spcBef>
                <a:spcPts val="0"/>
              </a:spcBef>
              <a:spcAft>
                <a:spcPts val="450"/>
              </a:spcAft>
              <a:buNone/>
            </a:pP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Pencatatan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buku-buku</a:t>
            </a:r>
            <a:r>
              <a:rPr lang="en-US" sz="150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di</a:t>
            </a:r>
            <a:r>
              <a:rPr lang="en-US" sz="15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bersumber</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pada data,</a:t>
            </a:r>
            <a:r>
              <a:rPr lang="en-US" sz="150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antara</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lain:</a:t>
            </a:r>
            <a:r>
              <a:rPr lang="en-US" sz="1500" dirty="0">
                <a:latin typeface="Calibri" panose="020F0502020204030204" pitchFamily="34" charset="0"/>
                <a:ea typeface="Calibri" panose="020F0502020204030204" pitchFamily="34" charset="0"/>
                <a:cs typeface="Times New Roman" panose="02020603050405020304" pitchFamily="18" charset="0"/>
              </a:rPr>
              <a:t> </a:t>
            </a:r>
            <a:endParaRPr lang="en-ID" sz="1500" dirty="0">
              <a:latin typeface="Calibri" panose="020F0502020204030204" pitchFamily="34" charset="0"/>
              <a:ea typeface="Calibri" panose="020F0502020204030204" pitchFamily="34" charset="0"/>
              <a:cs typeface="Times New Roman" panose="02020603050405020304" pitchFamily="18" charset="0"/>
            </a:endParaRPr>
          </a:p>
          <a:p>
            <a:pPr marL="565785" marR="1839595" indent="-342900">
              <a:lnSpc>
                <a:spcPct val="149000"/>
              </a:lnSpc>
              <a:spcBef>
                <a:spcPts val="0"/>
              </a:spcBef>
              <a:spcAft>
                <a:spcPts val="450"/>
              </a:spcAft>
              <a:buFont typeface="+mj-lt"/>
              <a:buAutoNum type="alphaLcPeriod"/>
            </a:pP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50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transaksi</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lengkap</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endParaRPr lang="en-US" sz="15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565785" marR="1839595" indent="-342900">
              <a:lnSpc>
                <a:spcPct val="149000"/>
              </a:lnSpc>
              <a:spcBef>
                <a:spcPts val="0"/>
              </a:spcBef>
              <a:spcAft>
                <a:spcPts val="450"/>
              </a:spcAft>
              <a:buFont typeface="+mj-lt"/>
              <a:buAutoNum type="alphaLcPeriod"/>
            </a:pP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SPP UP/GU/TU/LS</a:t>
            </a:r>
            <a:endParaRPr lang="en-ID" sz="1500" dirty="0">
              <a:latin typeface="Calibri" panose="020F0502020204030204" pitchFamily="34" charset="0"/>
              <a:ea typeface="Calibri" panose="020F0502020204030204" pitchFamily="34" charset="0"/>
              <a:cs typeface="Times New Roman" panose="02020603050405020304" pitchFamily="18" charset="0"/>
            </a:endParaRPr>
          </a:p>
          <a:p>
            <a:pPr marL="565785" marR="2838450" indent="-342900" algn="just">
              <a:lnSpc>
                <a:spcPct val="115000"/>
              </a:lnSpc>
              <a:spcBef>
                <a:spcPts val="0"/>
              </a:spcBef>
              <a:spcAft>
                <a:spcPts val="450"/>
              </a:spcAft>
              <a:buFont typeface="+mj-lt"/>
              <a:buAutoNum type="alphaLcPeriod"/>
            </a:pP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SPM UP/GU/TU/LS</a:t>
            </a:r>
            <a:r>
              <a:rPr lang="en-US" sz="1500" dirty="0">
                <a:latin typeface="Calibri" panose="020F0502020204030204" pitchFamily="34" charset="0"/>
                <a:ea typeface="Calibri" panose="020F0502020204030204" pitchFamily="34" charset="0"/>
                <a:cs typeface="Times New Roman" panose="02020603050405020304" pitchFamily="18" charset="0"/>
              </a:rPr>
              <a:t> </a:t>
            </a:r>
            <a:endParaRPr lang="en-ID" sz="1500" dirty="0">
              <a:latin typeface="Calibri" panose="020F0502020204030204" pitchFamily="34" charset="0"/>
              <a:ea typeface="Calibri" panose="020F0502020204030204" pitchFamily="34" charset="0"/>
              <a:cs typeface="Times New Roman" panose="02020603050405020304" pitchFamily="18" charset="0"/>
            </a:endParaRPr>
          </a:p>
          <a:p>
            <a:pPr marL="565785" marR="3670935" indent="-342900" algn="just">
              <a:lnSpc>
                <a:spcPct val="115000"/>
              </a:lnSpc>
              <a:spcBef>
                <a:spcPts val="0"/>
              </a:spcBef>
              <a:spcAft>
                <a:spcPts val="450"/>
              </a:spcAft>
              <a:buFont typeface="+mj-lt"/>
              <a:buAutoNum type="alphaLcPeriod"/>
            </a:pP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SP2D</a:t>
            </a:r>
            <a:r>
              <a:rPr lang="en-US" sz="1500" dirty="0">
                <a:latin typeface="Calibri" panose="020F0502020204030204" pitchFamily="34" charset="0"/>
                <a:ea typeface="Calibri" panose="020F0502020204030204" pitchFamily="34" charset="0"/>
                <a:cs typeface="Times New Roman" panose="02020603050405020304" pitchFamily="18" charset="0"/>
              </a:rPr>
              <a:t> </a:t>
            </a:r>
            <a:endParaRPr lang="en-ID" sz="1500" dirty="0">
              <a:latin typeface="Calibri" panose="020F0502020204030204" pitchFamily="34" charset="0"/>
              <a:ea typeface="Calibri" panose="020F0502020204030204" pitchFamily="34" charset="0"/>
              <a:cs typeface="Times New Roman" panose="02020603050405020304" pitchFamily="18" charset="0"/>
            </a:endParaRPr>
          </a:p>
          <a:p>
            <a:pPr marL="565785" marR="56515" indent="-342900" algn="just">
              <a:lnSpc>
                <a:spcPct val="115000"/>
              </a:lnSpc>
              <a:spcBef>
                <a:spcPts val="0"/>
              </a:spcBef>
              <a:spcAft>
                <a:spcPts val="450"/>
              </a:spcAft>
              <a:buFont typeface="+mj-lt"/>
              <a:buAutoNum type="alphaLcPeriod"/>
            </a:pP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pendukung</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lainnya</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sesuai</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500" spc="4"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raturan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perundang-undangan</a:t>
            </a:r>
            <a:endParaRPr lang="en-ID" sz="150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1094"/>
            <a:ext cx="7527472" cy="583406"/>
          </a:xfrm>
        </p:spPr>
        <p:txBody>
          <a:bodyPr>
            <a:normAutofit fontScale="90000"/>
          </a:bodyPr>
          <a:lstStyle/>
          <a:p>
            <a:br>
              <a:rPr lang="en-US" sz="2700" dirty="0">
                <a:latin typeface="Bookman Old Style" panose="02050604050505020204" pitchFamily="18" charset="0"/>
                <a:ea typeface="Bookman Old Style" panose="02050604050505020204" pitchFamily="18" charset="0"/>
                <a:cs typeface="Bookman Old Style" panose="02050604050505020204" pitchFamily="18" charset="0"/>
              </a:rPr>
            </a:b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PELAKSANAAN PEMBUKUAN</a:t>
            </a:r>
            <a:br>
              <a:rPr lang="en-ID" sz="1350" dirty="0">
                <a:latin typeface="Calibri" panose="020F0502020204030204" pitchFamily="34" charset="0"/>
                <a:ea typeface="Calibri" panose="020F0502020204030204" pitchFamily="34" charset="0"/>
                <a:cs typeface="Times New Roman" panose="02020603050405020304" pitchFamily="18" charset="0"/>
              </a:rPr>
            </a:br>
            <a:endParaRPr lang="en-ID" dirty="0"/>
          </a:p>
        </p:txBody>
      </p:sp>
      <p:sp>
        <p:nvSpPr>
          <p:cNvPr id="3" name="Content Placeholder 2"/>
          <p:cNvSpPr>
            <a:spLocks noGrp="1"/>
          </p:cNvSpPr>
          <p:nvPr>
            <p:ph idx="1"/>
          </p:nvPr>
        </p:nvSpPr>
        <p:spPr>
          <a:xfrm>
            <a:off x="628650" y="1714500"/>
            <a:ext cx="8009165" cy="3886200"/>
          </a:xfrm>
        </p:spPr>
        <p:txBody>
          <a:bodyPr/>
          <a:lstStyle/>
          <a:p>
            <a:pPr marL="387985" indent="-257175">
              <a:lnSpc>
                <a:spcPct val="130000"/>
              </a:lnSpc>
              <a:spcBef>
                <a:spcPts val="25"/>
              </a:spcBef>
              <a:spcAft>
                <a:spcPts val="750"/>
              </a:spcAft>
              <a:buFont typeface="+mj-lt"/>
              <a:buAutoNum type="arabicPeriod"/>
            </a:pP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350" b="1" dirty="0">
                <a:latin typeface="Bookman Old Style" panose="02050604050505020204" pitchFamily="18" charset="0"/>
                <a:ea typeface="Bookman Old Style" panose="02050604050505020204" pitchFamily="18" charset="0"/>
                <a:cs typeface="Bookman Old Style" panose="02050604050505020204" pitchFamily="18" charset="0"/>
              </a:rPr>
              <a:t> Uang </a:t>
            </a: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Persediaan</a:t>
            </a:r>
            <a:r>
              <a:rPr lang="en-US" sz="1350" b="1" dirty="0">
                <a:latin typeface="Calibri" panose="020F0502020204030204" pitchFamily="34" charset="0"/>
                <a:ea typeface="Calibri" panose="020F0502020204030204" pitchFamily="34" charset="0"/>
                <a:cs typeface="Times New Roman" panose="02020603050405020304" pitchFamily="18" charset="0"/>
              </a:rPr>
              <a:t> </a:t>
            </a:r>
            <a:endParaRPr lang="en-ID" sz="1350" b="1" dirty="0">
              <a:latin typeface="Calibri" panose="020F0502020204030204" pitchFamily="34" charset="0"/>
              <a:ea typeface="Calibri" panose="020F0502020204030204" pitchFamily="34" charset="0"/>
              <a:cs typeface="Times New Roman" panose="02020603050405020304" pitchFamily="18" charset="0"/>
            </a:endParaRPr>
          </a:p>
          <a:p>
            <a:pPr marL="342900" lvl="1" indent="0">
              <a:lnSpc>
                <a:spcPct val="130000"/>
              </a:lnSpc>
              <a:buNone/>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membukukan</a:t>
            </a:r>
            <a:r>
              <a:rPr lang="en-US" sz="13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erimaan</a:t>
            </a:r>
            <a:r>
              <a:rPr lang="en-US" sz="13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UP/GU/</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3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SP2</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UP/SP2</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-GU/SP2D-TU, </a:t>
            </a:r>
            <a:r>
              <a:rPr lang="en-US" sz="1350" spc="21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7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kukan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pencatatan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8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Kas</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Umum</a:t>
            </a:r>
            <a:r>
              <a:rPr lang="en-US" sz="1350" spc="-6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di</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135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Kas</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bantu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Bank</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di</a:t>
            </a:r>
            <a:r>
              <a:rPr lang="en-US" sz="135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pener</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maan</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sesuai</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jumlah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yang</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tert</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ra</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 SP2D-UP/SP2</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-GU/SP2D-TU.</a:t>
            </a:r>
            <a:endParaRPr lang="en-US" sz="13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342900" lvl="1" indent="0">
              <a:lnSpc>
                <a:spcPct val="130000"/>
              </a:lnSpc>
              <a:buNone/>
            </a:pP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334645" indent="-203835">
              <a:lnSpc>
                <a:spcPct val="130000"/>
              </a:lnSpc>
              <a:spcBef>
                <a:spcPts val="25"/>
              </a:spcBef>
              <a:spcAft>
                <a:spcPts val="750"/>
              </a:spcAft>
              <a:buFont typeface="+mj-lt"/>
              <a:buAutoNum type="arabicPeriod"/>
            </a:pP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Pelimpahan</a:t>
            </a:r>
            <a:r>
              <a:rPr lang="en-US" sz="1350" b="1" dirty="0">
                <a:latin typeface="Bookman Old Style" panose="02050604050505020204" pitchFamily="18" charset="0"/>
                <a:ea typeface="Bookman Old Style" panose="02050604050505020204" pitchFamily="18" charset="0"/>
                <a:cs typeface="Bookman Old Style" panose="02050604050505020204" pitchFamily="18" charset="0"/>
              </a:rPr>
              <a:t> Uang </a:t>
            </a: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Persediaan</a:t>
            </a:r>
            <a:r>
              <a:rPr lang="en-US" sz="1350" b="1" dirty="0">
                <a:latin typeface="Calibri" panose="020F0502020204030204" pitchFamily="34" charset="0"/>
                <a:ea typeface="Calibri" panose="020F0502020204030204" pitchFamily="34" charset="0"/>
                <a:cs typeface="Times New Roman" panose="02020603050405020304" pitchFamily="18" charset="0"/>
              </a:rPr>
              <a:t> </a:t>
            </a:r>
            <a:endParaRPr lang="en-US" sz="1350" b="1" dirty="0">
              <a:latin typeface="Calibri" panose="020F0502020204030204" pitchFamily="34" charset="0"/>
              <a:ea typeface="Calibri" panose="020F0502020204030204" pitchFamily="34" charset="0"/>
              <a:cs typeface="Times New Roman" panose="02020603050405020304" pitchFamily="18" charset="0"/>
            </a:endParaRPr>
          </a:p>
          <a:p>
            <a:pPr marL="334645" indent="0">
              <a:lnSpc>
                <a:spcPct val="130000"/>
              </a:lnSpc>
              <a:spcBef>
                <a:spcPts val="25"/>
              </a:spcBef>
              <a:spcAft>
                <a:spcPts val="750"/>
              </a:spcAft>
              <a:buNone/>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Pelimpahan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8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sebagian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7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UP  </a:t>
            </a:r>
            <a:r>
              <a:rPr lang="en-US" sz="1350" spc="26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7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dicatat</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BKU</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di</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serta</a:t>
            </a:r>
            <a:r>
              <a:rPr lang="en-US" sz="135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Bank</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di</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isi</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ses</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ai</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jumlah</a:t>
            </a:r>
            <a:r>
              <a:rPr lang="en-US" sz="13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135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dilimpahkan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269240" marR="26670" indent="65405" algn="just">
              <a:lnSpc>
                <a:spcPct val="130000"/>
              </a:lnSpc>
              <a:spcAft>
                <a:spcPts val="750"/>
              </a:spcAft>
              <a:buNone/>
              <a:tabLst>
                <a:tab pos="334010" algn="l"/>
              </a:tabLst>
            </a:pPr>
            <a:endParaRPr lang="en-ID" sz="135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1257300"/>
            <a:ext cx="8188779" cy="4343400"/>
          </a:xfrm>
        </p:spPr>
        <p:txBody>
          <a:bodyPr>
            <a:normAutofit fontScale="92500" lnSpcReduction="10000"/>
          </a:bodyPr>
          <a:lstStyle/>
          <a:p>
            <a:pPr marL="470535" indent="-257175">
              <a:lnSpc>
                <a:spcPct val="115000"/>
              </a:lnSpc>
              <a:spcBef>
                <a:spcPts val="25"/>
              </a:spcBef>
              <a:spcAft>
                <a:spcPts val="750"/>
              </a:spcAft>
              <a:buFont typeface="+mj-lt"/>
              <a:buAutoNum type="arabicPeriod" startAt="3"/>
            </a:pPr>
            <a:r>
              <a:rPr lang="en-US" sz="1425" b="1" dirty="0" err="1">
                <a:latin typeface="Bookman Old Style" panose="02050604050505020204" pitchFamily="18" charset="0"/>
                <a:ea typeface="Bookman Old Style" panose="02050604050505020204" pitchFamily="18" charset="0"/>
                <a:cs typeface="Bookman Old Style" panose="02050604050505020204" pitchFamily="18" charset="0"/>
              </a:rPr>
              <a:t>Pergeseran</a:t>
            </a:r>
            <a:r>
              <a:rPr lang="en-US" sz="1425" b="1" dirty="0">
                <a:latin typeface="Bookman Old Style" panose="02050604050505020204" pitchFamily="18" charset="0"/>
                <a:ea typeface="Bookman Old Style" panose="02050604050505020204" pitchFamily="18" charset="0"/>
                <a:cs typeface="Bookman Old Style" panose="02050604050505020204" pitchFamily="18" charset="0"/>
              </a:rPr>
              <a:t> Uang </a:t>
            </a:r>
            <a:r>
              <a:rPr lang="en-US" sz="1425" b="1" dirty="0" err="1">
                <a:latin typeface="Bookman Old Style" panose="02050604050505020204" pitchFamily="18" charset="0"/>
                <a:ea typeface="Bookman Old Style" panose="02050604050505020204" pitchFamily="18" charset="0"/>
                <a:cs typeface="Bookman Old Style" panose="02050604050505020204" pitchFamily="18" charset="0"/>
              </a:rPr>
              <a:t>Persediaan</a:t>
            </a:r>
            <a:r>
              <a:rPr lang="en-US" sz="1425" b="1" dirty="0">
                <a:latin typeface="Calibri" panose="020F0502020204030204" pitchFamily="34" charset="0"/>
                <a:ea typeface="Calibri" panose="020F0502020204030204" pitchFamily="34" charset="0"/>
                <a:cs typeface="Times New Roman" panose="02020603050405020304" pitchFamily="18" charset="0"/>
              </a:rPr>
              <a:t> </a:t>
            </a:r>
            <a:endParaRPr lang="en-ID" sz="1425" b="1" dirty="0">
              <a:latin typeface="Calibri" panose="020F0502020204030204" pitchFamily="34" charset="0"/>
              <a:ea typeface="Calibri" panose="020F0502020204030204" pitchFamily="34" charset="0"/>
              <a:cs typeface="Times New Roman" panose="02020603050405020304" pitchFamily="18" charset="0"/>
            </a:endParaRPr>
          </a:p>
          <a:p>
            <a:pPr marL="405130" marR="24765" indent="0" algn="just">
              <a:lnSpc>
                <a:spcPct val="149000"/>
              </a:lnSpc>
              <a:spcAft>
                <a:spcPts val="750"/>
              </a:spcAft>
              <a:buNone/>
            </a:pP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hal</a:t>
            </a:r>
            <a:r>
              <a:rPr lang="en-US" sz="142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hara</a:t>
            </a:r>
            <a:r>
              <a:rPr lang="en-US" sz="142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spc="8"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425" spc="11"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425"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425"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pergeseran</a:t>
            </a:r>
            <a:r>
              <a:rPr lang="en-US" sz="1425"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UP/GU/TU yang</a:t>
            </a:r>
            <a:r>
              <a:rPr lang="en-US" sz="1425"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terdapat</a:t>
            </a:r>
            <a:r>
              <a:rPr lang="en-US" sz="1425"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di bank</a:t>
            </a:r>
            <a:r>
              <a:rPr lang="en-US" sz="142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142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kas</a:t>
            </a:r>
            <a:r>
              <a:rPr lang="en-US" sz="142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tu</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ai</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42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42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pencatatan</a:t>
            </a:r>
            <a:r>
              <a:rPr lang="en-US" sz="142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42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BKU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42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42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42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Bank di</a:t>
            </a:r>
            <a:r>
              <a:rPr lang="en-US" sz="1425"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42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42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42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42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42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Kas</a:t>
            </a:r>
            <a:r>
              <a:rPr lang="en-US" sz="142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142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di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sesuai</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j</a:t>
            </a:r>
            <a:r>
              <a:rPr lang="en-US" sz="1425" spc="4"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mlah</a:t>
            </a:r>
            <a:r>
              <a:rPr lang="en-US" sz="142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UP/GU/TU</a:t>
            </a:r>
            <a:r>
              <a:rPr lang="en-US" sz="1425"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digeser</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425" dirty="0">
              <a:latin typeface="Calibri" panose="020F0502020204030204" pitchFamily="34" charset="0"/>
              <a:ea typeface="Calibri" panose="020F0502020204030204" pitchFamily="34" charset="0"/>
              <a:cs typeface="Times New Roman" panose="02020603050405020304" pitchFamily="18" charset="0"/>
            </a:endParaRPr>
          </a:p>
          <a:p>
            <a:pPr marL="342900" lvl="1" indent="0">
              <a:lnSpc>
                <a:spcPct val="130000"/>
              </a:lnSpc>
              <a:buNone/>
            </a:pPr>
            <a:endParaRPr lang="en-ID" sz="1425" dirty="0">
              <a:latin typeface="Calibri" panose="020F0502020204030204" pitchFamily="34" charset="0"/>
              <a:ea typeface="Calibri" panose="020F0502020204030204" pitchFamily="34" charset="0"/>
              <a:cs typeface="Times New Roman" panose="02020603050405020304" pitchFamily="18" charset="0"/>
            </a:endParaRPr>
          </a:p>
          <a:p>
            <a:pPr marL="470535" indent="-257175">
              <a:lnSpc>
                <a:spcPct val="115000"/>
              </a:lnSpc>
              <a:spcBef>
                <a:spcPts val="25"/>
              </a:spcBef>
              <a:spcAft>
                <a:spcPts val="750"/>
              </a:spcAft>
              <a:buFont typeface="+mj-lt"/>
              <a:buAutoNum type="arabicPeriod" startAt="4"/>
            </a:pPr>
            <a:r>
              <a:rPr lang="en-US" sz="1425" b="1"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425"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b="1"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425" b="1" dirty="0">
                <a:latin typeface="Bookman Old Style" panose="02050604050505020204" pitchFamily="18" charset="0"/>
                <a:ea typeface="Bookman Old Style" panose="02050604050505020204" pitchFamily="18" charset="0"/>
                <a:cs typeface="Bookman Old Style" panose="02050604050505020204" pitchFamily="18" charset="0"/>
              </a:rPr>
              <a:t> oleh </a:t>
            </a:r>
            <a:r>
              <a:rPr lang="en-US" sz="1425" b="1"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dirty="0">
                <a:latin typeface="Calibri" panose="020F0502020204030204" pitchFamily="34" charset="0"/>
                <a:ea typeface="Calibri" panose="020F0502020204030204" pitchFamily="34" charset="0"/>
                <a:cs typeface="Times New Roman" panose="02020603050405020304" pitchFamily="18" charset="0"/>
              </a:rPr>
              <a:t> </a:t>
            </a:r>
            <a:endParaRPr lang="en-ID" sz="1425" dirty="0">
              <a:latin typeface="Calibri" panose="020F0502020204030204" pitchFamily="34" charset="0"/>
              <a:ea typeface="Calibri" panose="020F0502020204030204" pitchFamily="34" charset="0"/>
              <a:cs typeface="Times New Roman" panose="02020603050405020304" pitchFamily="18" charset="0"/>
            </a:endParaRPr>
          </a:p>
          <a:p>
            <a:pPr marL="405130" marR="25400" indent="0" algn="just">
              <a:lnSpc>
                <a:spcPct val="150000"/>
              </a:lnSpc>
              <a:spcAft>
                <a:spcPts val="750"/>
              </a:spcAft>
              <a:buNone/>
            </a:pP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Atas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pembaya</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ilakukan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ahara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berd</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sarkan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bukti-bukti</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425"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disampaikan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PPTK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425"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/non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425"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pembukuan</a:t>
            </a:r>
            <a:r>
              <a:rPr lang="en-US" sz="1425"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425"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menc</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tat</a:t>
            </a:r>
            <a:r>
              <a:rPr lang="en-US" sz="1425"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425"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BKU</a:t>
            </a:r>
            <a:r>
              <a:rPr lang="en-US" sz="142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di</a:t>
            </a:r>
            <a:r>
              <a:rPr lang="en-US" sz="142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si</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pada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425"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Kas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Bank</a:t>
            </a:r>
            <a:r>
              <a:rPr lang="en-US" sz="1425"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di</a:t>
            </a:r>
            <a:r>
              <a:rPr lang="en-US" sz="142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425"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bantu</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Sub</a:t>
            </a:r>
            <a:r>
              <a:rPr lang="en-US" sz="142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Rincian</a:t>
            </a:r>
            <a:r>
              <a:rPr lang="en-US" sz="1425"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Objek</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425"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pada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kolom</a:t>
            </a:r>
            <a:r>
              <a:rPr lang="en-US" sz="1425"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UP/GU/TU</a:t>
            </a:r>
            <a:r>
              <a:rPr lang="en-US" sz="1425"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sejumlah</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nilai</a:t>
            </a:r>
            <a:r>
              <a:rPr lang="en-US" sz="142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bruto</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425" dirty="0">
              <a:latin typeface="Calibri" panose="020F0502020204030204" pitchFamily="34" charset="0"/>
              <a:ea typeface="Calibri" panose="020F0502020204030204" pitchFamily="34" charset="0"/>
              <a:cs typeface="Times New Roman" panose="02020603050405020304" pitchFamily="18" charset="0"/>
            </a:endParaRPr>
          </a:p>
          <a:p>
            <a:pPr marL="269240" marR="26670" indent="0" algn="just">
              <a:lnSpc>
                <a:spcPct val="130000"/>
              </a:lnSpc>
              <a:spcAft>
                <a:spcPts val="750"/>
              </a:spcAft>
              <a:buNone/>
              <a:tabLst>
                <a:tab pos="334010" algn="l"/>
              </a:tabLst>
            </a:pPr>
            <a:endParaRPr lang="en-ID" sz="1425"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1257300"/>
            <a:ext cx="8188779" cy="4343400"/>
          </a:xfrm>
        </p:spPr>
        <p:txBody>
          <a:bodyPr>
            <a:normAutofit fontScale="92500"/>
          </a:bodyPr>
          <a:lstStyle/>
          <a:p>
            <a:pPr marL="470535" indent="-257175">
              <a:lnSpc>
                <a:spcPct val="130000"/>
              </a:lnSpc>
              <a:spcBef>
                <a:spcPts val="0"/>
              </a:spcBef>
              <a:spcAft>
                <a:spcPts val="450"/>
              </a:spcAft>
              <a:buFont typeface="+mj-lt"/>
              <a:buAutoNum type="arabicPeriod" startAt="5"/>
            </a:pP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Pemberian</a:t>
            </a:r>
            <a:r>
              <a:rPr lang="en-US" sz="1350" b="1" dirty="0">
                <a:latin typeface="Bookman Old Style" panose="02050604050505020204" pitchFamily="18" charset="0"/>
                <a:ea typeface="Bookman Old Style" panose="02050604050505020204" pitchFamily="18" charset="0"/>
                <a:cs typeface="Bookman Old Style" panose="02050604050505020204" pitchFamily="18" charset="0"/>
              </a:rPr>
              <a:t> Uang </a:t>
            </a: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Panjar</a:t>
            </a:r>
            <a:r>
              <a:rPr lang="en-US" sz="1350" dirty="0">
                <a:latin typeface="Calibri" panose="020F0502020204030204" pitchFamily="34" charset="0"/>
                <a:ea typeface="Calibri" panose="020F0502020204030204" pitchFamily="34" charset="0"/>
                <a:cs typeface="Times New Roman" panose="02020603050405020304" pitchFamily="18" charset="0"/>
              </a:rPr>
              <a:t> </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405130" marR="26035" indent="0" algn="just">
              <a:lnSpc>
                <a:spcPct val="130000"/>
              </a:lnSpc>
              <a:spcBef>
                <a:spcPts val="0"/>
              </a:spcBef>
              <a:spcAft>
                <a:spcPts val="450"/>
              </a:spcAft>
              <a:buNone/>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Nota</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Pencairan</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Dana</a:t>
            </a:r>
            <a:r>
              <a:rPr lang="en-US" sz="135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PA/K</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serta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uan</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g</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lainnya</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ncatat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pemberian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uang</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jar</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sebesar</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uang</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ng</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diberikan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PPTK di</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BKU pada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Bank</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Panjar</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di</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425" dirty="0">
              <a:latin typeface="Calibri" panose="020F0502020204030204" pitchFamily="34" charset="0"/>
              <a:ea typeface="Calibri" panose="020F0502020204030204" pitchFamily="34" charset="0"/>
              <a:cs typeface="Times New Roman" panose="02020603050405020304" pitchFamily="18" charset="0"/>
            </a:endParaRPr>
          </a:p>
          <a:p>
            <a:pPr marL="470535" indent="-257175">
              <a:lnSpc>
                <a:spcPct val="130000"/>
              </a:lnSpc>
              <a:spcBef>
                <a:spcPts val="0"/>
              </a:spcBef>
              <a:spcAft>
                <a:spcPts val="450"/>
              </a:spcAft>
              <a:buFont typeface="+mj-lt"/>
              <a:buAutoNum type="arabicPeriod" startAt="6"/>
            </a:pP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350" b="1" dirty="0">
                <a:latin typeface="Bookman Old Style" panose="02050604050505020204" pitchFamily="18" charset="0"/>
                <a:ea typeface="Bookman Old Style" panose="02050604050505020204" pitchFamily="18" charset="0"/>
                <a:cs typeface="Bookman Old Style" panose="02050604050505020204" pitchFamily="18" charset="0"/>
              </a:rPr>
              <a:t> Uang </a:t>
            </a: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Panjar</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405130" marR="26035" indent="0" algn="just">
              <a:lnSpc>
                <a:spcPct val="130000"/>
              </a:lnSpc>
              <a:spcBef>
                <a:spcPts val="0"/>
              </a:spcBef>
              <a:spcAft>
                <a:spcPts val="450"/>
              </a:spcAft>
              <a:buNone/>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diberikan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PPTK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uang</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panjar</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spc="-5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spc="-5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mencatat</a:t>
            </a:r>
            <a:r>
              <a:rPr lang="en-US" sz="135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di</a:t>
            </a:r>
            <a:r>
              <a:rPr lang="en-US" sz="13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BKU</a:t>
            </a:r>
            <a:r>
              <a:rPr lang="en-US" sz="1350" spc="-8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35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13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35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 di</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Sub</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Rincian</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Objek</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pada</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603885" marR="26035" indent="-203835" algn="just">
              <a:lnSpc>
                <a:spcPct val="130000"/>
              </a:lnSpc>
              <a:spcBef>
                <a:spcPts val="0"/>
              </a:spcBef>
              <a:spcAft>
                <a:spcPts val="450"/>
              </a:spcAft>
              <a:buAutoNum type="alphaLcParenR"/>
              <a:tabLst>
                <a:tab pos="1266825" algn="l"/>
              </a:tabLst>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3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hal</a:t>
            </a:r>
            <a:r>
              <a:rPr lang="en-US" sz="1350" spc="1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terdapat</a:t>
            </a:r>
            <a:r>
              <a:rPr lang="en-US" sz="1350" spc="1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pengembalian</a:t>
            </a:r>
            <a:r>
              <a:rPr lang="en-US" sz="1350" spc="1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1350" spc="1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uang</a:t>
            </a:r>
            <a:r>
              <a:rPr lang="en-US" sz="1350" spc="1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panjar</a:t>
            </a:r>
            <a:r>
              <a:rPr lang="en-US" sz="1350" spc="1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PPTK,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mencatat</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di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Bank</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Kas</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nai</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erimaan</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sebesar</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y</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dikembalikan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3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603885" marR="26035" indent="-203835" algn="just">
              <a:lnSpc>
                <a:spcPct val="130000"/>
              </a:lnSpc>
              <a:spcBef>
                <a:spcPts val="0"/>
              </a:spcBef>
              <a:spcAft>
                <a:spcPts val="450"/>
              </a:spcAft>
              <a:buAutoNum type="alphaLcParenR"/>
              <a:tabLst>
                <a:tab pos="1266825" algn="l"/>
              </a:tabLst>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7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hal</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0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terdap</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0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kekurangan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0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ua</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g </a:t>
            </a:r>
            <a:r>
              <a:rPr lang="en-US" sz="1350" spc="20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panjar</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0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9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9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9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9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membayarkekurangannya</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ada</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PPTK,</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anjutnya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mencatat</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di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35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spc="-5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Ba</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13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35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3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ntu</a:t>
            </a:r>
            <a:r>
              <a:rPr lang="en-US" sz="135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Kas</a:t>
            </a:r>
            <a:r>
              <a:rPr lang="en-US" sz="135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135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sebesar</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dibayarkan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416560" marR="26035" indent="0" algn="just">
              <a:lnSpc>
                <a:spcPct val="115000"/>
              </a:lnSpc>
              <a:spcBef>
                <a:spcPts val="25"/>
              </a:spcBef>
              <a:spcAft>
                <a:spcPts val="750"/>
              </a:spcAft>
              <a:buNone/>
            </a:pP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581025" marR="26035" indent="0" algn="just">
              <a:lnSpc>
                <a:spcPct val="130000"/>
              </a:lnSpc>
              <a:spcBef>
                <a:spcPts val="0"/>
              </a:spcBef>
              <a:spcAft>
                <a:spcPts val="450"/>
              </a:spcAft>
              <a:buNone/>
              <a:tabLst>
                <a:tab pos="1266825" algn="l"/>
              </a:tabLst>
            </a:pP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269240" marR="26670" indent="0" algn="just">
              <a:lnSpc>
                <a:spcPct val="130000"/>
              </a:lnSpc>
              <a:spcBef>
                <a:spcPts val="0"/>
              </a:spcBef>
              <a:spcAft>
                <a:spcPts val="450"/>
              </a:spcAft>
              <a:buNone/>
              <a:tabLst>
                <a:tab pos="334010" algn="l"/>
              </a:tabLst>
            </a:pPr>
            <a:endParaRPr lang="en-ID" sz="1425"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6" y="1257300"/>
            <a:ext cx="8188779" cy="4343400"/>
          </a:xfrm>
        </p:spPr>
        <p:txBody>
          <a:bodyPr>
            <a:normAutofit/>
          </a:bodyPr>
          <a:lstStyle/>
          <a:p>
            <a:pPr marL="480060" indent="-257175">
              <a:lnSpc>
                <a:spcPct val="115000"/>
              </a:lnSpc>
              <a:spcBef>
                <a:spcPts val="0"/>
              </a:spcBef>
              <a:spcAft>
                <a:spcPts val="450"/>
              </a:spcAft>
              <a:buFont typeface="+mj-lt"/>
              <a:buAutoNum type="arabicPeriod" startAt="7"/>
            </a:pP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b="1"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350" b="1"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b="1" dirty="0">
                <a:latin typeface="Bookman Old Style" panose="02050604050505020204" pitchFamily="18" charset="0"/>
                <a:ea typeface="Bookman Old Style" panose="02050604050505020204" pitchFamily="18" charset="0"/>
                <a:cs typeface="Bookman Old Style" panose="02050604050505020204" pitchFamily="18" charset="0"/>
              </a:rPr>
              <a:t>LS</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473710" marR="26670" indent="0" algn="just">
              <a:lnSpc>
                <a:spcPct val="150000"/>
              </a:lnSpc>
              <a:spcBef>
                <a:spcPts val="0"/>
              </a:spcBef>
              <a:spcAft>
                <a:spcPts val="450"/>
              </a:spcAft>
              <a:buNone/>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melaksanakan</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pembukuan</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3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LS</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pencatatan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BKU di</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tanggal</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sama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1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mencatat</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Sub</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Rincian</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Objek</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pada</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kolom</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LS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sebesar</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jumlah</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bruto</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480060" indent="-257175">
              <a:lnSpc>
                <a:spcPct val="115000"/>
              </a:lnSpc>
              <a:spcBef>
                <a:spcPts val="0"/>
              </a:spcBef>
              <a:spcAft>
                <a:spcPts val="450"/>
              </a:spcAft>
              <a:buFont typeface="+mj-lt"/>
              <a:buAutoNum type="arabicPeriod" startAt="8"/>
            </a:pP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Pemungutan</a:t>
            </a:r>
            <a:r>
              <a:rPr lang="en-US" sz="1350" b="1"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135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1350" dirty="0">
                <a:latin typeface="Calibri" panose="020F0502020204030204" pitchFamily="34" charset="0"/>
                <a:ea typeface="Calibri" panose="020F0502020204030204" pitchFamily="34" charset="0"/>
                <a:cs typeface="Times New Roman" panose="02020603050405020304" pitchFamily="18" charset="0"/>
              </a:rPr>
              <a:t> </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669290" marR="26035" indent="-195580" algn="just">
              <a:lnSpc>
                <a:spcPct val="149000"/>
              </a:lnSpc>
              <a:spcBef>
                <a:spcPts val="0"/>
              </a:spcBef>
              <a:spcAft>
                <a:spcPts val="450"/>
              </a:spcAft>
              <a:buFont typeface="+mj-lt"/>
              <a:buAutoNum type="alphaLcPeriod"/>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  </a:t>
            </a:r>
            <a:r>
              <a:rPr lang="en-US" sz="1350" spc="2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saat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ugutan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pemotongan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h</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3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3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3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3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mencatat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pada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BKU di</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di</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669290" marR="26670" indent="-195580" algn="just">
              <a:lnSpc>
                <a:spcPct val="150000"/>
              </a:lnSpc>
              <a:spcBef>
                <a:spcPts val="0"/>
              </a:spcBef>
              <a:spcAft>
                <a:spcPts val="450"/>
              </a:spcAft>
              <a:buFont typeface="+mj-lt"/>
              <a:buAutoNum type="alphaLcPeriod"/>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3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saat</a:t>
            </a:r>
            <a:r>
              <a:rPr lang="en-US" sz="13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penyeto</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3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13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13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as</a:t>
            </a:r>
            <a:r>
              <a:rPr lang="en-US" sz="13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h</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mencatat</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 BKU di</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uara</a:t>
            </a:r>
            <a:r>
              <a:rPr lang="en-US" sz="1350" spc="4"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embantu</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di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581025" marR="26035" indent="0" algn="just">
              <a:lnSpc>
                <a:spcPct val="130000"/>
              </a:lnSpc>
              <a:spcBef>
                <a:spcPts val="0"/>
              </a:spcBef>
              <a:spcAft>
                <a:spcPts val="450"/>
              </a:spcAft>
              <a:buNone/>
              <a:tabLst>
                <a:tab pos="1266825" algn="l"/>
              </a:tabLst>
            </a:pP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269240" marR="26670" indent="0" algn="just">
              <a:lnSpc>
                <a:spcPct val="130000"/>
              </a:lnSpc>
              <a:spcBef>
                <a:spcPts val="0"/>
              </a:spcBef>
              <a:spcAft>
                <a:spcPts val="450"/>
              </a:spcAft>
              <a:buNone/>
              <a:tabLst>
                <a:tab pos="334010" algn="l"/>
              </a:tabLst>
            </a:pPr>
            <a:endParaRPr lang="en-ID" sz="1425"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PENUTUPAN BUKU</a:t>
            </a:r>
            <a:endParaRPr lang="en-ID" dirty="0"/>
          </a:p>
        </p:txBody>
      </p:sp>
      <p:sp>
        <p:nvSpPr>
          <p:cNvPr id="3" name="Content Placeholder 2"/>
          <p:cNvSpPr>
            <a:spLocks noGrp="1"/>
          </p:cNvSpPr>
          <p:nvPr>
            <p:ph idx="1"/>
          </p:nvPr>
        </p:nvSpPr>
        <p:spPr/>
        <p:txBody>
          <a:bodyPr>
            <a:normAutofit/>
          </a:bodyPr>
          <a:lstStyle/>
          <a:p>
            <a:pPr marL="220345" marR="26035" indent="0" algn="just">
              <a:lnSpc>
                <a:spcPct val="149000"/>
              </a:lnSpc>
              <a:spcBef>
                <a:spcPts val="20"/>
              </a:spcBef>
              <a:spcAft>
                <a:spcPts val="750"/>
              </a:spcAft>
              <a:buNone/>
              <a:tabLst>
                <a:tab pos="1104900"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800"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Kas</a:t>
            </a:r>
            <a:r>
              <a:rPr lang="en-US" sz="1800"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Umum</a:t>
            </a:r>
            <a:r>
              <a:rPr lang="en-US" sz="180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wajib</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7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ditutup</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pada   </a:t>
            </a:r>
            <a:r>
              <a:rPr lang="en-US" sz="18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setiap</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7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akhir</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bulan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t>
            </a:r>
            <a:r>
              <a:rPr lang="en-US" sz="180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ditandatangani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oleh</a:t>
            </a:r>
            <a:r>
              <a:rPr lang="en-US" sz="180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80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80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PA/KPA.</a:t>
            </a:r>
            <a:r>
              <a:rPr lang="en-US" sz="180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Penutupan</a:t>
            </a:r>
            <a:r>
              <a:rPr lang="en-US" sz="180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BKU</a:t>
            </a:r>
            <a:r>
              <a:rPr lang="en-US" sz="180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dilampiri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a:t>
            </a:r>
            <a:r>
              <a:rPr lang="en-US" sz="1800" spc="-8"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ita</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Acara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Pemeriksaan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Kas.</a:t>
            </a:r>
            <a:endParaRPr lang="en-ID" sz="1800" dirty="0">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628" y="2130879"/>
            <a:ext cx="8923565" cy="3249386"/>
          </a:xfrm>
        </p:spPr>
        <p:txBody>
          <a:bodyPr>
            <a:noAutofit/>
          </a:bodyPr>
          <a:lstStyle/>
          <a:p>
            <a:pPr algn="ctr">
              <a:lnSpc>
                <a:spcPct val="100000"/>
              </a:lnSpc>
            </a:pPr>
            <a:r>
              <a:rPr lang="en-US" dirty="0">
                <a:effectLst/>
                <a:latin typeface="Bookman Old Style" panose="02050604050505020204" pitchFamily="18" charset="0"/>
                <a:ea typeface="Bookman Old Style" panose="02050604050505020204" pitchFamily="18" charset="0"/>
                <a:cs typeface="Bookman Old Style" panose="02050604050505020204" pitchFamily="18" charset="0"/>
              </a:rPr>
              <a:t>PENYAMPAIAN LAPORAN PERTANGGUNGJAWABAN </a:t>
            </a:r>
            <a:br>
              <a:rPr lang="en-US" dirty="0">
                <a:effectLst/>
                <a:latin typeface="Bookman Old Style" panose="02050604050505020204" pitchFamily="18" charset="0"/>
                <a:ea typeface="Bookman Old Style" panose="02050604050505020204" pitchFamily="18" charset="0"/>
                <a:cs typeface="Bookman Old Style" panose="02050604050505020204" pitchFamily="18" charset="0"/>
              </a:rPr>
            </a:br>
            <a:r>
              <a:rPr lang="en-US" dirty="0">
                <a:effectLst/>
                <a:latin typeface="Bookman Old Style" panose="02050604050505020204" pitchFamily="18" charset="0"/>
                <a:ea typeface="Bookman Old Style" panose="02050604050505020204" pitchFamily="18" charset="0"/>
                <a:cs typeface="Bookman Old Style" panose="02050604050505020204" pitchFamily="18" charset="0"/>
              </a:rPr>
              <a:t>BENDAHARA PENGELUARAN</a:t>
            </a:r>
            <a:br>
              <a:rPr lang="en-ID" dirty="0">
                <a:effectLst/>
                <a:latin typeface="Calibri" panose="020F0502020204030204" pitchFamily="34" charset="0"/>
                <a:ea typeface="Calibri" panose="020F0502020204030204" pitchFamily="34" charset="0"/>
                <a:cs typeface="Times New Roman" panose="02020603050405020304" pitchFamily="18" charset="0"/>
              </a:rPr>
            </a:br>
            <a:endParaRPr lang="en-ID" dirty="0"/>
          </a:p>
        </p:txBody>
      </p:sp>
    </p:spTree>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8843" y="1200151"/>
            <a:ext cx="8058149" cy="4376057"/>
          </a:xfrm>
        </p:spPr>
        <p:txBody>
          <a:bodyPr>
            <a:normAutofit fontScale="92500" lnSpcReduction="10000"/>
          </a:bodyPr>
          <a:lstStyle/>
          <a:p>
            <a:pPr marL="269240" marR="130810" indent="-203835" algn="just">
              <a:lnSpc>
                <a:spcPct val="150000"/>
              </a:lnSpc>
              <a:spcBef>
                <a:spcPts val="0"/>
              </a:spcBef>
              <a:spcAft>
                <a:spcPts val="450"/>
              </a:spcAft>
              <a:buFont typeface="+mj-lt"/>
              <a:buAutoNum type="arabicPeriod"/>
              <a:tabLst>
                <a:tab pos="268605" algn="l"/>
              </a:tabLst>
            </a:pP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425"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bagian</a:t>
            </a:r>
            <a:r>
              <a:rPr lang="en-US" sz="1425"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425"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tugas</a:t>
            </a:r>
            <a:r>
              <a:rPr lang="en-US" sz="1425"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425"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tanggung</a:t>
            </a:r>
            <a:r>
              <a:rPr lang="en-US" sz="1425"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jawabnya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embantu</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harus</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nyampaikan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425"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425"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(LPJ).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yusunan</a:t>
            </a:r>
            <a:r>
              <a:rPr lang="en-US" sz="1425"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425"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peny</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mpaian</a:t>
            </a:r>
            <a:r>
              <a:rPr lang="en-US" sz="1425"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LPJ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memuat</a:t>
            </a:r>
            <a:r>
              <a:rPr lang="en-US" sz="1425"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informasi</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aliran</a:t>
            </a:r>
            <a:r>
              <a:rPr lang="en-US" sz="142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data,</a:t>
            </a:r>
            <a:r>
              <a:rPr lang="en-US" sz="1425"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serta</a:t>
            </a:r>
            <a:r>
              <a:rPr lang="en-US" sz="1425"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425"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penyajian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elektronik</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425" dirty="0">
              <a:latin typeface="Calibri" panose="020F0502020204030204" pitchFamily="34" charset="0"/>
              <a:ea typeface="Calibri" panose="020F0502020204030204" pitchFamily="34" charset="0"/>
              <a:cs typeface="Times New Roman" panose="02020603050405020304" pitchFamily="18" charset="0"/>
            </a:endParaRPr>
          </a:p>
          <a:p>
            <a:pPr marL="567055" marR="130810" lvl="1" indent="0" algn="just">
              <a:lnSpc>
                <a:spcPct val="149000"/>
              </a:lnSpc>
              <a:spcBef>
                <a:spcPts val="0"/>
              </a:spcBef>
              <a:spcAft>
                <a:spcPts val="450"/>
              </a:spcAft>
              <a:buNone/>
            </a:pP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42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Pasal</a:t>
            </a:r>
            <a:r>
              <a:rPr lang="en-US" sz="142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153</a:t>
            </a:r>
            <a:r>
              <a:rPr lang="en-US" sz="142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Peraturan</a:t>
            </a:r>
            <a:r>
              <a:rPr lang="en-US" sz="142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1425" spc="-8"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erintah</a:t>
            </a:r>
            <a:r>
              <a:rPr lang="en-US" sz="142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Nomor</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12</a:t>
            </a:r>
            <a:r>
              <a:rPr lang="en-US" sz="142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Tahun</a:t>
            </a:r>
            <a:r>
              <a:rPr lang="en-US" sz="142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2019,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pertanggungj</a:t>
            </a:r>
            <a:r>
              <a:rPr lang="en-US" sz="1425" spc="4"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waban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diatur</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berikut</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425" dirty="0">
              <a:latin typeface="Calibri" panose="020F0502020204030204" pitchFamily="34" charset="0"/>
              <a:ea typeface="Calibri" panose="020F0502020204030204" pitchFamily="34" charset="0"/>
              <a:cs typeface="Times New Roman" panose="02020603050405020304" pitchFamily="18" charset="0"/>
            </a:endParaRPr>
          </a:p>
          <a:p>
            <a:pPr marL="652780" marR="130810" indent="-257175" algn="just">
              <a:lnSpc>
                <a:spcPct val="149000"/>
              </a:lnSpc>
              <a:spcBef>
                <a:spcPts val="0"/>
              </a:spcBef>
              <a:spcAft>
                <a:spcPts val="450"/>
              </a:spcAft>
              <a:buFont typeface="+mj-lt"/>
              <a:buAutoNum type="alphaLcPeriod"/>
            </a:pP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21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21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217"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administratif</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wajib</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mempertanggungjawabkan</a:t>
            </a:r>
            <a:r>
              <a:rPr lang="en-US" sz="1425" spc="6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425" spc="6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UP/GU/TU/LS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425" spc="6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PA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425"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PPK-SKPD</a:t>
            </a:r>
            <a:r>
              <a:rPr lang="en-US" sz="1425"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paling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lambat</a:t>
            </a:r>
            <a:r>
              <a:rPr lang="en-US" sz="142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tanggal</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10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bulan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berikutnya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425" dirty="0">
              <a:latin typeface="Bookman Old Style" panose="02050604050505020204" pitchFamily="18" charset="0"/>
              <a:ea typeface="Bookman Old Style" panose="02050604050505020204" pitchFamily="18" charset="0"/>
              <a:cs typeface="Bookman Old Style" panose="02050604050505020204" pitchFamily="18" charset="0"/>
            </a:endParaRPr>
          </a:p>
          <a:p>
            <a:pPr marL="652780" marR="130810" indent="-257175" algn="just">
              <a:lnSpc>
                <a:spcPct val="149000"/>
              </a:lnSpc>
              <a:spcBef>
                <a:spcPts val="0"/>
              </a:spcBef>
              <a:spcAft>
                <a:spcPts val="450"/>
              </a:spcAft>
              <a:buFont typeface="+mj-lt"/>
              <a:buAutoNum type="alphaLcPeriod"/>
            </a:pP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23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23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23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spc="23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pada SKPD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wajib</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mempertanggungjawabkan</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fungsional</a:t>
            </a:r>
            <a:r>
              <a:rPr lang="en-US" sz="14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425"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pengelolaan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uang	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menjadi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anggung</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jawabnya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menyampaikan</a:t>
            </a:r>
            <a:r>
              <a:rPr lang="en-US" sz="13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LPJ</a:t>
            </a:r>
            <a:r>
              <a:rPr lang="en-US" sz="1350"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3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PPKD</a:t>
            </a:r>
            <a:r>
              <a:rPr lang="en-US" sz="13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paling</a:t>
            </a:r>
            <a:r>
              <a:rPr lang="en-US" sz="13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lamb</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spc="6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tanggal</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10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bulan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1350" spc="4"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rikutnya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652780" marR="130810" indent="-257175" algn="just">
              <a:lnSpc>
                <a:spcPct val="149000"/>
              </a:lnSpc>
              <a:spcBef>
                <a:spcPts val="0"/>
              </a:spcBef>
              <a:spcAft>
                <a:spcPts val="450"/>
              </a:spcAft>
              <a:buFont typeface="+mj-lt"/>
              <a:buAutoNum type="alphaLcPeriod"/>
            </a:pPr>
            <a:endParaRPr lang="en-ID" sz="1425"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035" y="1298122"/>
            <a:ext cx="8066315" cy="4191851"/>
          </a:xfrm>
        </p:spPr>
        <p:txBody>
          <a:bodyPr>
            <a:normAutofit/>
          </a:bodyPr>
          <a:lstStyle/>
          <a:p>
            <a:pPr marL="471805" marR="26035" indent="-257175" algn="just">
              <a:lnSpc>
                <a:spcPct val="149000"/>
              </a:lnSpc>
              <a:spcAft>
                <a:spcPts val="750"/>
              </a:spcAft>
              <a:buFont typeface="+mj-lt"/>
              <a:buAutoNum type="alphaLcPeriod" startAt="3"/>
            </a:pP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Ketentuan</a:t>
            </a:r>
            <a:r>
              <a:rPr lang="en-US" sz="150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batas</a:t>
            </a:r>
            <a:r>
              <a:rPr lang="en-US" sz="150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w</a:t>
            </a:r>
            <a:r>
              <a:rPr lang="en-US" sz="150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ktu</a:t>
            </a:r>
            <a:r>
              <a:rPr lang="en-US" sz="150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penerbitan</a:t>
            </a:r>
            <a:r>
              <a:rPr lang="en-US" sz="150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surat</a:t>
            </a:r>
            <a:r>
              <a:rPr lang="en-US" sz="150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pengesahan</a:t>
            </a:r>
            <a:r>
              <a:rPr lang="en-US" sz="150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LPJ</a:t>
            </a:r>
            <a:r>
              <a:rPr lang="en-US" sz="150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500"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ngeluaran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dan</a:t>
            </a:r>
            <a:r>
              <a:rPr lang="en-US" sz="150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sanksi</a:t>
            </a:r>
            <a:r>
              <a:rPr lang="en-US" sz="150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keterla</a:t>
            </a:r>
            <a:r>
              <a:rPr lang="en-US" sz="1500" spc="8"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batan</a:t>
            </a:r>
            <a:r>
              <a:rPr lang="en-US" sz="15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penyampaian</a:t>
            </a:r>
            <a:r>
              <a:rPr lang="en-US" sz="150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50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pertanggu</a:t>
            </a:r>
            <a:r>
              <a:rPr lang="en-US" sz="1500"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gjawaban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ditetapkan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Peraturan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Kepala</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Daerah.</a:t>
            </a:r>
            <a:endParaRPr lang="en-ID" sz="1500" dirty="0">
              <a:latin typeface="Calibri" panose="020F0502020204030204" pitchFamily="34" charset="0"/>
              <a:ea typeface="Calibri" panose="020F0502020204030204" pitchFamily="34" charset="0"/>
              <a:cs typeface="Times New Roman" panose="02020603050405020304" pitchFamily="18" charset="0"/>
            </a:endParaRPr>
          </a:p>
          <a:p>
            <a:pPr marL="471805" marR="25400" indent="-257175" algn="just">
              <a:lnSpc>
                <a:spcPct val="150000"/>
              </a:lnSpc>
              <a:spcBef>
                <a:spcPts val="25"/>
              </a:spcBef>
              <a:spcAft>
                <a:spcPts val="750"/>
              </a:spcAft>
              <a:buFont typeface="+mj-lt"/>
              <a:buAutoNum type="alphaLcPeriod" startAt="3"/>
              <a:tabLst>
                <a:tab pos="1438275" algn="l"/>
              </a:tabLst>
            </a:pP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Penyampaian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5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spc="8" dirty="0" err="1">
                <a:latin typeface="Bookman Old Style" panose="02050604050505020204" pitchFamily="18" charset="0"/>
                <a:ea typeface="Bookman Old Style" panose="02050604050505020204" pitchFamily="18" charset="0"/>
                <a:cs typeface="Bookman Old Style" panose="02050604050505020204" pitchFamily="18" charset="0"/>
              </a:rPr>
              <a:t>f</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ungsional</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dilaksanakan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setelah</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diterbitkan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surat</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engesahan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oleh PA/KPA.</a:t>
            </a:r>
            <a:endParaRPr lang="en-US" sz="15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471805" marR="25400" indent="-257175" algn="just">
              <a:lnSpc>
                <a:spcPct val="150000"/>
              </a:lnSpc>
              <a:spcBef>
                <a:spcPts val="25"/>
              </a:spcBef>
              <a:spcAft>
                <a:spcPts val="750"/>
              </a:spcAft>
              <a:buFont typeface="+mj-lt"/>
              <a:buAutoNum type="alphaLcPeriod" startAt="3"/>
              <a:tabLst>
                <a:tab pos="1438275" algn="l"/>
              </a:tabLst>
            </a:pP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50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tertib</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LPJ</a:t>
            </a:r>
            <a:r>
              <a:rPr lang="en-US" sz="150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50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akhir</a:t>
            </a:r>
            <a:r>
              <a:rPr lang="en-US" sz="150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tahun</a:t>
            </a:r>
            <a:r>
              <a:rPr lang="en-US" sz="150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50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50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dana</a:t>
            </a:r>
            <a:r>
              <a:rPr lang="en-US" sz="150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spc="8"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ulan</a:t>
            </a:r>
            <a:r>
              <a:rPr lang="en-US" sz="150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Desember</a:t>
            </a:r>
            <a:r>
              <a:rPr lang="en-US" sz="1500" spc="-8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dis</a:t>
            </a:r>
            <a:r>
              <a:rPr lang="en-US" sz="150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mpaikan</a:t>
            </a:r>
            <a:r>
              <a:rPr lang="en-US" sz="150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paling</a:t>
            </a:r>
            <a:r>
              <a:rPr lang="en-US" sz="150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la</a:t>
            </a:r>
            <a:r>
              <a:rPr lang="en-US" sz="1500" spc="8"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bat</a:t>
            </a:r>
            <a:r>
              <a:rPr lang="en-US" sz="150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tanggal</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31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Desember</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5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ID" dirty="0"/>
          </a:p>
        </p:txBody>
      </p:sp>
    </p:spTree>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1094"/>
            <a:ext cx="7641772" cy="420121"/>
          </a:xfrm>
        </p:spPr>
        <p:txBody>
          <a:bodyPr>
            <a:normAutofit fontScale="90000"/>
          </a:bodyPr>
          <a:lstStyle/>
          <a:p>
            <a:r>
              <a:rPr lang="en-US" sz="2700" dirty="0"/>
              <a:t>PENYAMPAIAN LPJ BENDAHARA PENGELUARAN</a:t>
            </a:r>
            <a:endParaRPr lang="en-ID" sz="2700" dirty="0"/>
          </a:p>
        </p:txBody>
      </p:sp>
      <p:sp>
        <p:nvSpPr>
          <p:cNvPr id="3" name="Content Placeholder 2"/>
          <p:cNvSpPr>
            <a:spLocks noGrp="1"/>
          </p:cNvSpPr>
          <p:nvPr>
            <p:ph idx="1"/>
          </p:nvPr>
        </p:nvSpPr>
        <p:spPr>
          <a:xfrm>
            <a:off x="506186" y="1755322"/>
            <a:ext cx="8098971" cy="3971585"/>
          </a:xfrm>
        </p:spPr>
        <p:txBody>
          <a:bodyPr>
            <a:normAutofit fontScale="70000" lnSpcReduction="20000"/>
          </a:bodyPr>
          <a:lstStyle/>
          <a:p>
            <a:pPr marL="471805" marR="27305" indent="-257175" algn="just">
              <a:lnSpc>
                <a:spcPct val="140000"/>
              </a:lnSpc>
              <a:spcBef>
                <a:spcPts val="0"/>
              </a:spcBef>
              <a:spcAft>
                <a:spcPts val="450"/>
              </a:spcAft>
              <a:buFont typeface="+mj-lt"/>
              <a:buAutoNum type="alphaLcPeriod"/>
            </a:pP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9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9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wajib</a:t>
            </a:r>
            <a:r>
              <a:rPr lang="en-US" sz="19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meny</a:t>
            </a:r>
            <a:r>
              <a:rPr lang="en-US" sz="19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mpaikan</a:t>
            </a:r>
            <a:r>
              <a:rPr lang="en-US" sz="19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pengelolaan</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terdapat</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kewenangannya</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9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471805" marR="27305" indent="-257175" algn="just">
              <a:lnSpc>
                <a:spcPct val="140000"/>
              </a:lnSpc>
              <a:spcBef>
                <a:spcPts val="0"/>
              </a:spcBef>
              <a:spcAft>
                <a:spcPts val="450"/>
              </a:spcAft>
              <a:buFont typeface="+mj-lt"/>
              <a:buAutoNum type="alphaLcPeriod"/>
            </a:pP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Pengelua</a:t>
            </a:r>
            <a:r>
              <a:rPr lang="en-US" sz="1950" spc="4"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meliputi</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950" dirty="0">
                <a:latin typeface="Calibri" panose="020F0502020204030204" pitchFamily="34" charset="0"/>
                <a:ea typeface="Calibri" panose="020F0502020204030204" pitchFamily="34" charset="0"/>
                <a:cs typeface="Times New Roman" panose="02020603050405020304" pitchFamily="18" charset="0"/>
              </a:rPr>
              <a:t> </a:t>
            </a:r>
            <a:endParaRPr lang="en-ID" sz="1950" dirty="0">
              <a:latin typeface="Calibri" panose="020F0502020204030204" pitchFamily="34" charset="0"/>
              <a:ea typeface="Calibri" panose="020F0502020204030204" pitchFamily="34" charset="0"/>
              <a:cs typeface="Times New Roman" panose="02020603050405020304" pitchFamily="18" charset="0"/>
            </a:endParaRPr>
          </a:p>
          <a:p>
            <a:pPr marL="742950" indent="-269240">
              <a:lnSpc>
                <a:spcPct val="140000"/>
              </a:lnSpc>
              <a:spcBef>
                <a:spcPts val="0"/>
              </a:spcBef>
              <a:spcAft>
                <a:spcPts val="450"/>
              </a:spcAft>
              <a:buNone/>
            </a:pP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1)</a:t>
            </a:r>
            <a:r>
              <a:rPr lang="en-US" sz="19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b="1" dirty="0">
                <a:latin typeface="Bookman Old Style" panose="02050604050505020204" pitchFamily="18" charset="0"/>
                <a:ea typeface="Bookman Old Style" panose="02050604050505020204" pitchFamily="18" charset="0"/>
                <a:cs typeface="Bookman Old Style" panose="02050604050505020204" pitchFamily="18" charset="0"/>
              </a:rPr>
              <a:t>LPJ </a:t>
            </a:r>
            <a:r>
              <a:rPr lang="en-US" sz="1950" b="1"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950" b="1" dirty="0">
                <a:latin typeface="Bookman Old Style" panose="02050604050505020204" pitchFamily="18" charset="0"/>
                <a:ea typeface="Bookman Old Style" panose="02050604050505020204" pitchFamily="18" charset="0"/>
                <a:cs typeface="Bookman Old Style" panose="02050604050505020204" pitchFamily="18" charset="0"/>
              </a:rPr>
              <a:t> UP</a:t>
            </a:r>
            <a:r>
              <a:rPr lang="en-US" sz="1950" b="1" dirty="0">
                <a:latin typeface="Calibri" panose="020F0502020204030204" pitchFamily="34" charset="0"/>
                <a:ea typeface="Calibri" panose="020F0502020204030204" pitchFamily="34" charset="0"/>
                <a:cs typeface="Times New Roman" panose="02020603050405020304" pitchFamily="18" charset="0"/>
              </a:rPr>
              <a:t> </a:t>
            </a:r>
            <a:endParaRPr lang="en-ID" sz="1950" b="1" dirty="0">
              <a:latin typeface="Calibri" panose="020F0502020204030204" pitchFamily="34" charset="0"/>
              <a:ea typeface="Calibri" panose="020F0502020204030204" pitchFamily="34" charset="0"/>
              <a:cs typeface="Times New Roman" panose="02020603050405020304" pitchFamily="18" charset="0"/>
            </a:endParaRPr>
          </a:p>
          <a:p>
            <a:pPr marL="900430" marR="26035" indent="-231140" algn="just">
              <a:lnSpc>
                <a:spcPct val="140000"/>
              </a:lnSpc>
              <a:spcBef>
                <a:spcPts val="0"/>
              </a:spcBef>
              <a:spcAft>
                <a:spcPts val="450"/>
              </a:spcAft>
              <a:buFont typeface="+mj-lt"/>
              <a:buAutoNum type="alphaLcParenR"/>
            </a:pP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LPJ</a:t>
            </a:r>
            <a:r>
              <a:rPr lang="en-US" sz="19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950" spc="8" dirty="0">
                <a:latin typeface="Bookman Old Style" panose="02050604050505020204" pitchFamily="18" charset="0"/>
                <a:ea typeface="Bookman Old Style" panose="02050604050505020204" pitchFamily="18" charset="0"/>
                <a:cs typeface="Bookman Old Style" panose="02050604050505020204" pitchFamily="18" charset="0"/>
              </a:rPr>
              <a:t> U</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P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9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Bend</a:t>
            </a:r>
            <a:r>
              <a:rPr lang="en-US" sz="19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hara</a:t>
            </a:r>
            <a:r>
              <a:rPr lang="en-US" sz="19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950" spc="8" dirty="0">
                <a:latin typeface="Bookman Old Style" panose="02050604050505020204" pitchFamily="18" charset="0"/>
                <a:ea typeface="Bookman Old Style" panose="02050604050505020204" pitchFamily="18" charset="0"/>
                <a:cs typeface="Bookman Old Style" panose="02050604050505020204" pitchFamily="18" charset="0"/>
              </a:rPr>
              <a:t> p</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ada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setiap</a:t>
            </a:r>
            <a:r>
              <a:rPr lang="en-US" sz="19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 GU.</a:t>
            </a:r>
            <a:endParaRPr lang="en-US" sz="19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900430" marR="26035" indent="-231140" algn="just">
              <a:lnSpc>
                <a:spcPct val="140000"/>
              </a:lnSpc>
              <a:spcBef>
                <a:spcPts val="0"/>
              </a:spcBef>
              <a:spcAft>
                <a:spcPts val="450"/>
              </a:spcAft>
              <a:buFont typeface="+mj-lt"/>
              <a:buAutoNum type="alphaLcParenR"/>
            </a:pP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LPJ</a:t>
            </a:r>
            <a:r>
              <a:rPr lang="en-US" sz="19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9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19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disampaikan</a:t>
            </a:r>
            <a:r>
              <a:rPr lang="en-US" sz="19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kepa</a:t>
            </a:r>
            <a:r>
              <a:rPr lang="en-US" sz="1950" spc="8"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9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PA</a:t>
            </a:r>
            <a:r>
              <a:rPr lang="en-US" sz="19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9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spc="8"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950" spc="15"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950" spc="8" dirty="0">
                <a:latin typeface="Bookman Old Style" panose="02050604050505020204" pitchFamily="18" charset="0"/>
                <a:ea typeface="Bookman Old Style" panose="02050604050505020204" pitchFamily="18" charset="0"/>
                <a:cs typeface="Bookman Old Style" panose="02050604050505020204" pitchFamily="18" charset="0"/>
              </a:rPr>
              <a:t>S</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KPD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dilampiri</a:t>
            </a:r>
            <a:r>
              <a:rPr lang="en-US" sz="19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bukt</a:t>
            </a:r>
            <a:r>
              <a:rPr lang="en-US" sz="1950" spc="4"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9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lengkap</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950" dirty="0">
              <a:latin typeface="Calibri" panose="020F0502020204030204" pitchFamily="34" charset="0"/>
              <a:ea typeface="Calibri" panose="020F0502020204030204" pitchFamily="34" charset="0"/>
              <a:cs typeface="Times New Roman" panose="02020603050405020304" pitchFamily="18" charset="0"/>
            </a:endParaRPr>
          </a:p>
          <a:p>
            <a:pPr marL="900430" marR="24765" indent="-231140" algn="just">
              <a:lnSpc>
                <a:spcPct val="140000"/>
              </a:lnSpc>
              <a:spcBef>
                <a:spcPts val="0"/>
              </a:spcBef>
              <a:spcAft>
                <a:spcPts val="450"/>
              </a:spcAft>
              <a:buFont typeface="+mj-lt"/>
              <a:buAutoNum type="alphaLcParenR"/>
            </a:pP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LPJ</a:t>
            </a:r>
            <a:r>
              <a:rPr lang="en-US" sz="19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9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19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dijadikan</a:t>
            </a:r>
            <a:r>
              <a:rPr lang="en-US" sz="19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9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lampiran</a:t>
            </a:r>
            <a:r>
              <a:rPr lang="en-US" sz="19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9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spc="8" dirty="0">
                <a:latin typeface="Bookman Old Style" panose="02050604050505020204" pitchFamily="18" charset="0"/>
                <a:ea typeface="Bookman Old Style" panose="02050604050505020204" pitchFamily="18" charset="0"/>
                <a:cs typeface="Bookman Old Style" panose="02050604050505020204" pitchFamily="18" charset="0"/>
              </a:rPr>
              <a:t>S</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950" spc="4"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 GU.</a:t>
            </a:r>
            <a:endParaRPr lang="en-ID" sz="1950" dirty="0">
              <a:latin typeface="Calibri" panose="020F0502020204030204" pitchFamily="34" charset="0"/>
              <a:ea typeface="Calibri" panose="020F0502020204030204" pitchFamily="34" charset="0"/>
              <a:cs typeface="Times New Roman" panose="02020603050405020304" pitchFamily="18" charset="0"/>
            </a:endParaRPr>
          </a:p>
          <a:p>
            <a:pPr marL="900430" marR="26035" indent="-231140" algn="just">
              <a:lnSpc>
                <a:spcPct val="140000"/>
              </a:lnSpc>
              <a:spcBef>
                <a:spcPts val="0"/>
              </a:spcBef>
              <a:spcAft>
                <a:spcPts val="450"/>
              </a:spcAft>
              <a:buFont typeface="+mj-lt"/>
              <a:buAutoNum type="alphaLcParenR"/>
            </a:pP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9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akhir</a:t>
            </a:r>
            <a:r>
              <a:rPr lang="en-US" sz="19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tahun</a:t>
            </a:r>
            <a:r>
              <a:rPr lang="en-US" sz="1950" spc="11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LPJ</a:t>
            </a:r>
            <a:r>
              <a:rPr lang="en-US" sz="19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9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spc="8" dirty="0">
                <a:latin typeface="Bookman Old Style" panose="02050604050505020204" pitchFamily="18" charset="0"/>
                <a:ea typeface="Bookman Old Style" panose="02050604050505020204" pitchFamily="18" charset="0"/>
                <a:cs typeface="Bookman Old Style" panose="02050604050505020204" pitchFamily="18" charset="0"/>
              </a:rPr>
              <a:t>U</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950" spc="9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disampaikan</a:t>
            </a:r>
            <a:r>
              <a:rPr lang="en-US" sz="19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se</a:t>
            </a:r>
            <a:r>
              <a:rPr lang="en-US" sz="1950" spc="8" dirty="0" err="1">
                <a:latin typeface="Bookman Old Style" panose="02050604050505020204" pitchFamily="18" charset="0"/>
                <a:ea typeface="Bookman Old Style" panose="02050604050505020204" pitchFamily="18" charset="0"/>
                <a:cs typeface="Bookman Old Style" panose="02050604050505020204" pitchFamily="18" charset="0"/>
              </a:rPr>
              <a:t>c</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950" spc="-8"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khusus</a:t>
            </a:r>
            <a:r>
              <a:rPr lang="en-US" sz="19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tidak</a:t>
            </a:r>
            <a:r>
              <a:rPr lang="en-US" sz="19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menjadi</a:t>
            </a:r>
            <a:r>
              <a:rPr lang="en-US" sz="19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lampiran</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9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GU),</a:t>
            </a:r>
            <a:r>
              <a:rPr lang="en-US" sz="19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sekaligus</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9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9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950" spc="8"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sa</a:t>
            </a:r>
            <a:r>
              <a:rPr lang="en-US" sz="19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dana</a:t>
            </a:r>
            <a:r>
              <a:rPr lang="en-US" sz="19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UP yang</a:t>
            </a:r>
            <a:r>
              <a:rPr lang="en-US" sz="19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tidak</a:t>
            </a:r>
            <a:r>
              <a:rPr lang="en-US" sz="19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diperlukan</a:t>
            </a:r>
            <a:r>
              <a:rPr lang="en-US" sz="19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lagi</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Penyampaian</a:t>
            </a:r>
            <a:r>
              <a:rPr lang="en-US" sz="19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LPJ</a:t>
            </a:r>
            <a:r>
              <a:rPr lang="en-US" sz="19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ini</a:t>
            </a:r>
            <a:r>
              <a:rPr lang="en-US" sz="19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diikuti</a:t>
            </a:r>
            <a:r>
              <a:rPr lang="en-US" sz="19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9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19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sisa</a:t>
            </a:r>
            <a:r>
              <a:rPr lang="en-US" sz="19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da</a:t>
            </a:r>
            <a:r>
              <a:rPr lang="en-US" sz="1950" spc="8"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9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19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5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1950" dirty="0">
                <a:latin typeface="Bookman Old Style" panose="02050604050505020204" pitchFamily="18" charset="0"/>
                <a:ea typeface="Bookman Old Style" panose="02050604050505020204" pitchFamily="18" charset="0"/>
                <a:cs typeface="Bookman Old Style" panose="02050604050505020204" pitchFamily="18" charset="0"/>
              </a:rPr>
              <a:t> RKUD.</a:t>
            </a:r>
            <a:endParaRPr lang="en-ID" sz="195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ID" dirty="0"/>
          </a:p>
        </p:txBody>
      </p:sp>
    </p:spTree>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3722" y="1257301"/>
            <a:ext cx="8090807" cy="4265330"/>
          </a:xfrm>
        </p:spPr>
        <p:txBody>
          <a:bodyPr/>
          <a:lstStyle/>
          <a:p>
            <a:pPr marL="257175" indent="-257175">
              <a:lnSpc>
                <a:spcPct val="130000"/>
              </a:lnSpc>
              <a:spcBef>
                <a:spcPts val="0"/>
              </a:spcBef>
              <a:spcAft>
                <a:spcPts val="450"/>
              </a:spcAft>
              <a:buFont typeface="+mj-lt"/>
              <a:buAutoNum type="arabicParenR" startAt="2"/>
            </a:pP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35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350" b="1" dirty="0">
                <a:latin typeface="Bookman Old Style" panose="02050604050505020204" pitchFamily="18" charset="0"/>
                <a:ea typeface="Bookman Old Style" panose="02050604050505020204" pitchFamily="18" charset="0"/>
                <a:cs typeface="Bookman Old Style" panose="02050604050505020204" pitchFamily="18" charset="0"/>
              </a:rPr>
              <a:t> TU</a:t>
            </a:r>
            <a:endParaRPr lang="en-US" sz="1350" b="1" dirty="0">
              <a:latin typeface="Bookman Old Style" panose="02050604050505020204" pitchFamily="18" charset="0"/>
              <a:ea typeface="Calibri" panose="020F0502020204030204" pitchFamily="34" charset="0"/>
              <a:cs typeface="Times New Roman" panose="02020603050405020304" pitchFamily="18" charset="0"/>
            </a:endParaRPr>
          </a:p>
          <a:p>
            <a:pPr marL="600075" lvl="1" indent="-257175">
              <a:lnSpc>
                <a:spcPct val="130000"/>
              </a:lnSpc>
              <a:spcBef>
                <a:spcPts val="0"/>
              </a:spcBef>
              <a:spcAft>
                <a:spcPts val="450"/>
              </a:spcAft>
              <a:buFont typeface="+mj-lt"/>
              <a:buAutoNum type="alphaLcParenR"/>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TU</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akukan</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oleh</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h</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0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0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setelah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7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TU yang</a:t>
            </a:r>
            <a:r>
              <a:rPr lang="en-US" sz="135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dikelolanya</a:t>
            </a:r>
            <a:r>
              <a:rPr lang="en-US" sz="135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telah</a:t>
            </a:r>
            <a:r>
              <a:rPr lang="en-US" sz="135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habis</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selesai</a:t>
            </a:r>
            <a:r>
              <a:rPr lang="en-US" sz="135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digunakan</a:t>
            </a:r>
            <a:r>
              <a:rPr lang="en-US" sz="1350" spc="-5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350" spc="-5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mendan</a:t>
            </a:r>
            <a:r>
              <a:rPr lang="en-US" sz="135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suatu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sub </a:t>
            </a:r>
            <a:r>
              <a:rPr lang="en-US" sz="135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kegiat</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telah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pai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 </a:t>
            </a:r>
            <a:r>
              <a:rPr lang="en-US" sz="135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waktu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y</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ditentukan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sejak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TU</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diterima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3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600075" lvl="1" indent="-257175">
              <a:lnSpc>
                <a:spcPct val="130000"/>
              </a:lnSpc>
              <a:spcBef>
                <a:spcPts val="0"/>
              </a:spcBef>
              <a:spcAft>
                <a:spcPts val="450"/>
              </a:spcAft>
              <a:buFont typeface="+mj-lt"/>
              <a:buAutoNum type="alphaLcParenR"/>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350" spc="22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350" spc="22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TU</a:t>
            </a:r>
            <a:r>
              <a:rPr lang="en-US" sz="1350" spc="20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disampaikan</a:t>
            </a:r>
            <a:r>
              <a:rPr lang="en-US" sz="1350" spc="22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ada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PA/KPA</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3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PPK-SKPD/PPK-Unit</a:t>
            </a:r>
            <a:r>
              <a:rPr lang="en-US" sz="13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SKPD</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berupa</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LPJ</a:t>
            </a:r>
            <a:r>
              <a:rPr lang="en-US" sz="13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TU</a:t>
            </a:r>
            <a:r>
              <a:rPr lang="en-US" sz="13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dilampiri</a:t>
            </a:r>
            <a:r>
              <a:rPr lang="en-US" sz="13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bukt</a:t>
            </a:r>
            <a:r>
              <a:rPr lang="en-US" sz="1350" spc="4"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lengkap</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3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600075" lvl="1" indent="-257175">
              <a:lnSpc>
                <a:spcPct val="130000"/>
              </a:lnSpc>
              <a:spcBef>
                <a:spcPts val="0"/>
              </a:spcBef>
              <a:spcAft>
                <a:spcPts val="450"/>
              </a:spcAft>
              <a:buFont typeface="+mj-lt"/>
              <a:buAutoNum type="alphaLcParenR"/>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PPK-SKPD/PPK-Unit</a:t>
            </a:r>
            <a:r>
              <a:rPr lang="en-US" sz="1350" spc="10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SKPD</a:t>
            </a:r>
            <a:r>
              <a:rPr lang="en-US" sz="1350" spc="1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350" spc="14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verifik</a:t>
            </a:r>
            <a:r>
              <a:rPr lang="en-US" sz="1350" spc="4"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si</a:t>
            </a:r>
            <a:r>
              <a:rPr lang="en-US" sz="1350" spc="9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terhadap</a:t>
            </a:r>
            <a:r>
              <a:rPr lang="en-US" sz="1350" spc="14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LPJ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TU</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sebelum</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ditandatangani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oleh PA/KPA.</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600075" lvl="1" indent="-257175">
              <a:lnSpc>
                <a:spcPct val="130000"/>
              </a:lnSpc>
              <a:spcBef>
                <a:spcPts val="0"/>
              </a:spcBef>
              <a:spcAft>
                <a:spcPts val="450"/>
              </a:spcAft>
              <a:buFont typeface="+mj-lt"/>
              <a:buAutoNum type="alphaLcParenR"/>
            </a:pP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30000"/>
              </a:lnSpc>
              <a:spcBef>
                <a:spcPts val="0"/>
              </a:spcBef>
              <a:spcAft>
                <a:spcPts val="450"/>
              </a:spcAft>
              <a:buNone/>
            </a:pPr>
            <a:endParaRPr lang="en-ID" sz="135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3722" y="1257301"/>
            <a:ext cx="8090807" cy="4265330"/>
          </a:xfrm>
        </p:spPr>
        <p:txBody>
          <a:bodyPr>
            <a:normAutofit fontScale="55000" lnSpcReduction="20000"/>
          </a:bodyPr>
          <a:lstStyle/>
          <a:p>
            <a:pPr marL="620395" indent="-386080">
              <a:lnSpc>
                <a:spcPct val="150000"/>
              </a:lnSpc>
              <a:spcBef>
                <a:spcPts val="0"/>
              </a:spcBef>
              <a:spcAft>
                <a:spcPts val="450"/>
              </a:spcAft>
              <a:buFont typeface="+mj-lt"/>
              <a:buAutoNum type="arabicParenR" startAt="3"/>
            </a:pPr>
            <a:r>
              <a:rPr lang="en-US" sz="2475" b="1"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2475"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b="1" dirty="0" err="1">
                <a:latin typeface="Bookman Old Style" panose="02050604050505020204" pitchFamily="18" charset="0"/>
                <a:ea typeface="Bookman Old Style" panose="02050604050505020204" pitchFamily="18" charset="0"/>
                <a:cs typeface="Bookman Old Style" panose="02050604050505020204" pitchFamily="18" charset="0"/>
              </a:rPr>
              <a:t>Administratif</a:t>
            </a:r>
            <a:r>
              <a:rPr lang="en-US" sz="2475" dirty="0">
                <a:latin typeface="Calibri" panose="020F0502020204030204" pitchFamily="34" charset="0"/>
                <a:ea typeface="Calibri" panose="020F0502020204030204" pitchFamily="34" charset="0"/>
                <a:cs typeface="Times New Roman" panose="02020603050405020304" pitchFamily="18" charset="0"/>
              </a:rPr>
              <a:t> </a:t>
            </a:r>
            <a:endParaRPr lang="en-ID" sz="2475" dirty="0">
              <a:latin typeface="Calibri" panose="020F0502020204030204" pitchFamily="34" charset="0"/>
              <a:ea typeface="Calibri" panose="020F0502020204030204" pitchFamily="34" charset="0"/>
              <a:cs typeface="Times New Roman" panose="02020603050405020304" pitchFamily="18" charset="0"/>
            </a:endParaRPr>
          </a:p>
          <a:p>
            <a:pPr marL="782320" indent="-386080">
              <a:lnSpc>
                <a:spcPct val="150000"/>
              </a:lnSpc>
              <a:spcBef>
                <a:spcPts val="0"/>
              </a:spcBef>
              <a:spcAft>
                <a:spcPts val="450"/>
              </a:spcAft>
              <a:buFont typeface="+mj-lt"/>
              <a:buAutoNum type="alphaLcParenR"/>
            </a:pP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2475"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administratif</a:t>
            </a:r>
            <a:r>
              <a:rPr lang="en-US" sz="2475"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dis</a:t>
            </a:r>
            <a:r>
              <a:rPr lang="en-US" sz="2475"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mpaikan</a:t>
            </a:r>
            <a:r>
              <a:rPr lang="en-US" sz="247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oleh</a:t>
            </a:r>
            <a:r>
              <a:rPr lang="en-US" sz="2475"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Bend</a:t>
            </a:r>
            <a:r>
              <a:rPr lang="en-US" sz="2475"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hara</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2475" spc="-5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2475"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PA</a:t>
            </a:r>
            <a:r>
              <a:rPr lang="en-US" sz="2475"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2475" spc="-8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PP</a:t>
            </a:r>
            <a:r>
              <a:rPr lang="en-US" sz="2475" spc="4"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-SK</a:t>
            </a:r>
            <a:r>
              <a:rPr lang="en-US" sz="2475" spc="8"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2475"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paling</a:t>
            </a:r>
            <a:r>
              <a:rPr lang="en-US" sz="2475"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lambat</a:t>
            </a:r>
            <a:r>
              <a:rPr lang="en-US" sz="2475" spc="-8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tan</a:t>
            </a:r>
            <a:r>
              <a:rPr lang="en-US" sz="2475" spc="8" dirty="0">
                <a:latin typeface="Bookman Old Style" panose="02050604050505020204" pitchFamily="18" charset="0"/>
                <a:ea typeface="Bookman Old Style" panose="02050604050505020204" pitchFamily="18" charset="0"/>
                <a:cs typeface="Bookman Old Style" panose="02050604050505020204" pitchFamily="18" charset="0"/>
              </a:rPr>
              <a:t>g</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gal10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bulan</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berikutnya</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2475" dirty="0">
              <a:latin typeface="Bookman Old Style" panose="02050604050505020204" pitchFamily="18" charset="0"/>
              <a:ea typeface="Bookman Old Style" panose="02050604050505020204" pitchFamily="18" charset="0"/>
              <a:cs typeface="Bookman Old Style" panose="02050604050505020204" pitchFamily="18" charset="0"/>
            </a:endParaRPr>
          </a:p>
          <a:p>
            <a:pPr marL="782320" indent="-386080">
              <a:lnSpc>
                <a:spcPct val="150000"/>
              </a:lnSpc>
              <a:spcBef>
                <a:spcPts val="0"/>
              </a:spcBef>
              <a:spcAft>
                <a:spcPts val="450"/>
              </a:spcAft>
              <a:buFont typeface="+mj-lt"/>
              <a:buAutoNum type="alphaLcParenR"/>
            </a:pP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spc="27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administratif</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spc="22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berupa</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spc="27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LPJ   </a:t>
            </a:r>
            <a:r>
              <a:rPr lang="en-US" sz="2475" spc="27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menggambarkan</a:t>
            </a:r>
            <a:r>
              <a:rPr lang="en-US" sz="2475"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j</a:t>
            </a:r>
            <a:r>
              <a:rPr lang="en-US" sz="2475" spc="8"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mlah</a:t>
            </a:r>
            <a:r>
              <a:rPr lang="en-US" sz="2475"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475"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2475"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alisasi</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dan</a:t>
            </a:r>
            <a:r>
              <a:rPr lang="en-US" sz="2475"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sisa</a:t>
            </a:r>
            <a:r>
              <a:rPr lang="en-US" sz="247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agu</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kumulatif</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per  </a:t>
            </a:r>
            <a:r>
              <a:rPr lang="en-US" sz="2475"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kegiatan</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dilampiri</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2475" dirty="0">
              <a:latin typeface="Calibri" panose="020F0502020204030204" pitchFamily="34" charset="0"/>
              <a:ea typeface="Calibri" panose="020F0502020204030204" pitchFamily="34" charset="0"/>
              <a:cs typeface="Times New Roman" panose="02020603050405020304" pitchFamily="18" charset="0"/>
            </a:endParaRPr>
          </a:p>
          <a:p>
            <a:pPr marL="1077595" lvl="1" indent="-269240">
              <a:lnSpc>
                <a:spcPct val="150000"/>
              </a:lnSpc>
              <a:spcBef>
                <a:spcPts val="0"/>
              </a:spcBef>
              <a:spcAft>
                <a:spcPts val="450"/>
              </a:spcAft>
              <a:buNone/>
            </a:pP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(1)</a:t>
            </a:r>
            <a:r>
              <a:rPr lang="en-US" sz="2475"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BKU;</a:t>
            </a:r>
            <a:r>
              <a:rPr lang="en-US" sz="2475" dirty="0">
                <a:latin typeface="Calibri" panose="020F0502020204030204" pitchFamily="34" charset="0"/>
                <a:ea typeface="Calibri" panose="020F0502020204030204" pitchFamily="34" charset="0"/>
                <a:cs typeface="Times New Roman" panose="02020603050405020304" pitchFamily="18" charset="0"/>
              </a:rPr>
              <a:t> </a:t>
            </a:r>
            <a:endParaRPr lang="en-ID" sz="2475" dirty="0">
              <a:latin typeface="Calibri" panose="020F0502020204030204" pitchFamily="34" charset="0"/>
              <a:ea typeface="Calibri" panose="020F0502020204030204" pitchFamily="34" charset="0"/>
              <a:cs typeface="Times New Roman" panose="02020603050405020304" pitchFamily="18" charset="0"/>
            </a:endParaRPr>
          </a:p>
          <a:p>
            <a:pPr marL="1077595" lvl="1" indent="-269240">
              <a:lnSpc>
                <a:spcPct val="150000"/>
              </a:lnSpc>
              <a:spcBef>
                <a:spcPts val="0"/>
              </a:spcBef>
              <a:spcAft>
                <a:spcPts val="450"/>
              </a:spcAft>
              <a:buNone/>
            </a:pP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(2)</a:t>
            </a:r>
            <a:r>
              <a:rPr lang="en-US" sz="2475"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penutupan</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kas (BKU);</a:t>
            </a:r>
            <a:r>
              <a:rPr lang="en-US" sz="247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2475" dirty="0">
                <a:latin typeface="Calibri" panose="020F0502020204030204" pitchFamily="34" charset="0"/>
                <a:ea typeface="Calibri" panose="020F0502020204030204" pitchFamily="34" charset="0"/>
                <a:cs typeface="Times New Roman" panose="02020603050405020304" pitchFamily="18" charset="0"/>
              </a:rPr>
              <a:t> </a:t>
            </a:r>
            <a:endParaRPr lang="en-ID" sz="2475" dirty="0">
              <a:latin typeface="Calibri" panose="020F0502020204030204" pitchFamily="34" charset="0"/>
              <a:ea typeface="Calibri" panose="020F0502020204030204" pitchFamily="34" charset="0"/>
              <a:cs typeface="Times New Roman" panose="02020603050405020304" pitchFamily="18" charset="0"/>
            </a:endParaRPr>
          </a:p>
          <a:p>
            <a:pPr marL="1077595" lvl="1" indent="-269240">
              <a:lnSpc>
                <a:spcPct val="150000"/>
              </a:lnSpc>
              <a:spcBef>
                <a:spcPts val="0"/>
              </a:spcBef>
              <a:spcAft>
                <a:spcPts val="450"/>
              </a:spcAft>
              <a:buNone/>
            </a:pP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(3)</a:t>
            </a:r>
            <a:r>
              <a:rPr lang="en-US" sz="2475"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LPJ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2475" dirty="0">
                <a:latin typeface="Calibri" panose="020F0502020204030204" pitchFamily="34" charset="0"/>
                <a:ea typeface="Calibri" panose="020F0502020204030204" pitchFamily="34" charset="0"/>
                <a:cs typeface="Times New Roman" panose="02020603050405020304" pitchFamily="18" charset="0"/>
              </a:rPr>
              <a:t> </a:t>
            </a:r>
            <a:endParaRPr lang="en-ID" sz="2475" dirty="0">
              <a:latin typeface="Calibri" panose="020F0502020204030204" pitchFamily="34" charset="0"/>
              <a:ea typeface="Calibri" panose="020F0502020204030204" pitchFamily="34" charset="0"/>
              <a:cs typeface="Times New Roman" panose="02020603050405020304" pitchFamily="18" charset="0"/>
            </a:endParaRPr>
          </a:p>
          <a:p>
            <a:pPr marL="953770" marR="26670" indent="-386080" algn="just">
              <a:lnSpc>
                <a:spcPct val="150000"/>
              </a:lnSpc>
              <a:spcBef>
                <a:spcPts val="0"/>
              </a:spcBef>
              <a:spcAft>
                <a:spcPts val="450"/>
              </a:spcAft>
              <a:buFont typeface="+mj-lt"/>
              <a:buAutoNum type="alphaLcParenR" startAt="3"/>
            </a:pP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Pada </a:t>
            </a:r>
            <a:r>
              <a:rPr lang="en-US" sz="2475"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bulan</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ter</a:t>
            </a:r>
            <a:r>
              <a:rPr lang="en-US" sz="2475" spc="4"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khir</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tahun</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LPJ </a:t>
            </a:r>
            <a:r>
              <a:rPr lang="en-US" sz="2475"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administratif</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disampaikan</a:t>
            </a:r>
            <a:r>
              <a:rPr lang="en-US" sz="247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paling</a:t>
            </a:r>
            <a:r>
              <a:rPr lang="en-US" sz="247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lambat</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tanggal</a:t>
            </a:r>
            <a:r>
              <a:rPr lang="en-US" sz="247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10</a:t>
            </a:r>
            <a:r>
              <a:rPr lang="en-US" sz="247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bulan</a:t>
            </a:r>
            <a:r>
              <a:rPr lang="en-US" sz="247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Januari</a:t>
            </a:r>
            <a:r>
              <a:rPr lang="en-US" sz="247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2475"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wajib</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melampirkan</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setoran</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err="1">
                <a:latin typeface="Bookman Old Style" panose="02050604050505020204" pitchFamily="18" charset="0"/>
                <a:ea typeface="Bookman Old Style" panose="02050604050505020204" pitchFamily="18" charset="0"/>
                <a:cs typeface="Bookman Old Style" panose="02050604050505020204" pitchFamily="18" charset="0"/>
              </a:rPr>
              <a:t>sisa</a:t>
            </a:r>
            <a:r>
              <a:rPr lang="en-US" sz="2475"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75" dirty="0">
                <a:latin typeface="Bookman Old Style" panose="02050604050505020204" pitchFamily="18" charset="0"/>
                <a:ea typeface="Bookman Old Style" panose="02050604050505020204" pitchFamily="18" charset="0"/>
                <a:cs typeface="Bookman Old Style" panose="02050604050505020204" pitchFamily="18" charset="0"/>
              </a:rPr>
              <a:t>UP.</a:t>
            </a:r>
            <a:endParaRPr lang="en-ID" sz="2475" dirty="0">
              <a:latin typeface="Calibri" panose="020F0502020204030204" pitchFamily="34" charset="0"/>
              <a:ea typeface="Calibri" panose="020F0502020204030204" pitchFamily="34" charset="0"/>
              <a:cs typeface="Times New Roman" panose="02020603050405020304" pitchFamily="18" charset="0"/>
            </a:endParaRPr>
          </a:p>
          <a:p>
            <a:pPr marL="600075" lvl="1" indent="-257175">
              <a:lnSpc>
                <a:spcPct val="130000"/>
              </a:lnSpc>
              <a:spcBef>
                <a:spcPts val="0"/>
              </a:spcBef>
              <a:spcAft>
                <a:spcPts val="450"/>
              </a:spcAft>
              <a:buFont typeface="+mj-lt"/>
              <a:buAutoNum type="alphaLcParenR"/>
            </a:pPr>
            <a:endParaRPr lang="en-ID" sz="255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30000"/>
              </a:lnSpc>
              <a:spcBef>
                <a:spcPts val="0"/>
              </a:spcBef>
              <a:spcAft>
                <a:spcPts val="450"/>
              </a:spcAft>
              <a:buNone/>
            </a:pPr>
            <a:endParaRPr lang="en-ID" sz="255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3722" y="1257301"/>
            <a:ext cx="8090807" cy="4265330"/>
          </a:xfrm>
        </p:spPr>
        <p:txBody>
          <a:bodyPr>
            <a:normAutofit/>
          </a:bodyPr>
          <a:lstStyle/>
          <a:p>
            <a:pPr marL="234315" indent="0">
              <a:lnSpc>
                <a:spcPct val="130000"/>
              </a:lnSpc>
              <a:spcBef>
                <a:spcPts val="0"/>
              </a:spcBef>
              <a:spcAft>
                <a:spcPts val="450"/>
              </a:spcAft>
              <a:buNone/>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4)</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35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Fungsional</a:t>
            </a:r>
            <a:r>
              <a:rPr lang="en-US" sz="1350" dirty="0">
                <a:latin typeface="Calibri" panose="020F0502020204030204" pitchFamily="34" charset="0"/>
                <a:ea typeface="Calibri" panose="020F0502020204030204" pitchFamily="34" charset="0"/>
                <a:cs typeface="Times New Roman" panose="02020603050405020304" pitchFamily="18" charset="0"/>
              </a:rPr>
              <a:t> </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824865" marR="25400" indent="-257175" algn="just">
              <a:lnSpc>
                <a:spcPct val="130000"/>
              </a:lnSpc>
              <a:spcBef>
                <a:spcPts val="0"/>
              </a:spcBef>
              <a:spcAft>
                <a:spcPts val="450"/>
              </a:spcAft>
              <a:buFont typeface="+mj-lt"/>
              <a:buAutoNum type="alphaLcParenR"/>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3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fungsional</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disa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paikan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oleh</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PPKD</a:t>
            </a:r>
            <a:r>
              <a:rPr lang="en-US" sz="13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selaku</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BUD</a:t>
            </a:r>
            <a:r>
              <a:rPr lang="en-US" sz="13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aling</a:t>
            </a:r>
            <a:r>
              <a:rPr lang="en-US" sz="13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lambat</a:t>
            </a:r>
            <a:r>
              <a:rPr lang="en-US" sz="13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tanggal</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10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bulan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berikutnya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824865" marR="26035" indent="-257175" algn="just">
              <a:lnSpc>
                <a:spcPct val="130000"/>
              </a:lnSpc>
              <a:spcBef>
                <a:spcPts val="0"/>
              </a:spcBef>
              <a:spcAft>
                <a:spcPts val="450"/>
              </a:spcAft>
              <a:buFont typeface="+mj-lt"/>
              <a:buAutoNum type="alphaLcParenR"/>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fungsional</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beru</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LPJ</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meru</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konsolidasi</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LPJ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dilampiri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3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910590" marR="26035" lvl="1" indent="0" algn="just">
              <a:lnSpc>
                <a:spcPct val="130000"/>
              </a:lnSpc>
              <a:spcBef>
                <a:spcPts val="0"/>
              </a:spcBef>
              <a:spcAft>
                <a:spcPts val="450"/>
              </a:spcAft>
              <a:buNone/>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(1)</a:t>
            </a:r>
            <a:r>
              <a:rPr lang="en-US" sz="13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penutupan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kas; dan</a:t>
            </a:r>
            <a:r>
              <a:rPr lang="en-US" sz="1350" dirty="0">
                <a:latin typeface="Calibri" panose="020F0502020204030204" pitchFamily="34" charset="0"/>
                <a:ea typeface="Calibri" panose="020F0502020204030204" pitchFamily="34" charset="0"/>
                <a:cs typeface="Times New Roman" panose="02020603050405020304" pitchFamily="18" charset="0"/>
              </a:rPr>
              <a:t> </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911860" lvl="1" indent="0">
              <a:lnSpc>
                <a:spcPct val="130000"/>
              </a:lnSpc>
              <a:spcBef>
                <a:spcPts val="0"/>
              </a:spcBef>
              <a:spcAft>
                <a:spcPts val="450"/>
              </a:spcAft>
              <a:buNone/>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(2)</a:t>
            </a:r>
            <a:r>
              <a:rPr lang="en-US" sz="13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LPJ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a:latin typeface="Calibri" panose="020F0502020204030204" pitchFamily="34" charset="0"/>
                <a:ea typeface="Calibri" panose="020F0502020204030204" pitchFamily="34" charset="0"/>
                <a:cs typeface="Times New Roman" panose="02020603050405020304" pitchFamily="18" charset="0"/>
              </a:rPr>
              <a:t> </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824865" marR="26670" indent="-257175" algn="just">
              <a:lnSpc>
                <a:spcPct val="130000"/>
              </a:lnSpc>
              <a:spcBef>
                <a:spcPts val="0"/>
              </a:spcBef>
              <a:spcAft>
                <a:spcPts val="450"/>
              </a:spcAft>
              <a:buFont typeface="+mj-lt"/>
              <a:buAutoNum type="alphaLcParenR"/>
              <a:tabLst>
                <a:tab pos="1533525" algn="l"/>
              </a:tabLst>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fungsional</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disa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paikan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oleh</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Pengeluarankepada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0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PPKD </a:t>
            </a:r>
            <a:r>
              <a:rPr lang="en-US" sz="1350" spc="20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selaku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0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BUD </a:t>
            </a:r>
            <a:r>
              <a:rPr lang="en-US" sz="1350" spc="18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setelah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7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mendapat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persetujuan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PA.</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824865" marR="25400" indent="-257175" algn="just">
              <a:lnSpc>
                <a:spcPct val="130000"/>
              </a:lnSpc>
              <a:spcBef>
                <a:spcPts val="0"/>
              </a:spcBef>
              <a:spcAft>
                <a:spcPts val="450"/>
              </a:spcAft>
              <a:buFont typeface="+mj-lt"/>
              <a:buAutoNum type="alphaLcParenR"/>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350" spc="24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bulan</a:t>
            </a:r>
            <a:r>
              <a:rPr lang="en-US" sz="1350" spc="24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terakhir</a:t>
            </a:r>
            <a:r>
              <a:rPr lang="en-US" sz="1350" spc="21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tahun</a:t>
            </a:r>
            <a:r>
              <a:rPr lang="en-US" sz="1350" spc="24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24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fungsional</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disampaikan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paling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lambat</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nggal</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10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bulan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Jan</a:t>
            </a:r>
            <a:r>
              <a:rPr lang="en-US" sz="1350" spc="-11"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wajib</a:t>
            </a:r>
            <a:r>
              <a:rPr lang="en-US" sz="135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melampirkan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setoran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sisa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UP</a:t>
            </a:r>
            <a:endParaRPr lang="en-ID" sz="255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30000"/>
              </a:lnSpc>
              <a:spcBef>
                <a:spcPts val="0"/>
              </a:spcBef>
              <a:spcAft>
                <a:spcPts val="450"/>
              </a:spcAft>
              <a:buNone/>
            </a:pPr>
            <a:endParaRPr lang="en-ID" sz="255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1" y="1131094"/>
            <a:ext cx="7805057" cy="632392"/>
          </a:xfrm>
        </p:spPr>
        <p:txBody>
          <a:bodyPr>
            <a:noAutofit/>
          </a:bodyPr>
          <a:lstStyle/>
          <a:p>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PELAKSANAAN PERTANGGUNGJAWABAN</a:t>
            </a:r>
            <a:br>
              <a:rPr lang="en-ID" sz="2700" dirty="0">
                <a:latin typeface="Calibri" panose="020F0502020204030204" pitchFamily="34" charset="0"/>
                <a:ea typeface="Calibri" panose="020F0502020204030204" pitchFamily="34" charset="0"/>
                <a:cs typeface="Times New Roman" panose="02020603050405020304" pitchFamily="18" charset="0"/>
              </a:rPr>
            </a:br>
            <a:endParaRPr lang="en-ID" sz="2700" dirty="0"/>
          </a:p>
        </p:txBody>
      </p:sp>
      <p:sp>
        <p:nvSpPr>
          <p:cNvPr id="3" name="Content Placeholder 2"/>
          <p:cNvSpPr>
            <a:spLocks noGrp="1"/>
          </p:cNvSpPr>
          <p:nvPr>
            <p:ph idx="1"/>
          </p:nvPr>
        </p:nvSpPr>
        <p:spPr>
          <a:xfrm>
            <a:off x="571501" y="1763486"/>
            <a:ext cx="8245928" cy="4073979"/>
          </a:xfrm>
        </p:spPr>
        <p:txBody>
          <a:bodyPr>
            <a:noAutofit/>
          </a:bodyPr>
          <a:lstStyle/>
          <a:p>
            <a:pPr marL="257175" indent="-257175">
              <a:lnSpc>
                <a:spcPct val="150000"/>
              </a:lnSpc>
              <a:spcBef>
                <a:spcPts val="0"/>
              </a:spcBef>
              <a:spcAft>
                <a:spcPts val="450"/>
              </a:spcAft>
              <a:buFont typeface="+mj-lt"/>
              <a:buAutoNum type="alphaLcPeriod"/>
            </a:pPr>
            <a:r>
              <a:rPr lang="en-US" sz="1050" b="1"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050" b="1" dirty="0">
                <a:latin typeface="Bookman Old Style" panose="02050604050505020204" pitchFamily="18" charset="0"/>
                <a:ea typeface="Bookman Old Style" panose="02050604050505020204" pitchFamily="18" charset="0"/>
                <a:cs typeface="Bookman Old Style" panose="02050604050505020204" pitchFamily="18" charset="0"/>
              </a:rPr>
              <a:t> UP</a:t>
            </a:r>
            <a:endParaRPr lang="en-US" sz="1050" b="1" dirty="0">
              <a:latin typeface="Bookman Old Style" panose="02050604050505020204" pitchFamily="18" charset="0"/>
              <a:ea typeface="Bookman Old Style" panose="02050604050505020204" pitchFamily="18" charset="0"/>
              <a:cs typeface="Bookman Old Style" panose="02050604050505020204" pitchFamily="18" charset="0"/>
            </a:endParaRPr>
          </a:p>
          <a:p>
            <a:pPr marL="600075" lvl="1" indent="-257175">
              <a:lnSpc>
                <a:spcPct val="150000"/>
              </a:lnSpc>
              <a:spcBef>
                <a:spcPts val="0"/>
              </a:spcBef>
              <a:spcAft>
                <a:spcPts val="450"/>
              </a:spcAft>
              <a:buFont typeface="+mj-lt"/>
              <a:buAutoNum type="arabicParenR"/>
            </a:pP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050" spc="19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setiap</a:t>
            </a:r>
            <a:r>
              <a:rPr lang="en-US" sz="1050" spc="17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penga</a:t>
            </a:r>
            <a:r>
              <a:rPr lang="en-US" sz="1050" spc="8" dirty="0" err="1">
                <a:latin typeface="Bookman Old Style" panose="02050604050505020204" pitchFamily="18" charset="0"/>
                <a:ea typeface="Bookman Old Style" panose="02050604050505020204" pitchFamily="18" charset="0"/>
                <a:cs typeface="Bookman Old Style" panose="02050604050505020204" pitchFamily="18" charset="0"/>
              </a:rPr>
              <a:t>j</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uan</a:t>
            </a:r>
            <a:r>
              <a:rPr lang="en-US" sz="1050" spc="19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GU,</a:t>
            </a:r>
            <a:r>
              <a:rPr lang="en-US" sz="105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Bendaha</a:t>
            </a:r>
            <a:r>
              <a:rPr lang="en-US" sz="1050" spc="8"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050" spc="19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050" spc="19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me</a:t>
            </a:r>
            <a:r>
              <a:rPr lang="en-US" sz="1050"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yiapkan</a:t>
            </a:r>
            <a:r>
              <a:rPr lang="en-ID" sz="1050" dirty="0">
                <a:latin typeface="Calibri" panose="020F0502020204030204" pitchFamily="34" charset="0"/>
                <a:ea typeface="Bookman Old Style" panose="02050604050505020204" pitchFamily="18" charset="0"/>
                <a:cs typeface="Times New Roman" panose="02020603050405020304" pitchFamily="18" charset="0"/>
              </a:rPr>
              <a:t> </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LPJ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UP.</a:t>
            </a:r>
            <a:endParaRPr lang="en-US" sz="10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600075" lvl="1" indent="-257175">
              <a:lnSpc>
                <a:spcPct val="150000"/>
              </a:lnSpc>
              <a:spcBef>
                <a:spcPts val="0"/>
              </a:spcBef>
              <a:spcAft>
                <a:spcPts val="450"/>
              </a:spcAft>
              <a:buFont typeface="+mj-lt"/>
              <a:buAutoNum type="arabicParenR"/>
            </a:pP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0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Pertanggu</a:t>
            </a:r>
            <a:r>
              <a:rPr lang="en-US" sz="1050"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gjawaban</a:t>
            </a:r>
            <a:r>
              <a:rPr lang="en-US" sz="10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Penggun</a:t>
            </a:r>
            <a:r>
              <a:rPr lang="en-US" sz="10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0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10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disampaikan</a:t>
            </a:r>
            <a:r>
              <a:rPr lang="en-US" sz="10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Pengguna</a:t>
            </a:r>
            <a:r>
              <a:rPr lang="en-US" sz="10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0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050"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PP</a:t>
            </a:r>
            <a:r>
              <a:rPr lang="en-US" sz="1050" spc="4"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-SKPD</a:t>
            </a:r>
            <a:r>
              <a:rPr lang="en-US" sz="10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spc="8"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ebagai</a:t>
            </a:r>
            <a:r>
              <a:rPr lang="en-US" sz="10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lampiran</a:t>
            </a:r>
            <a:r>
              <a:rPr lang="en-US" sz="1050" spc="-8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1050"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gajuan</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SPP GU</a:t>
            </a:r>
            <a:r>
              <a:rPr lang="en-US" sz="10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dilampiri</a:t>
            </a:r>
            <a:r>
              <a:rPr lang="en-US" sz="10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bukt</a:t>
            </a:r>
            <a:r>
              <a:rPr lang="en-US" sz="1050" spc="4"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0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lengkap</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050" dirty="0">
              <a:latin typeface="Bookman Old Style" panose="02050604050505020204" pitchFamily="18" charset="0"/>
            </a:endParaRPr>
          </a:p>
          <a:p>
            <a:pPr marL="19050" marR="1887220" indent="0">
              <a:lnSpc>
                <a:spcPct val="150000"/>
              </a:lnSpc>
              <a:spcBef>
                <a:spcPts val="0"/>
              </a:spcBef>
              <a:spcAft>
                <a:spcPts val="450"/>
              </a:spcAft>
              <a:buNone/>
            </a:pPr>
            <a:r>
              <a:rPr lang="en-US" sz="1050" b="1" dirty="0">
                <a:latin typeface="Bookman Old Style" panose="02050604050505020204" pitchFamily="18" charset="0"/>
                <a:ea typeface="Bookman Old Style" panose="02050604050505020204" pitchFamily="18" charset="0"/>
                <a:cs typeface="Bookman Old Style" panose="02050604050505020204" pitchFamily="18" charset="0"/>
              </a:rPr>
              <a:t>b.</a:t>
            </a:r>
            <a:r>
              <a:rPr lang="en-US" sz="1050" b="1" spc="21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b="1"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05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b="1"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050" b="1" dirty="0">
                <a:latin typeface="Bookman Old Style" panose="02050604050505020204" pitchFamily="18" charset="0"/>
                <a:ea typeface="Bookman Old Style" panose="02050604050505020204" pitchFamily="18" charset="0"/>
                <a:cs typeface="Bookman Old Style" panose="02050604050505020204" pitchFamily="18" charset="0"/>
              </a:rPr>
              <a:t> TU</a:t>
            </a:r>
            <a:r>
              <a:rPr lang="en-US" sz="1050" b="1" dirty="0">
                <a:latin typeface="Calibri" panose="020F0502020204030204" pitchFamily="34" charset="0"/>
                <a:ea typeface="Calibri" panose="020F0502020204030204" pitchFamily="34" charset="0"/>
                <a:cs typeface="Times New Roman" panose="02020603050405020304" pitchFamily="18" charset="0"/>
              </a:rPr>
              <a:t> </a:t>
            </a:r>
            <a:endParaRPr lang="en-ID" sz="1050" b="1" dirty="0">
              <a:latin typeface="Calibri" panose="020F0502020204030204" pitchFamily="34" charset="0"/>
              <a:ea typeface="Calibri" panose="020F0502020204030204" pitchFamily="34" charset="0"/>
              <a:cs typeface="Times New Roman" panose="02020603050405020304" pitchFamily="18" charset="0"/>
            </a:endParaRPr>
          </a:p>
          <a:p>
            <a:pPr marL="617855" marR="25400" indent="-257175" algn="just">
              <a:lnSpc>
                <a:spcPct val="150000"/>
              </a:lnSpc>
              <a:spcBef>
                <a:spcPts val="0"/>
              </a:spcBef>
              <a:spcAft>
                <a:spcPts val="450"/>
              </a:spcAft>
              <a:buFont typeface="+mj-lt"/>
              <a:buAutoNum type="arabicParenR"/>
              <a:tabLst>
                <a:tab pos="561975" algn="l"/>
              </a:tabLst>
            </a:pP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0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0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menyusun</a:t>
            </a:r>
            <a:r>
              <a:rPr lang="en-US" sz="10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LPJ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Penggu</a:t>
            </a:r>
            <a:r>
              <a:rPr lang="en-US" sz="1050" spc="4"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aan</a:t>
            </a:r>
            <a:r>
              <a:rPr lang="en-US" sz="10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TU</a:t>
            </a:r>
            <a:r>
              <a:rPr lang="en-US" sz="10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setelah</a:t>
            </a:r>
            <a:r>
              <a:rPr lang="en-US" sz="10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TU yang</a:t>
            </a:r>
            <a:r>
              <a:rPr lang="en-US" sz="10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dikelolanya</a:t>
            </a:r>
            <a:r>
              <a:rPr lang="en-US" sz="10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tel</a:t>
            </a:r>
            <a:r>
              <a:rPr lang="en-US" sz="10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h</a:t>
            </a:r>
            <a:r>
              <a:rPr lang="en-US" sz="105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habis</a:t>
            </a:r>
            <a:r>
              <a:rPr lang="en-US" sz="10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digunakan</a:t>
            </a:r>
            <a:r>
              <a:rPr lang="en-US" sz="10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spc="-8"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ntuk</a:t>
            </a:r>
            <a:r>
              <a:rPr lang="en-US" sz="10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mendanai</a:t>
            </a:r>
            <a:r>
              <a:rPr lang="en-US" sz="10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sua</a:t>
            </a:r>
            <a:r>
              <a:rPr lang="en-US" sz="1050" spc="-8"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0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sub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kegiatan</a:t>
            </a:r>
            <a:r>
              <a:rPr lang="en-US" sz="10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0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telah</a:t>
            </a:r>
            <a:r>
              <a:rPr lang="en-US" sz="10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sampai</a:t>
            </a:r>
            <a:r>
              <a:rPr lang="en-US" sz="10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0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spc="-8" dirty="0" err="1">
                <a:latin typeface="Bookman Old Style" panose="02050604050505020204" pitchFamily="18" charset="0"/>
                <a:ea typeface="Bookman Old Style" panose="02050604050505020204" pitchFamily="18" charset="0"/>
                <a:cs typeface="Bookman Old Style" panose="02050604050505020204" pitchFamily="18" charset="0"/>
              </a:rPr>
              <a:t>w</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aktu</a:t>
            </a:r>
            <a:r>
              <a:rPr lang="en-US" sz="105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0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ditentukan</a:t>
            </a:r>
            <a:r>
              <a:rPr lang="en-US" sz="10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sejak</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TU</a:t>
            </a:r>
            <a:r>
              <a:rPr lang="en-US" sz="10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diterima</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050" dirty="0">
              <a:latin typeface="Calibri" panose="020F0502020204030204" pitchFamily="34" charset="0"/>
              <a:ea typeface="Calibri" panose="020F0502020204030204" pitchFamily="34" charset="0"/>
              <a:cs typeface="Times New Roman" panose="02020603050405020304" pitchFamily="18" charset="0"/>
            </a:endParaRPr>
          </a:p>
          <a:p>
            <a:pPr marL="617855" marR="26035" indent="-257175" algn="just">
              <a:lnSpc>
                <a:spcPct val="150000"/>
              </a:lnSpc>
              <a:spcBef>
                <a:spcPts val="0"/>
              </a:spcBef>
              <a:spcAft>
                <a:spcPts val="450"/>
              </a:spcAft>
              <a:buFont typeface="+mj-lt"/>
              <a:buAutoNum type="arabicParenR"/>
              <a:tabLst>
                <a:tab pos="561975" algn="l"/>
              </a:tabLst>
            </a:pP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spc="27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Pengel</a:t>
            </a:r>
            <a:r>
              <a:rPr lang="en-US" sz="1050" spc="8"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aran</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spc="27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menyampaik</a:t>
            </a:r>
            <a:r>
              <a:rPr lang="en-US" sz="10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spc="27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LPJ </a:t>
            </a:r>
            <a:r>
              <a:rPr lang="en-US" sz="1050" spc="27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Pengguna</a:t>
            </a:r>
            <a:r>
              <a:rPr lang="en-US" sz="10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spc="27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TU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PA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0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PPK-SKPD</a:t>
            </a:r>
            <a:r>
              <a:rPr lang="en-US" sz="10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dilampiri</a:t>
            </a:r>
            <a:r>
              <a:rPr lang="en-US" sz="10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050" spc="4" dirty="0" err="1">
                <a:latin typeface="Bookman Old Style" panose="02050604050505020204" pitchFamily="18" charset="0"/>
                <a:ea typeface="Bookman Old Style" panose="02050604050505020204" pitchFamily="18" charset="0"/>
                <a:cs typeface="Bookman Old Style" panose="02050604050505020204" pitchFamily="18" charset="0"/>
              </a:rPr>
              <a:t>-</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0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lengkap</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050" dirty="0">
              <a:latin typeface="Calibri" panose="020F0502020204030204" pitchFamily="34" charset="0"/>
              <a:ea typeface="Calibri" panose="020F0502020204030204" pitchFamily="34" charset="0"/>
              <a:cs typeface="Times New Roman" panose="02020603050405020304" pitchFamily="18" charset="0"/>
            </a:endParaRPr>
          </a:p>
          <a:p>
            <a:pPr marL="617855" marR="26035" indent="-257175" algn="just">
              <a:lnSpc>
                <a:spcPct val="150000"/>
              </a:lnSpc>
              <a:spcBef>
                <a:spcPts val="0"/>
              </a:spcBef>
              <a:spcAft>
                <a:spcPts val="450"/>
              </a:spcAft>
              <a:buFont typeface="+mj-lt"/>
              <a:buAutoNum type="arabicParenR"/>
              <a:tabLst>
                <a:tab pos="561975" algn="l"/>
              </a:tabLst>
            </a:pP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PPK-SKPD </a:t>
            </a:r>
            <a:r>
              <a:rPr lang="en-US" sz="1050" spc="5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terhadap</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LPJ </a:t>
            </a:r>
            <a:r>
              <a:rPr lang="en-US" sz="10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TU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sebelum</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ditandatangani</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oleh PA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deng</a:t>
            </a:r>
            <a:r>
              <a:rPr lang="en-US" sz="10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langka</a:t>
            </a:r>
            <a:r>
              <a:rPr lang="en-US" sz="1050" spc="8" dirty="0" err="1">
                <a:latin typeface="Bookman Old Style" panose="02050604050505020204" pitchFamily="18" charset="0"/>
                <a:ea typeface="Bookman Old Style" panose="02050604050505020204" pitchFamily="18" charset="0"/>
                <a:cs typeface="Bookman Old Style" panose="02050604050505020204" pitchFamily="18" charset="0"/>
              </a:rPr>
              <a:t>h</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-langkah</a:t>
            </a:r>
            <a:r>
              <a:rPr lang="en-US" sz="10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berikut</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050" dirty="0">
              <a:latin typeface="Calibri" panose="020F0502020204030204" pitchFamily="34" charset="0"/>
              <a:ea typeface="Calibri" panose="020F0502020204030204" pitchFamily="34" charset="0"/>
              <a:cs typeface="Times New Roman" panose="02020603050405020304" pitchFamily="18" charset="0"/>
            </a:endParaRPr>
          </a:p>
          <a:p>
            <a:pPr marL="828040" marR="27305" indent="-257175" algn="just">
              <a:lnSpc>
                <a:spcPct val="150000"/>
              </a:lnSpc>
              <a:spcBef>
                <a:spcPts val="0"/>
              </a:spcBef>
              <a:spcAft>
                <a:spcPts val="450"/>
              </a:spcAft>
              <a:buFont typeface="+mj-lt"/>
              <a:buAutoNum type="alphaLcParenR"/>
            </a:pP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Meneliti</a:t>
            </a:r>
            <a:r>
              <a:rPr lang="en-US" sz="10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0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spc="-8" dirty="0">
                <a:latin typeface="Bookman Old Style" panose="02050604050505020204" pitchFamily="18" charset="0"/>
                <a:ea typeface="Bookman Old Style" panose="02050604050505020204" pitchFamily="18" charset="0"/>
                <a:cs typeface="Bookman Old Style" panose="02050604050505020204" pitchFamily="18" charset="0"/>
              </a:rPr>
              <a:t>S</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PD</a:t>
            </a:r>
            <a:r>
              <a:rPr lang="en-US" sz="10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0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memasti</a:t>
            </a:r>
            <a:r>
              <a:rPr lang="en-US" sz="1050" spc="-8"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05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dana</a:t>
            </a:r>
            <a:r>
              <a:rPr lang="en-US" sz="10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0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bel</a:t>
            </a:r>
            <a:r>
              <a:rPr lang="en-US" sz="10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nja</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terkait</a:t>
            </a:r>
            <a:r>
              <a:rPr lang="en-US" sz="10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telah</a:t>
            </a:r>
            <a:r>
              <a:rPr lang="en-US" sz="105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disediakan</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050" dirty="0">
              <a:latin typeface="Calibri" panose="020F0502020204030204" pitchFamily="34" charset="0"/>
              <a:ea typeface="Calibri" panose="020F0502020204030204" pitchFamily="34" charset="0"/>
              <a:cs typeface="Times New Roman" panose="02020603050405020304" pitchFamily="18" charset="0"/>
            </a:endParaRPr>
          </a:p>
          <a:p>
            <a:pPr marL="828040" marR="26035" indent="-257175" algn="just">
              <a:lnSpc>
                <a:spcPct val="150000"/>
              </a:lnSpc>
              <a:spcBef>
                <a:spcPts val="0"/>
              </a:spcBef>
              <a:spcAft>
                <a:spcPts val="450"/>
              </a:spcAft>
              <a:buFont typeface="+mj-lt"/>
              <a:buAutoNum type="alphaLcParenR"/>
            </a:pP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Meneliti</a:t>
            </a:r>
            <a:r>
              <a:rPr lang="en-US" sz="1050" spc="-9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0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spc="8"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PA</a:t>
            </a:r>
            <a:r>
              <a:rPr lang="en-US" sz="105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0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memastik</a:t>
            </a:r>
            <a:r>
              <a:rPr lang="en-US" sz="10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050" spc="-11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bahwa</a:t>
            </a:r>
            <a:r>
              <a:rPr lang="en-US" sz="10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0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ter</a:t>
            </a:r>
            <a:r>
              <a:rPr lang="en-US" sz="1050" spc="8"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ait</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tidak</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melebihi</a:t>
            </a:r>
            <a:r>
              <a:rPr lang="en-US" sz="105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sisa</a:t>
            </a:r>
            <a:r>
              <a:rPr lang="en-US" sz="10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0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828040" marR="26035" indent="-257175" algn="just">
              <a:lnSpc>
                <a:spcPct val="150000"/>
              </a:lnSpc>
              <a:spcBef>
                <a:spcPts val="0"/>
              </a:spcBef>
              <a:spcAft>
                <a:spcPts val="450"/>
              </a:spcAft>
              <a:buFont typeface="+mj-lt"/>
              <a:buAutoNum type="alphaLcParenR"/>
            </a:pP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Meneliti</a:t>
            </a:r>
            <a:r>
              <a:rPr lang="en-US" sz="10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keabsahan</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0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 </a:t>
            </a:r>
            <a:endParaRPr lang="en-ID" sz="1050" dirty="0"/>
          </a:p>
        </p:txBody>
      </p:sp>
    </p:spTree>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85851"/>
            <a:ext cx="8058150" cy="4404122"/>
          </a:xfrm>
        </p:spPr>
        <p:txBody>
          <a:bodyPr>
            <a:normAutofit/>
          </a:bodyPr>
          <a:lstStyle/>
          <a:p>
            <a:pPr marL="208915" marR="1712595" indent="0">
              <a:lnSpc>
                <a:spcPct val="149000"/>
              </a:lnSpc>
              <a:spcBef>
                <a:spcPts val="0"/>
              </a:spcBef>
              <a:spcAft>
                <a:spcPts val="450"/>
              </a:spcAft>
              <a:buNone/>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c. </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35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Administratif</a:t>
            </a:r>
            <a:endParaRPr lang="en-ID" sz="1350" b="1" dirty="0">
              <a:latin typeface="Calibri" panose="020F0502020204030204" pitchFamily="34" charset="0"/>
              <a:ea typeface="Calibri" panose="020F0502020204030204" pitchFamily="34" charset="0"/>
              <a:cs typeface="Times New Roman" panose="02020603050405020304" pitchFamily="18" charset="0"/>
            </a:endParaRPr>
          </a:p>
          <a:p>
            <a:pPr marL="208280" indent="265430">
              <a:lnSpc>
                <a:spcPct val="115000"/>
              </a:lnSpc>
              <a:spcBef>
                <a:spcPts val="0"/>
              </a:spcBef>
              <a:spcAft>
                <a:spcPts val="450"/>
              </a:spcAft>
              <a:buNone/>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1)</a:t>
            </a:r>
            <a:r>
              <a:rPr lang="en-US" sz="1350" spc="22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Penyusunan</a:t>
            </a:r>
            <a:r>
              <a:rPr lang="en-US" sz="1350" b="1" dirty="0">
                <a:latin typeface="Bookman Old Style" panose="02050604050505020204" pitchFamily="18" charset="0"/>
                <a:ea typeface="Bookman Old Style" panose="02050604050505020204" pitchFamily="18" charset="0"/>
                <a:cs typeface="Bookman Old Style" panose="02050604050505020204" pitchFamily="18" charset="0"/>
              </a:rPr>
              <a:t> LPJ</a:t>
            </a:r>
            <a:endParaRPr lang="en-ID" sz="1350" b="1" dirty="0">
              <a:latin typeface="Calibri" panose="020F0502020204030204" pitchFamily="34" charset="0"/>
              <a:ea typeface="Calibri" panose="020F0502020204030204" pitchFamily="34" charset="0"/>
              <a:cs typeface="Times New Roman" panose="02020603050405020304" pitchFamily="18" charset="0"/>
            </a:endParaRPr>
          </a:p>
          <a:p>
            <a:pPr marL="1143000" marR="26035" indent="-400050" algn="just">
              <a:lnSpc>
                <a:spcPct val="150000"/>
              </a:lnSpc>
              <a:spcBef>
                <a:spcPts val="0"/>
              </a:spcBef>
              <a:spcAft>
                <a:spcPts val="450"/>
              </a:spcAft>
              <a:buFont typeface="+mj-lt"/>
              <a:buAutoNum type="alphaLcPeriod"/>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Setiap</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7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akhir</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7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7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7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7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menyiapkan</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LPJ</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disampaikan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1143000" marR="25400" indent="-400050" algn="just">
              <a:lnSpc>
                <a:spcPct val="150000"/>
              </a:lnSpc>
              <a:spcBef>
                <a:spcPts val="0"/>
              </a:spcBef>
              <a:spcAft>
                <a:spcPts val="450"/>
              </a:spcAft>
              <a:buFont typeface="+mj-lt"/>
              <a:buAutoNum type="alphaLcPeriod"/>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akan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menyiapkan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LPJ</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serta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konsolidasi</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LPJ</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LPJ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memberikan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gambaran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jum</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reali</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asi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dan</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sisa</a:t>
            </a:r>
            <a:r>
              <a:rPr lang="en-US" sz="13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pagu</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angg</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ran</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kumulatif</a:t>
            </a:r>
            <a:r>
              <a:rPr lang="en-US" sz="1350" spc="-8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per</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kegia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dilampiri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1263650" lvl="2" indent="0">
              <a:lnSpc>
                <a:spcPct val="115000"/>
              </a:lnSpc>
              <a:spcBef>
                <a:spcPts val="0"/>
              </a:spcBef>
              <a:spcAft>
                <a:spcPts val="450"/>
              </a:spcAft>
              <a:buNone/>
            </a:pPr>
            <a:r>
              <a:rPr lang="en-US" sz="1050" dirty="0">
                <a:latin typeface="Bookman Old Style" panose="02050604050505020204" pitchFamily="18" charset="0"/>
                <a:ea typeface="Bookman Old Style" panose="02050604050505020204" pitchFamily="18" charset="0"/>
                <a:cs typeface="Bookman Old Style" panose="02050604050505020204" pitchFamily="18" charset="0"/>
              </a:rPr>
              <a:t>(1)</a:t>
            </a:r>
            <a:r>
              <a:rPr lang="en-US" sz="10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BKU;</a:t>
            </a:r>
            <a:r>
              <a:rPr lang="en-US" sz="1350" dirty="0">
                <a:latin typeface="Calibri" panose="020F0502020204030204" pitchFamily="34" charset="0"/>
                <a:ea typeface="Calibri" panose="020F0502020204030204" pitchFamily="34" charset="0"/>
                <a:cs typeface="Times New Roman" panose="02020603050405020304" pitchFamily="18" charset="0"/>
              </a:rPr>
              <a:t> </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1263650" lvl="2" indent="0">
              <a:lnSpc>
                <a:spcPct val="115000"/>
              </a:lnSpc>
              <a:spcBef>
                <a:spcPts val="0"/>
              </a:spcBef>
              <a:spcAft>
                <a:spcPts val="450"/>
              </a:spcAft>
              <a:buNone/>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(2)</a:t>
            </a:r>
            <a:r>
              <a:rPr lang="en-US" sz="13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Penutupan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Kas;</a:t>
            </a:r>
            <a:r>
              <a:rPr lang="en-US" sz="1350" dirty="0">
                <a:latin typeface="Calibri" panose="020F0502020204030204" pitchFamily="34" charset="0"/>
                <a:ea typeface="Calibri" panose="020F0502020204030204" pitchFamily="34" charset="0"/>
                <a:cs typeface="Times New Roman" panose="02020603050405020304" pitchFamily="18" charset="0"/>
              </a:rPr>
              <a:t> </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1263650" lvl="2" indent="0">
              <a:lnSpc>
                <a:spcPct val="115000"/>
              </a:lnSpc>
              <a:spcBef>
                <a:spcPts val="0"/>
              </a:spcBef>
              <a:spcAft>
                <a:spcPts val="450"/>
              </a:spcAft>
              <a:buNone/>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(3)</a:t>
            </a:r>
            <a:r>
              <a:rPr lang="en-US" sz="13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LPJ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85851"/>
            <a:ext cx="8058150" cy="4404122"/>
          </a:xfrm>
        </p:spPr>
        <p:txBody>
          <a:bodyPr>
            <a:normAutofit/>
          </a:bodyPr>
          <a:lstStyle/>
          <a:p>
            <a:pPr marL="208915" indent="0">
              <a:lnSpc>
                <a:spcPct val="130000"/>
              </a:lnSpc>
              <a:spcBef>
                <a:spcPts val="0"/>
              </a:spcBef>
              <a:spcAft>
                <a:spcPts val="450"/>
              </a:spcAft>
              <a:buNone/>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2)</a:t>
            </a:r>
            <a:r>
              <a:rPr lang="en-US" sz="1350" spc="22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Penyampaian</a:t>
            </a:r>
            <a:r>
              <a:rPr lang="en-US" sz="1350" b="1" dirty="0">
                <a:latin typeface="Bookman Old Style" panose="02050604050505020204" pitchFamily="18" charset="0"/>
                <a:ea typeface="Bookman Old Style" panose="02050604050505020204" pitchFamily="18" charset="0"/>
                <a:cs typeface="Bookman Old Style" panose="02050604050505020204" pitchFamily="18" charset="0"/>
              </a:rPr>
              <a:t> LPJ </a:t>
            </a: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Administratif</a:t>
            </a:r>
            <a:r>
              <a:rPr lang="en-US" sz="1350" b="1" dirty="0">
                <a:latin typeface="Calibri" panose="020F0502020204030204" pitchFamily="34" charset="0"/>
                <a:ea typeface="Calibri" panose="020F0502020204030204" pitchFamily="34" charset="0"/>
                <a:cs typeface="Times New Roman" panose="02020603050405020304" pitchFamily="18" charset="0"/>
              </a:rPr>
              <a:t> </a:t>
            </a:r>
            <a:endParaRPr lang="en-ID" sz="1350" b="1" dirty="0">
              <a:latin typeface="Calibri" panose="020F0502020204030204" pitchFamily="34" charset="0"/>
              <a:ea typeface="Calibri" panose="020F0502020204030204" pitchFamily="34" charset="0"/>
              <a:cs typeface="Times New Roman" panose="02020603050405020304" pitchFamily="18" charset="0"/>
            </a:endParaRPr>
          </a:p>
          <a:p>
            <a:pPr marL="835025" marR="26035" indent="-257175" algn="just">
              <a:lnSpc>
                <a:spcPct val="130000"/>
              </a:lnSpc>
              <a:spcBef>
                <a:spcPts val="0"/>
              </a:spcBef>
              <a:spcAft>
                <a:spcPts val="450"/>
              </a:spcAft>
              <a:buFont typeface="+mj-lt"/>
              <a:buAutoNum type="alphaLcParenR"/>
              <a:tabLst>
                <a:tab pos="1009650" algn="l"/>
              </a:tabLst>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menyampaikan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LPJ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kep</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PA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PP</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S</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KPD  </a:t>
            </a:r>
            <a:r>
              <a:rPr lang="en-US" sz="13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paling  </a:t>
            </a:r>
            <a:r>
              <a:rPr lang="en-US" sz="13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lamb</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tanggal</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10  </a:t>
            </a:r>
            <a:r>
              <a:rPr lang="en-US" sz="135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berikutnya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3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835025" marR="27305" indent="-257175">
              <a:lnSpc>
                <a:spcPct val="130000"/>
              </a:lnSpc>
              <a:spcBef>
                <a:spcPts val="0"/>
              </a:spcBef>
              <a:spcAft>
                <a:spcPts val="450"/>
              </a:spcAft>
              <a:buFont typeface="+mj-lt"/>
              <a:buAutoNum type="alphaLcParenR"/>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PPK-SKPD </a:t>
            </a:r>
            <a:r>
              <a:rPr lang="en-US" sz="1350" spc="9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9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5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terhadap</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9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LPJ </a:t>
            </a:r>
            <a:r>
              <a:rPr lang="en-US" sz="1350" spc="9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administratif</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langkah-langkah</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berikut</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1065530" marR="26670" lvl="1" indent="-257175">
              <a:lnSpc>
                <a:spcPct val="130000"/>
              </a:lnSpc>
              <a:spcBef>
                <a:spcPts val="0"/>
              </a:spcBef>
              <a:spcAft>
                <a:spcPts val="450"/>
              </a:spcAft>
              <a:buNone/>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(1)</a:t>
            </a:r>
            <a:r>
              <a:rPr lang="en-US" sz="13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Meneliti</a:t>
            </a:r>
            <a:r>
              <a:rPr lang="en-US" sz="1350" spc="8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transaksi</a:t>
            </a:r>
            <a:r>
              <a:rPr lang="en-US" sz="1350" spc="11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spc="11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beserta</a:t>
            </a:r>
            <a:r>
              <a:rPr lang="en-US" sz="1350" spc="11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nda</a:t>
            </a:r>
            <a:r>
              <a:rPr lang="en-US" sz="1350" spc="10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350" spc="11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spc="11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terdokumentasikan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terkait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1065530" marR="27305" lvl="1" indent="-257175">
              <a:lnSpc>
                <a:spcPct val="130000"/>
              </a:lnSpc>
              <a:spcBef>
                <a:spcPts val="0"/>
              </a:spcBef>
              <a:spcAft>
                <a:spcPts val="450"/>
              </a:spcAft>
              <a:buNone/>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(2)</a:t>
            </a:r>
            <a:r>
              <a:rPr lang="en-US" sz="13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Meneliti</a:t>
            </a:r>
            <a:r>
              <a:rPr lang="en-US" sz="1350" spc="16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350" spc="20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SP2D</a:t>
            </a:r>
            <a:r>
              <a:rPr lang="en-US" sz="1350" spc="20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350" spc="20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terd</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o</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kumentasikan</a:t>
            </a:r>
            <a:r>
              <a:rPr lang="en-US" sz="1350" spc="20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terkait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1065530" marR="27305" lvl="1" indent="-257175">
              <a:lnSpc>
                <a:spcPct val="130000"/>
              </a:lnSpc>
              <a:spcBef>
                <a:spcPts val="0"/>
              </a:spcBef>
              <a:spcAft>
                <a:spcPts val="450"/>
              </a:spcAft>
              <a:buNone/>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(3)</a:t>
            </a:r>
            <a:r>
              <a:rPr lang="en-US" sz="135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analisis</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kesesuaian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3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kepatuhan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terhadap</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proses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kas</a:t>
            </a:r>
            <a:endParaRPr lang="en-US" sz="1350" dirty="0">
              <a:latin typeface="Bookman Old Style" panose="02050604050505020204" pitchFamily="18" charset="0"/>
              <a:ea typeface="Bookman Old Style" panose="02050604050505020204" pitchFamily="18" charset="0"/>
              <a:cs typeface="Bookman Old Style" panose="02050604050505020204" pitchFamily="18" charset="0"/>
            </a:endParaRPr>
          </a:p>
          <a:p>
            <a:pPr marL="1065530" marR="27305" lvl="1" indent="-257175">
              <a:lnSpc>
                <a:spcPct val="130000"/>
              </a:lnSpc>
              <a:spcBef>
                <a:spcPts val="0"/>
              </a:spcBef>
              <a:spcAft>
                <a:spcPts val="450"/>
              </a:spcAft>
              <a:buNone/>
            </a:pPr>
            <a:endParaRPr lang="en-US" sz="1350" dirty="0">
              <a:latin typeface="Bookman Old Style" panose="02050604050505020204" pitchFamily="18" charset="0"/>
              <a:ea typeface="Calibri" panose="020F0502020204030204" pitchFamily="34" charset="0"/>
              <a:cs typeface="Times New Roman" panose="02020603050405020304" pitchFamily="18" charset="0"/>
            </a:endParaRPr>
          </a:p>
          <a:p>
            <a:pPr marL="1065530" marR="27305" lvl="1" indent="-257175">
              <a:lnSpc>
                <a:spcPct val="130000"/>
              </a:lnSpc>
              <a:spcBef>
                <a:spcPts val="0"/>
              </a:spcBef>
              <a:spcAft>
                <a:spcPts val="450"/>
              </a:spcAft>
              <a:buNone/>
            </a:pP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835025" marR="26035" indent="-257175" algn="just">
              <a:lnSpc>
                <a:spcPct val="130000"/>
              </a:lnSpc>
              <a:spcBef>
                <a:spcPts val="0"/>
              </a:spcBef>
              <a:spcAft>
                <a:spcPts val="450"/>
              </a:spcAft>
              <a:buAutoNum type="alphaLcPeriod"/>
              <a:tabLst>
                <a:tab pos="1009650" algn="l"/>
              </a:tabLst>
            </a:pPr>
            <a:endParaRPr lang="en-ID" sz="135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022" y="1289957"/>
            <a:ext cx="8017328" cy="4200015"/>
          </a:xfrm>
        </p:spPr>
        <p:txBody>
          <a:bodyPr/>
          <a:lstStyle/>
          <a:p>
            <a:pPr marL="637540" marR="26035" indent="-257175" algn="just">
              <a:lnSpc>
                <a:spcPct val="150000"/>
              </a:lnSpc>
              <a:spcBef>
                <a:spcPts val="25"/>
              </a:spcBef>
              <a:spcAft>
                <a:spcPts val="750"/>
              </a:spcAft>
              <a:buFont typeface="+mj-lt"/>
              <a:buAutoNum type="arabicParenR" startAt="2"/>
            </a:pP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Apabila</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spc="-4"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roses  </a:t>
            </a:r>
            <a:r>
              <a:rPr lang="en-US" sz="150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spc="28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PPK  </a:t>
            </a:r>
            <a:r>
              <a:rPr lang="en-US" sz="150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SKPD  </a:t>
            </a:r>
            <a:r>
              <a:rPr lang="en-US" sz="150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men</a:t>
            </a:r>
            <a:r>
              <a:rPr lang="en-US" sz="1500"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mukan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ketidaksesuaian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dan/</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ketidaklengkapan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maka</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PPK SKPD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meminta</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perbaikan</a:t>
            </a:r>
            <a:r>
              <a:rPr lang="en-US" sz="15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50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penyemp</a:t>
            </a:r>
            <a:r>
              <a:rPr lang="en-US" sz="1500" spc="8"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rnaan</a:t>
            </a:r>
            <a:r>
              <a:rPr lang="en-US" sz="150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50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Ben</a:t>
            </a:r>
            <a:r>
              <a:rPr lang="en-US" sz="1500" spc="8"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ahara</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500" dirty="0">
              <a:latin typeface="Calibri" panose="020F0502020204030204" pitchFamily="34" charset="0"/>
              <a:ea typeface="Calibri" panose="020F0502020204030204" pitchFamily="34" charset="0"/>
              <a:cs typeface="Times New Roman" panose="02020603050405020304" pitchFamily="18" charset="0"/>
            </a:endParaRPr>
          </a:p>
          <a:p>
            <a:pPr marL="637540" marR="25400" indent="-257175" algn="just">
              <a:lnSpc>
                <a:spcPct val="149000"/>
              </a:lnSpc>
              <a:spcBef>
                <a:spcPts val="20"/>
              </a:spcBef>
              <a:spcAft>
                <a:spcPts val="750"/>
              </a:spcAft>
              <a:buFont typeface="+mj-lt"/>
              <a:buAutoNum type="arabicParenR" startAt="2"/>
            </a:pP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500" spc="-3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hal</a:t>
            </a:r>
            <a:r>
              <a:rPr lang="en-US" sz="15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proses</a:t>
            </a:r>
            <a:r>
              <a:rPr lang="en-US" sz="15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50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dinyatakan</a:t>
            </a:r>
            <a:r>
              <a:rPr lang="en-US" sz="15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15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5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lengkap</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5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maka</a:t>
            </a:r>
            <a:r>
              <a:rPr lang="en-US" sz="150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PPK SKPD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akan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penan</a:t>
            </a:r>
            <a:r>
              <a:rPr lang="en-US" sz="1500" spc="8"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atanganan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persetujuan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LPJ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administratif</a:t>
            </a:r>
            <a:r>
              <a:rPr lang="en-US" sz="1500" spc="-5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Pengguna</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500" dirty="0">
              <a:latin typeface="Calibri" panose="020F0502020204030204" pitchFamily="34" charset="0"/>
              <a:ea typeface="Calibri" panose="020F0502020204030204" pitchFamily="34" charset="0"/>
              <a:cs typeface="Times New Roman" panose="02020603050405020304" pitchFamily="18" charset="0"/>
            </a:endParaRPr>
          </a:p>
          <a:p>
            <a:pPr marL="637540" marR="27940" indent="-257175" algn="just">
              <a:lnSpc>
                <a:spcPct val="149000"/>
              </a:lnSpc>
              <a:spcBef>
                <a:spcPts val="25"/>
              </a:spcBef>
              <a:spcAft>
                <a:spcPts val="750"/>
              </a:spcAft>
              <a:buFont typeface="+mj-lt"/>
              <a:buAutoNum type="arabicParenR" startAt="2"/>
            </a:pP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Pengguna</a:t>
            </a:r>
            <a:r>
              <a:rPr lang="en-US" sz="1500"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500"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menandatangani</a:t>
            </a:r>
            <a:r>
              <a:rPr lang="en-US" sz="1500"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spc="8" dirty="0">
                <a:latin typeface="Bookman Old Style" panose="02050604050505020204" pitchFamily="18" charset="0"/>
                <a:ea typeface="Bookman Old Style" panose="02050604050505020204" pitchFamily="18" charset="0"/>
                <a:cs typeface="Bookman Old Style" panose="02050604050505020204" pitchFamily="18" charset="0"/>
              </a:rPr>
              <a:t>L</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PJ</a:t>
            </a:r>
            <a:r>
              <a:rPr lang="en-US" sz="1500"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500"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5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sudah</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diverifikasi</a:t>
            </a:r>
            <a:r>
              <a:rPr lang="en-US" sz="150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bentuk</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persetujuan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50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2514" y="1396093"/>
            <a:ext cx="7992836" cy="4093880"/>
          </a:xfrm>
        </p:spPr>
        <p:txBody>
          <a:bodyPr/>
          <a:lstStyle/>
          <a:p>
            <a:pPr marL="37465" indent="0">
              <a:lnSpc>
                <a:spcPct val="115000"/>
              </a:lnSpc>
              <a:spcBef>
                <a:spcPts val="25"/>
              </a:spcBef>
              <a:spcAft>
                <a:spcPts val="750"/>
              </a:spcAft>
              <a:buNone/>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1350" b="1"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b="1" spc="21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35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Fungsional</a:t>
            </a:r>
            <a:r>
              <a:rPr lang="en-US" sz="1350" dirty="0">
                <a:latin typeface="Calibri" panose="020F0502020204030204" pitchFamily="34" charset="0"/>
                <a:ea typeface="Calibri" panose="020F0502020204030204" pitchFamily="34" charset="0"/>
                <a:cs typeface="Times New Roman" panose="02020603050405020304" pitchFamily="18" charset="0"/>
              </a:rPr>
              <a:t> </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637540" marR="26035" indent="-257175" algn="just">
              <a:lnSpc>
                <a:spcPct val="149000"/>
              </a:lnSpc>
              <a:spcAft>
                <a:spcPts val="750"/>
              </a:spcAft>
              <a:buFont typeface="+mj-lt"/>
              <a:buAutoNum type="arabicParenR"/>
              <a:tabLst>
                <a:tab pos="1466850" algn="l"/>
              </a:tabLst>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Setelah LPJ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h</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dit</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ndatangani</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oleh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gguna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1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menyampaikan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fungsional</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kepa</a:t>
            </a:r>
            <a:r>
              <a:rPr lang="en-US" sz="1350" spc="-11"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PPKD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selaku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Ku</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sa BUD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ditandatangani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paling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lambat</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tanggal</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10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bulan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berikutnya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637540" marR="26035" indent="-257175" algn="just">
              <a:lnSpc>
                <a:spcPct val="150000"/>
              </a:lnSpc>
              <a:spcBef>
                <a:spcPts val="25"/>
              </a:spcBef>
              <a:spcAft>
                <a:spcPts val="750"/>
              </a:spcAft>
              <a:buFont typeface="+mj-lt"/>
              <a:buAutoNum type="arabicParenR"/>
              <a:tabLst>
                <a:tab pos="1590675" algn="l"/>
              </a:tabLst>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PPKD </a:t>
            </a:r>
            <a:r>
              <a:rPr lang="en-US" sz="135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selaku</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kuasa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BUD </a:t>
            </a:r>
            <a:r>
              <a:rPr lang="en-US" sz="135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proses </a:t>
            </a:r>
            <a:r>
              <a:rPr lang="en-US" sz="1350"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verifi</a:t>
            </a:r>
            <a:r>
              <a:rPr lang="en-US" sz="1350" spc="11"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asi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menandatangani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LPJ </a:t>
            </a:r>
            <a:r>
              <a:rPr lang="en-US" sz="1350" spc="21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1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1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217"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bentuk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persetujuan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1094"/>
            <a:ext cx="7707086" cy="632392"/>
          </a:xfrm>
        </p:spPr>
        <p:txBody>
          <a:bodyPr>
            <a:normAutofit fontScale="90000"/>
          </a:bodyPr>
          <a:lstStyle/>
          <a:p>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PERTANGGUNGJAWABAN BENDAHARA PENGELUARAN PEMBANTU,</a:t>
            </a:r>
            <a:endParaRPr lang="en-ID" sz="2400" dirty="0"/>
          </a:p>
        </p:txBody>
      </p:sp>
      <p:sp>
        <p:nvSpPr>
          <p:cNvPr id="3" name="Content Placeholder 2"/>
          <p:cNvSpPr>
            <a:spLocks noGrp="1"/>
          </p:cNvSpPr>
          <p:nvPr>
            <p:ph idx="1"/>
          </p:nvPr>
        </p:nvSpPr>
        <p:spPr>
          <a:xfrm>
            <a:off x="473529" y="1975757"/>
            <a:ext cx="8041822" cy="3514215"/>
          </a:xfrm>
        </p:spPr>
        <p:txBody>
          <a:bodyPr>
            <a:normAutofit fontScale="55000" lnSpcReduction="20000"/>
          </a:bodyPr>
          <a:lstStyle/>
          <a:p>
            <a:pPr marL="473710" indent="-342900">
              <a:lnSpc>
                <a:spcPct val="150000"/>
              </a:lnSpc>
              <a:spcAft>
                <a:spcPts val="750"/>
              </a:spcAft>
              <a:buFont typeface="+mj-lt"/>
              <a:buAutoNum type="arabicParenR"/>
            </a:pPr>
            <a:r>
              <a:rPr lang="en-US" sz="3000" b="1"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30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000" b="1"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30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000" b="1" dirty="0" err="1">
                <a:latin typeface="Bookman Old Style" panose="02050604050505020204" pitchFamily="18" charset="0"/>
                <a:ea typeface="Bookman Old Style" panose="02050604050505020204" pitchFamily="18" charset="0"/>
                <a:cs typeface="Bookman Old Style" panose="02050604050505020204" pitchFamily="18" charset="0"/>
              </a:rPr>
              <a:t>Limpahan</a:t>
            </a:r>
            <a:r>
              <a:rPr lang="en-US" sz="3000" b="1" dirty="0">
                <a:latin typeface="Bookman Old Style" panose="02050604050505020204" pitchFamily="18" charset="0"/>
                <a:ea typeface="Bookman Old Style" panose="02050604050505020204" pitchFamily="18" charset="0"/>
                <a:cs typeface="Bookman Old Style" panose="02050604050505020204" pitchFamily="18" charset="0"/>
              </a:rPr>
              <a:t> UP</a:t>
            </a:r>
            <a:r>
              <a:rPr lang="en-US" sz="3000" b="1" dirty="0">
                <a:latin typeface="Calibri" panose="020F0502020204030204" pitchFamily="34" charset="0"/>
                <a:ea typeface="Calibri" panose="020F0502020204030204" pitchFamily="34" charset="0"/>
                <a:cs typeface="Times New Roman" panose="02020603050405020304" pitchFamily="18" charset="0"/>
              </a:rPr>
              <a:t> </a:t>
            </a:r>
            <a:endParaRPr lang="en-ID" sz="3000" b="1" dirty="0">
              <a:latin typeface="Calibri" panose="020F0502020204030204" pitchFamily="34" charset="0"/>
              <a:ea typeface="Calibri" panose="020F0502020204030204" pitchFamily="34" charset="0"/>
              <a:cs typeface="Times New Roman" panose="02020603050405020304" pitchFamily="18" charset="0"/>
            </a:endParaRPr>
          </a:p>
          <a:p>
            <a:pPr marL="728980" marR="46990" lvl="1" indent="-254635">
              <a:lnSpc>
                <a:spcPct val="150000"/>
              </a:lnSpc>
              <a:spcAft>
                <a:spcPts val="750"/>
              </a:spcAft>
              <a:buAutoNum type="alphaLcPeriod"/>
            </a:pP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UP </a:t>
            </a:r>
            <a:r>
              <a:rPr lang="en-US" sz="2700" spc="9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BendaharaPengeluaran</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 pada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setiap</a:t>
            </a:r>
            <a:r>
              <a:rPr lang="en-US" sz="270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penggantian</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limpahan</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 UP. </a:t>
            </a:r>
            <a:endParaRPr lang="en-US" sz="27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728980" marR="46990" lvl="1" indent="-254635">
              <a:lnSpc>
                <a:spcPct val="150000"/>
              </a:lnSpc>
              <a:spcAft>
                <a:spcPts val="750"/>
              </a:spcAft>
              <a:buAutoNum type="alphaLcPeriod"/>
            </a:pP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27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27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lim</a:t>
            </a:r>
            <a:r>
              <a:rPr lang="en-US" sz="2700" spc="8"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ahan</a:t>
            </a:r>
            <a:r>
              <a:rPr lang="en-US" sz="2700" spc="23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2700" spc="23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disampai</a:t>
            </a:r>
            <a:r>
              <a:rPr lang="en-US" sz="2700" spc="8"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2700"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KPA</a:t>
            </a:r>
            <a:r>
              <a:rPr lang="en-US" sz="2700"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2700" spc="5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PP</a:t>
            </a:r>
            <a:r>
              <a:rPr lang="en-US" sz="2700" spc="4"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-Unit</a:t>
            </a:r>
            <a:r>
              <a:rPr lang="en-US" sz="2700" spc="5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SKPD</a:t>
            </a:r>
            <a:r>
              <a:rPr lang="en-US" sz="2700"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be</a:t>
            </a:r>
            <a:r>
              <a:rPr lang="en-US" sz="2700" spc="8"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upa</a:t>
            </a:r>
            <a:r>
              <a:rPr lang="en-US" sz="2700"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LPJ</a:t>
            </a:r>
            <a:r>
              <a:rPr lang="en-US" sz="2700" spc="7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limpahan</a:t>
            </a:r>
            <a:r>
              <a:rPr lang="en-US" sz="2700" spc="9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UP yang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dilampiri</a:t>
            </a:r>
            <a:r>
              <a:rPr lang="en-US" sz="270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bukt</a:t>
            </a:r>
            <a:r>
              <a:rPr lang="en-US" sz="2700" spc="4"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270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lengkap</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27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728980" marR="46990" lvl="1" indent="-254635">
              <a:lnSpc>
                <a:spcPct val="150000"/>
              </a:lnSpc>
              <a:spcAft>
                <a:spcPts val="750"/>
              </a:spcAft>
              <a:buAutoNum type="alphaLcPeriod"/>
            </a:pP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LPJ-</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limpahan</a:t>
            </a:r>
            <a:r>
              <a:rPr lang="en-US" sz="270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UP</a:t>
            </a:r>
            <a:r>
              <a:rPr lang="en-US" sz="270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2700" spc="-8"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sampaikan</a:t>
            </a:r>
            <a:r>
              <a:rPr lang="en-US" sz="270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270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70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2700" spc="8"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ngeluaran</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dasar</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penyusunan</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 LPJ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2700" dirty="0">
              <a:latin typeface="Calibri" panose="020F0502020204030204" pitchFamily="34" charset="0"/>
              <a:ea typeface="Calibri" panose="020F0502020204030204" pitchFamily="34" charset="0"/>
              <a:cs typeface="Times New Roman" panose="02020603050405020304" pitchFamily="18" charset="0"/>
            </a:endParaRPr>
          </a:p>
          <a:p>
            <a:pPr marL="246380" indent="0">
              <a:lnSpc>
                <a:spcPct val="150000"/>
              </a:lnSpc>
              <a:spcBef>
                <a:spcPts val="25"/>
              </a:spcBef>
              <a:spcAft>
                <a:spcPts val="750"/>
              </a:spcAft>
              <a:buNone/>
            </a:pPr>
            <a:endParaRPr lang="en-ID" dirty="0"/>
          </a:p>
        </p:txBody>
      </p:sp>
    </p:spTree>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1094"/>
            <a:ext cx="7707086" cy="632392"/>
          </a:xfrm>
        </p:spPr>
        <p:txBody>
          <a:bodyPr>
            <a:normAutofit fontScale="90000"/>
          </a:bodyPr>
          <a:lstStyle/>
          <a:p>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PERTANGGUNGJAWABAN BENDAHARA PENGELUARAN PEMBANTU,</a:t>
            </a:r>
            <a:endParaRPr lang="en-ID" sz="2400" dirty="0"/>
          </a:p>
        </p:txBody>
      </p:sp>
      <p:sp>
        <p:nvSpPr>
          <p:cNvPr id="3" name="Content Placeholder 2"/>
          <p:cNvSpPr>
            <a:spLocks noGrp="1"/>
          </p:cNvSpPr>
          <p:nvPr>
            <p:ph idx="1"/>
          </p:nvPr>
        </p:nvSpPr>
        <p:spPr>
          <a:xfrm>
            <a:off x="473529" y="1975757"/>
            <a:ext cx="8041822" cy="3514215"/>
          </a:xfrm>
        </p:spPr>
        <p:txBody>
          <a:bodyPr>
            <a:normAutofit/>
          </a:bodyPr>
          <a:lstStyle/>
          <a:p>
            <a:pPr marL="245110" indent="-114300">
              <a:lnSpc>
                <a:spcPct val="115000"/>
              </a:lnSpc>
              <a:spcBef>
                <a:spcPts val="25"/>
              </a:spcBef>
              <a:spcAft>
                <a:spcPts val="750"/>
              </a:spcAft>
              <a:buNone/>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2)</a:t>
            </a:r>
            <a:r>
              <a:rPr lang="en-US" sz="1350" spc="22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35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b="1"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350" b="1" dirty="0">
                <a:latin typeface="Bookman Old Style" panose="02050604050505020204" pitchFamily="18" charset="0"/>
                <a:ea typeface="Bookman Old Style" panose="02050604050505020204" pitchFamily="18" charset="0"/>
                <a:cs typeface="Bookman Old Style" panose="02050604050505020204" pitchFamily="18" charset="0"/>
              </a:rPr>
              <a:t> TU</a:t>
            </a:r>
            <a:r>
              <a:rPr lang="en-US" sz="1350" b="1" dirty="0">
                <a:latin typeface="Calibri" panose="020F0502020204030204" pitchFamily="34" charset="0"/>
                <a:ea typeface="Calibri" panose="020F0502020204030204" pitchFamily="34" charset="0"/>
                <a:cs typeface="Times New Roman" panose="02020603050405020304" pitchFamily="18" charset="0"/>
              </a:rPr>
              <a:t> </a:t>
            </a:r>
            <a:endParaRPr lang="en-ID" sz="1350" b="1" dirty="0">
              <a:latin typeface="Calibri" panose="020F0502020204030204" pitchFamily="34" charset="0"/>
              <a:ea typeface="Calibri" panose="020F0502020204030204" pitchFamily="34" charset="0"/>
              <a:cs typeface="Times New Roman" panose="02020603050405020304" pitchFamily="18" charset="0"/>
            </a:endParaRPr>
          </a:p>
          <a:p>
            <a:pPr marL="942975" marR="26670" indent="-469265" algn="just">
              <a:lnSpc>
                <a:spcPct val="149000"/>
              </a:lnSpc>
              <a:spcBef>
                <a:spcPts val="100"/>
              </a:spcBef>
              <a:spcAft>
                <a:spcPts val="750"/>
              </a:spcAft>
              <a:buFont typeface="+mj-lt"/>
              <a:buAutoNum type="alphaLcParenR"/>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TU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o</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leh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setel</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h</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TU</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dikelola</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ya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telah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habis</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selesai</a:t>
            </a:r>
            <a:r>
              <a:rPr lang="en-US" sz="135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digunakan</a:t>
            </a:r>
            <a:r>
              <a:rPr lang="en-US" sz="135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35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mendanai</a:t>
            </a:r>
            <a:r>
              <a:rPr lang="en-US" sz="135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suatu</a:t>
            </a:r>
            <a:r>
              <a:rPr lang="en-US" sz="135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sub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kegiatan</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telah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sampai</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waktu</a:t>
            </a:r>
            <a:r>
              <a:rPr lang="en-US" sz="135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ditentukan</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j</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ak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TU</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diterima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942975" marR="26035" indent="-469265" algn="just">
              <a:lnSpc>
                <a:spcPct val="149000"/>
              </a:lnSpc>
              <a:spcBef>
                <a:spcPts val="25"/>
              </a:spcBef>
              <a:spcAft>
                <a:spcPts val="750"/>
              </a:spcAft>
              <a:buFont typeface="+mj-lt"/>
              <a:buAutoNum type="alphaLcParenR"/>
              <a:tabLst>
                <a:tab pos="1504950" algn="l"/>
              </a:tabLst>
            </a:pP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TU</a:t>
            </a:r>
            <a:r>
              <a:rPr lang="en-US" sz="135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disampaikan</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KPA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PP</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-SKPD/PPK-Unit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SKPD  </a:t>
            </a:r>
            <a:r>
              <a:rPr lang="en-US" sz="135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berupa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3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LP</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J</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-TU  </a:t>
            </a:r>
            <a:r>
              <a:rPr lang="en-US" sz="135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y</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dilampiri</a:t>
            </a:r>
            <a:r>
              <a:rPr lang="en-US" sz="1350" spc="-4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bukt</a:t>
            </a:r>
            <a:r>
              <a:rPr lang="en-US" sz="1350" spc="4"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350" spc="-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lengkap</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942975" indent="-469265">
              <a:lnSpc>
                <a:spcPct val="115000"/>
              </a:lnSpc>
              <a:spcBef>
                <a:spcPts val="25"/>
              </a:spcBef>
              <a:spcAft>
                <a:spcPts val="750"/>
              </a:spcAft>
              <a:buFont typeface="+mj-lt"/>
              <a:buAutoNum type="alphaLcParenR"/>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PK-SKPD/PPK-Unit</a:t>
            </a:r>
            <a:r>
              <a:rPr lang="en-US" sz="1350" spc="1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SKPD</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350" spc="4"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lakukan</a:t>
            </a:r>
            <a:r>
              <a:rPr lang="en-US" sz="1350" spc="14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err="1">
                <a:latin typeface="Bookman Old Style" panose="02050604050505020204" pitchFamily="18" charset="0"/>
                <a:ea typeface="Bookman Old Style" panose="02050604050505020204" pitchFamily="18" charset="0"/>
                <a:cs typeface="Bookman Old Style" panose="02050604050505020204" pitchFamily="18" charset="0"/>
              </a:rPr>
              <a:t>v</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erifikasi</a:t>
            </a:r>
            <a:r>
              <a:rPr lang="en-US" sz="1350" spc="12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terhadap</a:t>
            </a:r>
            <a:r>
              <a:rPr lang="en-US" sz="1350" spc="16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spc="8" dirty="0">
                <a:latin typeface="Bookman Old Style" panose="02050604050505020204" pitchFamily="18" charset="0"/>
                <a:ea typeface="Bookman Old Style" panose="02050604050505020204" pitchFamily="18" charset="0"/>
                <a:cs typeface="Bookman Old Style" panose="02050604050505020204" pitchFamily="18" charset="0"/>
              </a:rPr>
              <a:t>L</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PJ</a:t>
            </a:r>
            <a:r>
              <a:rPr lang="en-ID" sz="1350" dirty="0">
                <a:latin typeface="Calibri" panose="020F0502020204030204" pitchFamily="34" charset="0"/>
                <a:ea typeface="Bookman Old Style" panose="02050604050505020204" pitchFamily="18" charset="0"/>
                <a:cs typeface="Times New Roman" panose="020206030504050203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TU</a:t>
            </a:r>
            <a:r>
              <a:rPr lang="en-US" sz="135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sebelum</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350" dirty="0" err="1">
                <a:latin typeface="Bookman Old Style" panose="02050604050505020204" pitchFamily="18" charset="0"/>
                <a:ea typeface="Bookman Old Style" panose="02050604050505020204" pitchFamily="18" charset="0"/>
                <a:cs typeface="Bookman Old Style" panose="02050604050505020204" pitchFamily="18" charset="0"/>
              </a:rPr>
              <a:t>ditandatangani</a:t>
            </a: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 oleh KPA.</a:t>
            </a:r>
            <a:endParaRPr lang="en-ID" sz="1350" dirty="0">
              <a:latin typeface="Calibri" panose="020F0502020204030204" pitchFamily="34" charset="0"/>
              <a:ea typeface="Calibri" panose="020F0502020204030204" pitchFamily="34" charset="0"/>
              <a:cs typeface="Times New Roman" panose="02020603050405020304" pitchFamily="18" charset="0"/>
            </a:endParaRPr>
          </a:p>
          <a:p>
            <a:pPr marL="942975" marR="46990" lvl="2" indent="-469265">
              <a:lnSpc>
                <a:spcPct val="115000"/>
              </a:lnSpc>
              <a:spcAft>
                <a:spcPts val="750"/>
              </a:spcAft>
              <a:buFont typeface="+mj-lt"/>
              <a:buAutoNum type="alphaLcParenR"/>
              <a:tabLst>
                <a:tab pos="1524000" algn="l"/>
                <a:tab pos="2390775" algn="l"/>
                <a:tab pos="2733675" algn="l"/>
                <a:tab pos="3486150" algn="l"/>
              </a:tabLst>
            </a:pPr>
            <a:endParaRPr lang="en-ID" sz="135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679" y="1494065"/>
            <a:ext cx="7984672" cy="3995908"/>
          </a:xfrm>
        </p:spPr>
        <p:txBody>
          <a:bodyPr>
            <a:normAutofit/>
          </a:bodyPr>
          <a:lstStyle/>
          <a:p>
            <a:pPr marL="445135" indent="-176530">
              <a:lnSpc>
                <a:spcPct val="130000"/>
              </a:lnSpc>
              <a:spcAft>
                <a:spcPts val="750"/>
              </a:spcAft>
              <a:buNone/>
            </a:pPr>
            <a:r>
              <a:rPr lang="en-US" sz="1350" dirty="0">
                <a:latin typeface="Bookman Old Style" panose="02050604050505020204" pitchFamily="18" charset="0"/>
                <a:ea typeface="Bookman Old Style" panose="02050604050505020204" pitchFamily="18" charset="0"/>
                <a:cs typeface="Bookman Old Style" panose="02050604050505020204" pitchFamily="18" charset="0"/>
              </a:rPr>
              <a:t>3)</a:t>
            </a:r>
            <a:r>
              <a:rPr lang="en-US" sz="1350" spc="22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LPJ</a:t>
            </a:r>
            <a:r>
              <a:rPr lang="en-US" sz="1500" dirty="0">
                <a:latin typeface="Calibri" panose="020F0502020204030204" pitchFamily="34" charset="0"/>
                <a:ea typeface="Calibri" panose="020F0502020204030204" pitchFamily="34" charset="0"/>
                <a:cs typeface="Times New Roman" panose="02020603050405020304" pitchFamily="18" charset="0"/>
              </a:rPr>
              <a:t> </a:t>
            </a:r>
            <a:endParaRPr lang="en-ID" sz="1500" dirty="0">
              <a:latin typeface="Calibri" panose="020F0502020204030204" pitchFamily="34" charset="0"/>
              <a:ea typeface="Calibri" panose="020F0502020204030204" pitchFamily="34" charset="0"/>
              <a:cs typeface="Times New Roman" panose="02020603050405020304" pitchFamily="18" charset="0"/>
            </a:endParaRPr>
          </a:p>
          <a:p>
            <a:pPr marL="796290" marR="27305" indent="-257175" algn="just">
              <a:lnSpc>
                <a:spcPct val="130000"/>
              </a:lnSpc>
              <a:spcAft>
                <a:spcPts val="750"/>
              </a:spcAft>
              <a:buFont typeface="+mj-lt"/>
              <a:buAutoNum type="alphaLcPeriod"/>
              <a:tabLst>
                <a:tab pos="1714500" algn="l"/>
              </a:tabLst>
            </a:pP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5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5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5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menyampaikan</a:t>
            </a:r>
            <a:r>
              <a:rPr lang="en-US" sz="15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LPJ</a:t>
            </a:r>
            <a:r>
              <a:rPr lang="en-US" sz="15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paling  </a:t>
            </a:r>
            <a:r>
              <a:rPr lang="en-US" sz="150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la</a:t>
            </a:r>
            <a:r>
              <a:rPr lang="en-US" sz="1500" spc="-8"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bat</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tanggal</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5  </a:t>
            </a:r>
            <a:r>
              <a:rPr lang="en-US" sz="1500" spc="64"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1500" spc="-8"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lan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berikutnya</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dilampiri</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500" dirty="0">
              <a:latin typeface="Calibri" panose="020F0502020204030204" pitchFamily="34" charset="0"/>
              <a:ea typeface="Calibri" panose="020F0502020204030204" pitchFamily="34" charset="0"/>
              <a:cs typeface="Times New Roman" panose="02020603050405020304" pitchFamily="18" charset="0"/>
            </a:endParaRPr>
          </a:p>
          <a:p>
            <a:pPr marL="1224915" marR="2873375" lvl="1" indent="-342900" algn="just">
              <a:lnSpc>
                <a:spcPct val="130000"/>
              </a:lnSpc>
              <a:spcBef>
                <a:spcPts val="15"/>
              </a:spcBef>
              <a:spcAft>
                <a:spcPts val="750"/>
              </a:spcAft>
              <a:buAutoNum type="arabicParenBoth"/>
            </a:pP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BKU;</a:t>
            </a:r>
            <a:r>
              <a:rPr lang="en-US" sz="1500" spc="-2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dan</a:t>
            </a:r>
            <a:endParaRPr lang="en-US" sz="15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1224915" marR="2873375" lvl="1" indent="-342900" algn="just">
              <a:lnSpc>
                <a:spcPct val="130000"/>
              </a:lnSpc>
              <a:spcBef>
                <a:spcPts val="15"/>
              </a:spcBef>
              <a:spcAft>
                <a:spcPts val="750"/>
              </a:spcAft>
              <a:buAutoNum type="arabicParenBoth"/>
            </a:pP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(2)</a:t>
            </a:r>
            <a:r>
              <a:rPr lang="en-US" sz="1500" spc="-4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penutupan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 kas.</a:t>
            </a:r>
            <a:endParaRPr lang="en-ID" sz="1500" dirty="0">
              <a:latin typeface="Calibri" panose="020F0502020204030204" pitchFamily="34" charset="0"/>
              <a:ea typeface="Calibri" panose="020F0502020204030204" pitchFamily="34" charset="0"/>
              <a:cs typeface="Times New Roman" panose="02020603050405020304" pitchFamily="18" charset="0"/>
            </a:endParaRPr>
          </a:p>
          <a:p>
            <a:pPr marL="796290" indent="-257175">
              <a:lnSpc>
                <a:spcPct val="130000"/>
              </a:lnSpc>
              <a:spcBef>
                <a:spcPts val="5"/>
              </a:spcBef>
              <a:spcAft>
                <a:spcPts val="750"/>
              </a:spcAft>
              <a:buFont typeface="+mj-lt"/>
              <a:buAutoNum type="alphaLcPeriod"/>
            </a:pP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PPK</a:t>
            </a:r>
            <a:r>
              <a:rPr lang="en-US" sz="1500" spc="4"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SKPD/PPK-Unit</a:t>
            </a:r>
            <a:r>
              <a:rPr lang="en-US" sz="1500" spc="26"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SKPD</a:t>
            </a:r>
            <a:r>
              <a:rPr lang="en-US" sz="150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50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5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terhadap</a:t>
            </a:r>
            <a:r>
              <a:rPr lang="en-US" sz="1500" spc="53"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LPJ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sebelum</a:t>
            </a:r>
            <a:r>
              <a:rPr lang="en-US" sz="150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ditandatangani</a:t>
            </a:r>
            <a:r>
              <a:rPr lang="en-US" sz="150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KPA</a:t>
            </a:r>
            <a:r>
              <a:rPr lang="en-US" sz="150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50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me</a:t>
            </a:r>
            <a:r>
              <a:rPr lang="en-US" sz="1500" spc="8"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dapatkan</a:t>
            </a:r>
            <a:r>
              <a:rPr lang="en-US" sz="1500" spc="-1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500" dirty="0" err="1">
                <a:latin typeface="Bookman Old Style" panose="02050604050505020204" pitchFamily="18" charset="0"/>
                <a:ea typeface="Bookman Old Style" panose="02050604050505020204" pitchFamily="18" charset="0"/>
                <a:cs typeface="Bookman Old Style" panose="02050604050505020204" pitchFamily="18" charset="0"/>
              </a:rPr>
              <a:t>persetujuan</a:t>
            </a:r>
            <a:r>
              <a:rPr lang="en-US" sz="15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500" dirty="0">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857" y="2788444"/>
            <a:ext cx="7886700" cy="994172"/>
          </a:xfrm>
        </p:spPr>
        <p:txBody>
          <a:bodyPr>
            <a:normAutofit/>
          </a:bodyPr>
          <a:lstStyle/>
          <a:p>
            <a:pPr algn="ctr"/>
            <a:r>
              <a:rPr lang="en-US" sz="4950" dirty="0">
                <a:solidFill>
                  <a:srgbClr val="C00000"/>
                </a:solidFill>
              </a:rPr>
              <a:t>TERIMA KASIH</a:t>
            </a:r>
            <a:endParaRPr lang="en-ID" sz="4950" dirty="0">
              <a:solidFill>
                <a:srgbClr val="C00000"/>
              </a:solidFill>
            </a:endParaRPr>
          </a:p>
        </p:txBody>
      </p:sp>
    </p:spTree>
  </p:cSld>
  <p:clrMapOvr>
    <a:masterClrMapping/>
  </p:clrMapOvr>
  <p:transition/>
</p:sld>
</file>

<file path=ppt/tags/tag1.xml><?xml version="1.0" encoding="utf-8"?>
<p:tagLst xmlns:p="http://schemas.openxmlformats.org/presentationml/2006/main">
  <p:tag name="AS_NET" val="6.0.16"/>
  <p:tag name="AS_OS" val="Unix 5.4.0.1101"/>
  <p:tag name="AS_RELEASE_DATE" val="2022.10.14"/>
  <p:tag name="AS_TITLE" val="Aspose.Slides for .NET5"/>
  <p:tag name="AS_VERSION" val="22.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Calibri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Calibri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62804</Words>
  <Application>WPS Presentation</Application>
  <PresentationFormat>On-screen Show (4:3)</PresentationFormat>
  <Paragraphs>1397</Paragraphs>
  <Slides>126</Slides>
  <Notes>2</Notes>
  <HiddenSlides>0</HiddenSlides>
  <MMClips>0</MMClips>
  <ScaleCrop>false</ScaleCrop>
  <HeadingPairs>
    <vt:vector size="6" baseType="variant">
      <vt:variant>
        <vt:lpstr>已用的字体</vt:lpstr>
      </vt:variant>
      <vt:variant>
        <vt:i4>26</vt:i4>
      </vt:variant>
      <vt:variant>
        <vt:lpstr>主题</vt:lpstr>
      </vt:variant>
      <vt:variant>
        <vt:i4>2</vt:i4>
      </vt:variant>
      <vt:variant>
        <vt:lpstr>幻灯片标题</vt:lpstr>
      </vt:variant>
      <vt:variant>
        <vt:i4>126</vt:i4>
      </vt:variant>
    </vt:vector>
  </HeadingPairs>
  <TitlesOfParts>
    <vt:vector size="154" baseType="lpstr">
      <vt:lpstr>Arial</vt:lpstr>
      <vt:lpstr>SimSun</vt:lpstr>
      <vt:lpstr>Wingdings</vt:lpstr>
      <vt:lpstr>Segoe UI Light</vt:lpstr>
      <vt:lpstr>Segoe UI</vt:lpstr>
      <vt:lpstr>Times New Roman</vt:lpstr>
      <vt:lpstr>MS PGothic</vt:lpstr>
      <vt:lpstr>Bodoni Bk BT</vt:lpstr>
      <vt:lpstr>Times New Roman</vt:lpstr>
      <vt:lpstr>Andalus</vt:lpstr>
      <vt:lpstr>Arial Black</vt:lpstr>
      <vt:lpstr>Calibri</vt:lpstr>
      <vt:lpstr>Agency FB</vt:lpstr>
      <vt:lpstr>Arial Rounded MT Bold</vt:lpstr>
      <vt:lpstr>Cambria</vt:lpstr>
      <vt:lpstr>Segoe Print</vt:lpstr>
      <vt:lpstr>Arial Unicode MS</vt:lpstr>
      <vt:lpstr>Albertus Extra Bold</vt:lpstr>
      <vt:lpstr>Arial</vt:lpstr>
      <vt:lpstr>Albertus</vt:lpstr>
      <vt:lpstr>Garamond</vt:lpstr>
      <vt:lpstr>Avian</vt:lpstr>
      <vt:lpstr>Bookman Old Style</vt:lpstr>
      <vt:lpstr>Calibri</vt:lpstr>
      <vt:lpstr>Cambria Math</vt:lpstr>
      <vt:lpstr>Calibri Light</vt:lpstr>
      <vt:lpstr>Office Theme</vt:lpstr>
      <vt:lpstr>Office Theme</vt:lpstr>
      <vt:lpstr>PowerPoint 演示文稿</vt:lpstr>
      <vt:lpstr>PowerPoint 演示文稿</vt:lpstr>
      <vt:lpstr>PENGUJIAN TAGIHAN ATAS BEBAN APBD</vt:lpstr>
      <vt:lpstr>BENDAHARA PENGELUARAN (1)</vt:lpstr>
      <vt:lpstr>BENDAHARA PENGELUARAN (2)</vt:lpstr>
      <vt:lpstr>BENDAHARA PENGELUARAN (3)</vt:lpstr>
      <vt:lpstr>BENDAHARA PENGELUARAN (4)</vt:lpstr>
      <vt:lpstr> BENDAHARA PENGELUARAN </vt:lpstr>
      <vt:lpstr>PELAKSANAAN &amp; PENATAUSAHAAN BELANJA</vt:lpstr>
      <vt:lpstr>PELAKSANAAN &amp; PENATAUSAHAAN BELANJA</vt:lpstr>
      <vt:lpstr> PELAKSANAAN DAN PENATAUSAHAAN  BELANJA DAERAH  </vt:lpstr>
      <vt:lpstr>PowerPoint 演示文稿</vt:lpstr>
      <vt:lpstr>PowerPoint 演示文稿</vt:lpstr>
      <vt:lpstr>PowerPoint 演示文稿</vt:lpstr>
      <vt:lpstr>PowerPoint 演示文稿</vt:lpstr>
      <vt:lpstr>PowerPoint 演示文稿</vt:lpstr>
      <vt:lpstr>Pembukuan Bendahara Pengeluaran/BP PEMBANTU</vt:lpstr>
      <vt:lpstr>1. Ketentuan Umum</vt:lpstr>
      <vt:lpstr>PEMBUKUAN BELANJA</vt:lpstr>
      <vt:lpstr>PowerPoint 演示文稿</vt:lpstr>
      <vt:lpstr>2. Ketentuan Pelaksanaan </vt:lpstr>
      <vt:lpstr>PEMBUKUAN BELANJA</vt:lpstr>
      <vt:lpstr>PowerPoint 演示文稿</vt:lpstr>
      <vt:lpstr>Pembukuan Belanja</vt:lpstr>
      <vt:lpstr>PEMBUKUAN BELANJA</vt:lpstr>
      <vt:lpstr>PowerPoint 演示文稿</vt:lpstr>
      <vt:lpstr>PEMBUKUAN BELANJA</vt:lpstr>
      <vt:lpstr>PowerPoint 演示文稿</vt:lpstr>
      <vt:lpstr>PEMBUKUAN BELANJA</vt:lpstr>
      <vt:lpstr>PowerPoint 演示文稿</vt:lpstr>
      <vt:lpstr>PEMBUKUAN BELANJA</vt:lpstr>
      <vt:lpstr>PowerPoint 演示文稿</vt:lpstr>
      <vt:lpstr>Pembukuan Belanja</vt:lpstr>
      <vt:lpstr>PowerPoint 演示文稿</vt:lpstr>
      <vt:lpstr>PowerPoint 演示文稿</vt:lpstr>
      <vt:lpstr>PEMBUKUAN BELANJA</vt:lpstr>
      <vt:lpstr>PowerPoint 演示文稿</vt:lpstr>
      <vt:lpstr>PEMBUKUAN BELANJA</vt:lpstr>
      <vt:lpstr>PowerPoint 演示文稿</vt:lpstr>
      <vt:lpstr>PEMBUKUAN BELANJA</vt:lpstr>
      <vt:lpstr>PowerPoint 演示文稿</vt:lpstr>
      <vt:lpstr>3. Dokumen Terkait </vt:lpstr>
      <vt:lpstr>PowerPoint 演示文稿</vt:lpstr>
      <vt:lpstr>PowerPoint 演示文稿</vt:lpstr>
      <vt:lpstr>PowerPoint 演示文稿</vt:lpstr>
      <vt:lpstr>PowerPoint 演示文稿</vt:lpstr>
      <vt:lpstr>PowerPoint 演示文稿</vt:lpstr>
      <vt:lpstr>PowerPoint 演示文稿</vt:lpstr>
      <vt:lpstr>Penyampaian LPJ Bendahara Pengeluaran</vt:lpstr>
      <vt:lpstr>1. Ketentuan Umum </vt:lpstr>
      <vt:lpstr>PowerPoint 演示文稿</vt:lpstr>
      <vt:lpstr>PERTANGGUNGJAWABAN  BENDAHARA PENGELUARAN</vt:lpstr>
      <vt:lpstr>Pertanggungjawaban  Bendahara Pengeluaran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2. Ketentuan Pelaksanaan </vt:lpstr>
      <vt:lpstr>PERTANGGUNGJAWABAN  BENDAHARA PENGELUARAN</vt:lpstr>
      <vt:lpstr>PowerPoint 演示文稿</vt:lpstr>
      <vt:lpstr>PowerPoint 演示文稿</vt:lpstr>
      <vt:lpstr>PERTANGGUNGJAWABAN  BENDAHARA PENGELUARAN</vt:lpstr>
      <vt:lpstr>PowerPoint 演示文稿</vt:lpstr>
      <vt:lpstr>PowerPoint 演示文稿</vt:lpstr>
      <vt:lpstr>PowerPoint 演示文稿</vt:lpstr>
      <vt:lpstr>Pertanggungjawaban  Bendahara Pengeluaran</vt:lpstr>
      <vt:lpstr>PERTANGGUNGJAWABAN  BENDAHARA PENGELUARAN</vt:lpstr>
      <vt:lpstr>PowerPoint 演示文稿</vt:lpstr>
      <vt:lpstr>PERTANGGUNGJAWABAN  BENDAHARA PENGELUARAN</vt:lpstr>
      <vt:lpstr>PowerPoint 演示文稿</vt:lpstr>
      <vt:lpstr>PERTANGGUNGJAWABAN  BENDAHARA PENGELUARAN</vt:lpstr>
      <vt:lpstr>PowerPoint 演示文稿</vt:lpstr>
      <vt:lpstr>PowerPoint 演示文稿</vt:lpstr>
      <vt:lpstr>PERTANGGUNGJAWABAN  BENDAHARA PENGELUARAN</vt:lpstr>
      <vt:lpstr>PowerPoint 演示文稿</vt:lpstr>
      <vt:lpstr>PowerPoint 演示文稿</vt:lpstr>
      <vt:lpstr>PowerPoint 演示文稿</vt:lpstr>
      <vt:lpstr>3. Dokumen Terkait </vt:lpstr>
      <vt:lpstr>PERTANGGUNGJAWABAN BENDAHARA</vt:lpstr>
      <vt:lpstr> PELAKSANAAN BELANJA MENGGUNAKAN  UANG PANJAR </vt:lpstr>
      <vt:lpstr>PowerPoint 演示文稿</vt:lpstr>
      <vt:lpstr> PELAKSANAAN BELANJA TANPA UANG PANJAR </vt:lpstr>
      <vt:lpstr>  VERIFIKASI BELANJA OLEH BENDAHARA PENGELUARAN   </vt:lpstr>
      <vt:lpstr>ILUSTRASI DOKUMEN NPD</vt:lpstr>
      <vt:lpstr>.   PENETAPAN BESARAN UANG PERSEDIAAN </vt:lpstr>
      <vt:lpstr>PowerPoint 演示文稿</vt:lpstr>
      <vt:lpstr>PowerPoint 演示文稿</vt:lpstr>
      <vt:lpstr>PowerPoint 演示文稿</vt:lpstr>
      <vt:lpstr>PowerPoint 演示文稿</vt:lpstr>
      <vt:lpstr>KETENTUAN PELAKSANAAN PELIMPAHAN UP</vt:lpstr>
      <vt:lpstr> PERMINTAAN PEMBAYARAN </vt:lpstr>
      <vt:lpstr>PowerPoint 演示文稿</vt:lpstr>
      <vt:lpstr>PowerPoint 演示文稿</vt:lpstr>
      <vt:lpstr>KETENTUAN UP</vt:lpstr>
      <vt:lpstr>PowerPoint 演示文稿</vt:lpstr>
      <vt:lpstr>PowerPoint 演示文稿</vt:lpstr>
      <vt:lpstr>PEMBUKUAN  BENDAHARA PENGELUARAN</vt:lpstr>
      <vt:lpstr> KETENTUAN UMUM </vt:lpstr>
      <vt:lpstr>PowerPoint 演示文稿</vt:lpstr>
      <vt:lpstr> PELAKSANAAN PEMBUKUAN </vt:lpstr>
      <vt:lpstr>PowerPoint 演示文稿</vt:lpstr>
      <vt:lpstr>PowerPoint 演示文稿</vt:lpstr>
      <vt:lpstr>PowerPoint 演示文稿</vt:lpstr>
      <vt:lpstr>PENUTUPAN BUKU</vt:lpstr>
      <vt:lpstr>PENYAMPAIAN LAPORAN PERTANGGUNGJAWABAN  BENDAHARA PENGELUARAN </vt:lpstr>
      <vt:lpstr>PowerPoint 演示文稿</vt:lpstr>
      <vt:lpstr>PowerPoint 演示文稿</vt:lpstr>
      <vt:lpstr>PENYAMPAIAN LPJ BENDAHARA PENGELUARAN</vt:lpstr>
      <vt:lpstr>PowerPoint 演示文稿</vt:lpstr>
      <vt:lpstr>PowerPoint 演示文稿</vt:lpstr>
      <vt:lpstr>PowerPoint 演示文稿</vt:lpstr>
      <vt:lpstr>PELAKSANAAN PERTANGGUNGJAWABAN </vt:lpstr>
      <vt:lpstr>PowerPoint 演示文稿</vt:lpstr>
      <vt:lpstr>PowerPoint 演示文稿</vt:lpstr>
      <vt:lpstr>PowerPoint 演示文稿</vt:lpstr>
      <vt:lpstr>PowerPoint 演示文稿</vt:lpstr>
      <vt:lpstr>PERTANGGUNGJAWABAN BENDAHARA PENGELUARAN PEMBANTU,</vt:lpstr>
      <vt:lpstr>PERTANGGUNGJAWABAN BENDAHARA PENGELUARAN PEMBANTU,</vt:lpstr>
      <vt:lpstr>PowerPoint 演示文稿</vt:lpstr>
      <vt:lpstr>TERIMA KASIH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PENGELOLAAN KEUANGAN DAERAH</dc:title>
  <dc:creator>USER</dc:creator>
  <cp:lastModifiedBy>Hamdani</cp:lastModifiedBy>
  <cp:revision>29</cp:revision>
  <cp:lastPrinted>2023-06-15T04:29:00Z</cp:lastPrinted>
  <dcterms:created xsi:type="dcterms:W3CDTF">2023-06-15T04:29:00Z</dcterms:created>
  <dcterms:modified xsi:type="dcterms:W3CDTF">2025-02-03T03:35:07Z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1984BBB3DA52408A95F40F6FF6A824A1_13</vt:lpwstr>
  </property>
  <property fmtid="{D5CDD505-2E9C-101B-9397-08002B2CF9AE}" pid="3" name="KSOProductBuildVer">
    <vt:lpwstr>1033-12.2.0.19805</vt:lpwstr>
  </property>
</Properties>
</file>