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6"/>
  </p:notesMasterIdLst>
  <p:sldIdLst>
    <p:sldId id="256" r:id="rId2"/>
    <p:sldId id="2147377683" r:id="rId3"/>
    <p:sldId id="717" r:id="rId4"/>
    <p:sldId id="2147377692" r:id="rId5"/>
    <p:sldId id="2147377687" r:id="rId6"/>
    <p:sldId id="261" r:id="rId7"/>
    <p:sldId id="262" r:id="rId8"/>
    <p:sldId id="2147377693" r:id="rId9"/>
    <p:sldId id="259" r:id="rId10"/>
    <p:sldId id="260" r:id="rId11"/>
    <p:sldId id="280" r:id="rId12"/>
    <p:sldId id="263" r:id="rId13"/>
    <p:sldId id="264" r:id="rId14"/>
    <p:sldId id="265" r:id="rId15"/>
    <p:sldId id="268" r:id="rId16"/>
    <p:sldId id="2147377686" r:id="rId17"/>
    <p:sldId id="281" r:id="rId18"/>
    <p:sldId id="289" r:id="rId19"/>
    <p:sldId id="290" r:id="rId20"/>
    <p:sldId id="279" r:id="rId21"/>
    <p:sldId id="419" r:id="rId22"/>
    <p:sldId id="420" r:id="rId23"/>
    <p:sldId id="421" r:id="rId24"/>
    <p:sldId id="422" r:id="rId25"/>
    <p:sldId id="423" r:id="rId26"/>
    <p:sldId id="424" r:id="rId27"/>
    <p:sldId id="425" r:id="rId28"/>
    <p:sldId id="426" r:id="rId29"/>
    <p:sldId id="427" r:id="rId30"/>
    <p:sldId id="428" r:id="rId31"/>
    <p:sldId id="429" r:id="rId32"/>
    <p:sldId id="314" r:id="rId33"/>
    <p:sldId id="2147377690" r:id="rId34"/>
    <p:sldId id="2147377691" r:id="rId35"/>
    <p:sldId id="2147377689" r:id="rId36"/>
    <p:sldId id="434" r:id="rId37"/>
    <p:sldId id="270" r:id="rId38"/>
    <p:sldId id="267" r:id="rId39"/>
    <p:sldId id="2147377684" r:id="rId40"/>
    <p:sldId id="435" r:id="rId41"/>
    <p:sldId id="277" r:id="rId42"/>
    <p:sldId id="278" r:id="rId43"/>
    <p:sldId id="433" r:id="rId44"/>
    <p:sldId id="283" r:id="rId45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868" y="4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3481F1-BCFD-4373-9FE4-0C000C38EADC}" type="datetimeFigureOut">
              <a:rPr lang="en-ID" smtClean="0"/>
              <a:t>20/05/2026</a:t>
            </a:fld>
            <a:endParaRPr lang="en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CC38B2-85B9-460D-B991-211F434B9000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0990686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C38B2-85B9-460D-B991-211F434B9000}" type="slidenum">
              <a:rPr lang="en-ID" smtClean="0"/>
              <a:t>2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70377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Give them those things in a clear, easily understandable way…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1A8ED9-A90F-43A0-A471-4F79F54F87D6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id-ID" sz="1200" dirty="0">
                <a:latin typeface="Cambria" pitchFamily="18" charset="0"/>
              </a:rPr>
              <a:t>Normalisasi/ berjalannya secara wajar berbagai aspek pemerintahan dan kehidupan masyarakat seperti pada kondisi sebelum terjadinya bencana</a:t>
            </a:r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C38B2-85B9-460D-B991-211F434B9000}" type="slidenum">
              <a:rPr lang="en-ID" smtClean="0"/>
              <a:t>9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6235323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id-ID" sz="1200" dirty="0">
                <a:latin typeface="Cambria" pitchFamily="18" charset="0"/>
              </a:rPr>
              <a:t>Tumbuh kembangnya kegiatan ekonomi, sosial dan budaya, tegaknya hukum dan ketertiban serta bangkitnya peran serta masyarakat dalam segala aspek kehidupan. </a:t>
            </a:r>
          </a:p>
          <a:p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C38B2-85B9-460D-B991-211F434B9000}" type="slidenum">
              <a:rPr lang="en-ID" smtClean="0"/>
              <a:t>10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77006351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Dimulai</a:t>
            </a:r>
            <a:r>
              <a:rPr lang="en-US" dirty="0"/>
              <a:t> pada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Tanggap</a:t>
            </a:r>
            <a:r>
              <a:rPr lang="en-US" dirty="0"/>
              <a:t> </a:t>
            </a:r>
            <a:r>
              <a:rPr lang="en-US" dirty="0" err="1"/>
              <a:t>Darurat</a:t>
            </a:r>
            <a:r>
              <a:rPr lang="en-US" dirty="0"/>
              <a:t> dan paling lama 90 </a:t>
            </a:r>
            <a:r>
              <a:rPr lang="en-US" dirty="0" err="1"/>
              <a:t>hari</a:t>
            </a:r>
            <a:endParaRPr lang="en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CC38B2-85B9-460D-B991-211F434B9000}" type="slidenum">
              <a:rPr lang="en-ID" smtClean="0"/>
              <a:t>37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975931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028932" cy="149047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05231" y="428371"/>
            <a:ext cx="3493135" cy="574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50632" y="1618615"/>
            <a:ext cx="3150234" cy="412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25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2410" y="-59496"/>
            <a:ext cx="12127179" cy="11677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250" b="0" i="0">
                <a:solidFill>
                  <a:srgbClr val="7E7E7E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052823" y="3242055"/>
            <a:ext cx="7117080" cy="33642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jpg"/><Relationship Id="rId3" Type="http://schemas.openxmlformats.org/officeDocument/2006/relationships/image" Target="../media/image12.png"/><Relationship Id="rId7" Type="http://schemas.openxmlformats.org/officeDocument/2006/relationships/image" Target="../media/image16.jp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jpg"/><Relationship Id="rId5" Type="http://schemas.openxmlformats.org/officeDocument/2006/relationships/image" Target="../media/image14.png"/><Relationship Id="rId4" Type="http://schemas.openxmlformats.org/officeDocument/2006/relationships/image" Target="../media/image13.jpg"/><Relationship Id="rId9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25.png"/><Relationship Id="rId7" Type="http://schemas.openxmlformats.org/officeDocument/2006/relationships/image" Target="../media/image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8.jp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3.png"/><Relationship Id="rId5" Type="http://schemas.openxmlformats.org/officeDocument/2006/relationships/image" Target="../media/image30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2.jp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54.png"/><Relationship Id="rId18" Type="http://schemas.openxmlformats.org/officeDocument/2006/relationships/image" Target="../media/image59.png"/><Relationship Id="rId26" Type="http://schemas.openxmlformats.org/officeDocument/2006/relationships/image" Target="../media/image67.png"/><Relationship Id="rId39" Type="http://schemas.openxmlformats.org/officeDocument/2006/relationships/image" Target="../media/image80.png"/><Relationship Id="rId3" Type="http://schemas.openxmlformats.org/officeDocument/2006/relationships/image" Target="../media/image44.png"/><Relationship Id="rId21" Type="http://schemas.openxmlformats.org/officeDocument/2006/relationships/image" Target="../media/image62.png"/><Relationship Id="rId34" Type="http://schemas.openxmlformats.org/officeDocument/2006/relationships/image" Target="../media/image75.png"/><Relationship Id="rId42" Type="http://schemas.openxmlformats.org/officeDocument/2006/relationships/image" Target="../media/image83.png"/><Relationship Id="rId47" Type="http://schemas.openxmlformats.org/officeDocument/2006/relationships/image" Target="../media/image88.png"/><Relationship Id="rId50" Type="http://schemas.openxmlformats.org/officeDocument/2006/relationships/image" Target="../media/image91.png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17" Type="http://schemas.openxmlformats.org/officeDocument/2006/relationships/image" Target="../media/image58.png"/><Relationship Id="rId25" Type="http://schemas.openxmlformats.org/officeDocument/2006/relationships/image" Target="../media/image66.png"/><Relationship Id="rId33" Type="http://schemas.openxmlformats.org/officeDocument/2006/relationships/image" Target="../media/image74.png"/><Relationship Id="rId38" Type="http://schemas.openxmlformats.org/officeDocument/2006/relationships/image" Target="../media/image79.png"/><Relationship Id="rId46" Type="http://schemas.openxmlformats.org/officeDocument/2006/relationships/image" Target="../media/image87.png"/><Relationship Id="rId2" Type="http://schemas.openxmlformats.org/officeDocument/2006/relationships/image" Target="../media/image43.png"/><Relationship Id="rId16" Type="http://schemas.openxmlformats.org/officeDocument/2006/relationships/image" Target="../media/image57.png"/><Relationship Id="rId20" Type="http://schemas.openxmlformats.org/officeDocument/2006/relationships/image" Target="../media/image61.png"/><Relationship Id="rId29" Type="http://schemas.openxmlformats.org/officeDocument/2006/relationships/image" Target="../media/image70.png"/><Relationship Id="rId41" Type="http://schemas.openxmlformats.org/officeDocument/2006/relationships/image" Target="../media/image82.png"/><Relationship Id="rId54" Type="http://schemas.openxmlformats.org/officeDocument/2006/relationships/image" Target="../media/image2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24" Type="http://schemas.openxmlformats.org/officeDocument/2006/relationships/image" Target="../media/image65.png"/><Relationship Id="rId32" Type="http://schemas.openxmlformats.org/officeDocument/2006/relationships/image" Target="../media/image73.png"/><Relationship Id="rId37" Type="http://schemas.openxmlformats.org/officeDocument/2006/relationships/image" Target="../media/image78.png"/><Relationship Id="rId40" Type="http://schemas.openxmlformats.org/officeDocument/2006/relationships/image" Target="../media/image81.png"/><Relationship Id="rId45" Type="http://schemas.openxmlformats.org/officeDocument/2006/relationships/image" Target="../media/image86.png"/><Relationship Id="rId53" Type="http://schemas.openxmlformats.org/officeDocument/2006/relationships/image" Target="../media/image30.png"/><Relationship Id="rId5" Type="http://schemas.openxmlformats.org/officeDocument/2006/relationships/image" Target="../media/image46.png"/><Relationship Id="rId15" Type="http://schemas.openxmlformats.org/officeDocument/2006/relationships/image" Target="../media/image56.png"/><Relationship Id="rId23" Type="http://schemas.openxmlformats.org/officeDocument/2006/relationships/image" Target="../media/image64.png"/><Relationship Id="rId28" Type="http://schemas.openxmlformats.org/officeDocument/2006/relationships/image" Target="../media/image69.png"/><Relationship Id="rId36" Type="http://schemas.openxmlformats.org/officeDocument/2006/relationships/image" Target="../media/image77.png"/><Relationship Id="rId49" Type="http://schemas.openxmlformats.org/officeDocument/2006/relationships/image" Target="../media/image90.png"/><Relationship Id="rId10" Type="http://schemas.openxmlformats.org/officeDocument/2006/relationships/image" Target="../media/image51.png"/><Relationship Id="rId19" Type="http://schemas.openxmlformats.org/officeDocument/2006/relationships/image" Target="../media/image60.png"/><Relationship Id="rId31" Type="http://schemas.openxmlformats.org/officeDocument/2006/relationships/image" Target="../media/image72.png"/><Relationship Id="rId44" Type="http://schemas.openxmlformats.org/officeDocument/2006/relationships/image" Target="../media/image85.png"/><Relationship Id="rId52" Type="http://schemas.openxmlformats.org/officeDocument/2006/relationships/image" Target="../media/image5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5.png"/><Relationship Id="rId22" Type="http://schemas.openxmlformats.org/officeDocument/2006/relationships/image" Target="../media/image63.png"/><Relationship Id="rId27" Type="http://schemas.openxmlformats.org/officeDocument/2006/relationships/image" Target="../media/image68.png"/><Relationship Id="rId30" Type="http://schemas.openxmlformats.org/officeDocument/2006/relationships/image" Target="../media/image71.png"/><Relationship Id="rId35" Type="http://schemas.openxmlformats.org/officeDocument/2006/relationships/image" Target="../media/image76.png"/><Relationship Id="rId43" Type="http://schemas.openxmlformats.org/officeDocument/2006/relationships/image" Target="../media/image84.png"/><Relationship Id="rId48" Type="http://schemas.openxmlformats.org/officeDocument/2006/relationships/image" Target="../media/image89.png"/><Relationship Id="rId8" Type="http://schemas.openxmlformats.org/officeDocument/2006/relationships/image" Target="../media/image49.png"/><Relationship Id="rId51" Type="http://schemas.openxmlformats.org/officeDocument/2006/relationships/image" Target="../media/image9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3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3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5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image" Target="../media/image97.jp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9.jp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23.png"/><Relationship Id="rId3" Type="http://schemas.openxmlformats.org/officeDocument/2006/relationships/image" Target="../media/image101.png"/><Relationship Id="rId7" Type="http://schemas.openxmlformats.org/officeDocument/2006/relationships/image" Target="../media/image105.png"/><Relationship Id="rId12" Type="http://schemas.openxmlformats.org/officeDocument/2006/relationships/image" Target="../media/image22.pn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4.png"/><Relationship Id="rId11" Type="http://schemas.openxmlformats.org/officeDocument/2006/relationships/image" Target="../media/image5.png"/><Relationship Id="rId5" Type="http://schemas.openxmlformats.org/officeDocument/2006/relationships/image" Target="../media/image103.png"/><Relationship Id="rId10" Type="http://schemas.openxmlformats.org/officeDocument/2006/relationships/image" Target="../media/image108.png"/><Relationship Id="rId4" Type="http://schemas.openxmlformats.org/officeDocument/2006/relationships/image" Target="../media/image102.png"/><Relationship Id="rId9" Type="http://schemas.openxmlformats.org/officeDocument/2006/relationships/image" Target="../media/image107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09.png"/><Relationship Id="rId7" Type="http://schemas.openxmlformats.org/officeDocument/2006/relationships/image" Target="../media/image1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2.png"/><Relationship Id="rId5" Type="http://schemas.openxmlformats.org/officeDocument/2006/relationships/image" Target="../media/image111.png"/><Relationship Id="rId10" Type="http://schemas.openxmlformats.org/officeDocument/2006/relationships/image" Target="../media/image23.png"/><Relationship Id="rId4" Type="http://schemas.openxmlformats.org/officeDocument/2006/relationships/image" Target="../media/image110.png"/><Relationship Id="rId9" Type="http://schemas.openxmlformats.org/officeDocument/2006/relationships/image" Target="../media/image22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15.png"/><Relationship Id="rId7" Type="http://schemas.openxmlformats.org/officeDocument/2006/relationships/image" Target="../media/image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8.png"/><Relationship Id="rId5" Type="http://schemas.openxmlformats.org/officeDocument/2006/relationships/image" Target="../media/image117.png"/><Relationship Id="rId4" Type="http://schemas.openxmlformats.org/officeDocument/2006/relationships/image" Target="../media/image116.png"/><Relationship Id="rId9" Type="http://schemas.openxmlformats.org/officeDocument/2006/relationships/image" Target="../media/image23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1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3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8.png"/><Relationship Id="rId13" Type="http://schemas.openxmlformats.org/officeDocument/2006/relationships/image" Target="../media/image23.png"/><Relationship Id="rId3" Type="http://schemas.openxmlformats.org/officeDocument/2006/relationships/image" Target="../media/image123.png"/><Relationship Id="rId7" Type="http://schemas.openxmlformats.org/officeDocument/2006/relationships/image" Target="../media/image127.png"/><Relationship Id="rId12" Type="http://schemas.openxmlformats.org/officeDocument/2006/relationships/image" Target="../media/image22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6.png"/><Relationship Id="rId11" Type="http://schemas.openxmlformats.org/officeDocument/2006/relationships/image" Target="../media/image5.png"/><Relationship Id="rId5" Type="http://schemas.openxmlformats.org/officeDocument/2006/relationships/image" Target="../media/image125.png"/><Relationship Id="rId10" Type="http://schemas.openxmlformats.org/officeDocument/2006/relationships/image" Target="../media/image130.png"/><Relationship Id="rId4" Type="http://schemas.openxmlformats.org/officeDocument/2006/relationships/image" Target="../media/image124.png"/><Relationship Id="rId9" Type="http://schemas.openxmlformats.org/officeDocument/2006/relationships/image" Target="../media/image129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image" Target="../media/image131.tif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959719" y="2615957"/>
            <a:ext cx="6377941" cy="9361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715" indent="4811395" algn="ctr">
              <a:lnSpc>
                <a:spcPct val="100000"/>
              </a:lnSpc>
              <a:spcBef>
                <a:spcPts val="100"/>
              </a:spcBef>
            </a:pPr>
            <a:br>
              <a:rPr lang="en-US" sz="2400" b="1" spc="-25" dirty="0">
                <a:solidFill>
                  <a:srgbClr val="000000"/>
                </a:solidFill>
                <a:latin typeface="Segoe UI Symbol"/>
                <a:cs typeface="Segoe UI Symbol"/>
              </a:rPr>
            </a:br>
            <a:r>
              <a:rPr lang="en-US" sz="3600" b="1" spc="-25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MANAJEMEN PEMULIHAN</a:t>
            </a:r>
            <a:endParaRPr sz="3600" b="1" dirty="0">
              <a:solidFill>
                <a:schemeClr val="tx2"/>
              </a:solidFill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pic>
        <p:nvPicPr>
          <p:cNvPr id="12" name="object 1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52400" y="131815"/>
            <a:ext cx="1628829" cy="2743200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688" y="2971800"/>
            <a:ext cx="1610541" cy="2496312"/>
          </a:xfrm>
          <a:prstGeom prst="rect">
            <a:avLst/>
          </a:prstGeom>
        </p:spPr>
      </p:pic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BD9F81B8-7C4D-8B2F-093B-B420951CDBD1}"/>
              </a:ext>
            </a:extLst>
          </p:cNvPr>
          <p:cNvSpPr txBox="1">
            <a:spLocks/>
          </p:cNvSpPr>
          <p:nvPr/>
        </p:nvSpPr>
        <p:spPr>
          <a:xfrm>
            <a:off x="457200" y="5445857"/>
            <a:ext cx="10935845" cy="1335943"/>
          </a:xfrm>
          <a:prstGeom prst="rect">
            <a:avLst/>
          </a:prstGeom>
        </p:spPr>
        <p:txBody>
          <a:bodyPr>
            <a:norm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2400" b="1" dirty="0" err="1">
                <a:latin typeface="Arial Black" panose="020B0A04020102020204" pitchFamily="34" charset="0"/>
              </a:rPr>
              <a:t>Pelatihan</a:t>
            </a:r>
            <a:r>
              <a:rPr lang="en-US" sz="2400" b="1" dirty="0">
                <a:latin typeface="Arial Black" panose="020B0A04020102020204" pitchFamily="34" charset="0"/>
              </a:rPr>
              <a:t> Dasar </a:t>
            </a:r>
            <a:r>
              <a:rPr lang="en-US" sz="2400" b="1" dirty="0" err="1">
                <a:latin typeface="Arial Black" panose="020B0A04020102020204" pitchFamily="34" charset="0"/>
              </a:rPr>
              <a:t>Manajemen</a:t>
            </a:r>
            <a:r>
              <a:rPr lang="en-US" sz="2400" b="1" dirty="0">
                <a:latin typeface="Arial Black" panose="020B0A04020102020204" pitchFamily="34" charset="0"/>
              </a:rPr>
              <a:t> </a:t>
            </a:r>
            <a:r>
              <a:rPr lang="en-US" sz="2400" b="1" dirty="0" err="1">
                <a:latin typeface="Arial Black" panose="020B0A04020102020204" pitchFamily="34" charset="0"/>
              </a:rPr>
              <a:t>Bencana</a:t>
            </a:r>
            <a:endParaRPr lang="en-US" sz="2400" b="1" dirty="0">
              <a:latin typeface="Arial Black" panose="020B0A04020102020204" pitchFamily="34" charset="0"/>
            </a:endParaRP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ID" sz="1800" dirty="0">
                <a:latin typeface="Arial Black" panose="020B0A04020102020204" pitchFamily="34" charset="0"/>
              </a:rPr>
              <a:t>Badan </a:t>
            </a:r>
            <a:r>
              <a:rPr lang="en-ID" sz="1800" dirty="0" err="1">
                <a:latin typeface="Arial Black" panose="020B0A04020102020204" pitchFamily="34" charset="0"/>
              </a:rPr>
              <a:t>Pengembangan</a:t>
            </a:r>
            <a:r>
              <a:rPr lang="en-ID" sz="1800" dirty="0">
                <a:latin typeface="Arial Black" panose="020B0A04020102020204" pitchFamily="34" charset="0"/>
              </a:rPr>
              <a:t> </a:t>
            </a:r>
            <a:r>
              <a:rPr lang="en-ID" sz="1800" dirty="0" err="1">
                <a:latin typeface="Arial Black" panose="020B0A04020102020204" pitchFamily="34" charset="0"/>
              </a:rPr>
              <a:t>Sumber</a:t>
            </a:r>
            <a:r>
              <a:rPr lang="en-ID" sz="1800" dirty="0">
                <a:latin typeface="Arial Black" panose="020B0A04020102020204" pitchFamily="34" charset="0"/>
              </a:rPr>
              <a:t> Daya </a:t>
            </a:r>
            <a:r>
              <a:rPr lang="en-ID" sz="1800" dirty="0" err="1">
                <a:latin typeface="Arial Black" panose="020B0A04020102020204" pitchFamily="34" charset="0"/>
              </a:rPr>
              <a:t>Manusia</a:t>
            </a:r>
            <a:r>
              <a:rPr lang="en-ID" sz="1800" dirty="0">
                <a:latin typeface="Arial Black" panose="020B0A04020102020204" pitchFamily="34" charset="0"/>
              </a:rPr>
              <a:t> Daerah </a:t>
            </a:r>
            <a:r>
              <a:rPr lang="en-ID" sz="1800" dirty="0" err="1">
                <a:latin typeface="Arial Black" panose="020B0A04020102020204" pitchFamily="34" charset="0"/>
              </a:rPr>
              <a:t>Provinsi</a:t>
            </a:r>
            <a:r>
              <a:rPr lang="en-ID" sz="1800" dirty="0">
                <a:latin typeface="Arial Black" panose="020B0A04020102020204" pitchFamily="34" charset="0"/>
              </a:rPr>
              <a:t> Sumatera Selatan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ID" sz="1800" dirty="0" err="1">
                <a:latin typeface="Arial Black" panose="020B0A04020102020204" pitchFamily="34" charset="0"/>
              </a:rPr>
              <a:t>Tahun</a:t>
            </a:r>
            <a:r>
              <a:rPr lang="en-ID" sz="1800" dirty="0">
                <a:latin typeface="Arial Black" panose="020B0A04020102020204" pitchFamily="34" charset="0"/>
              </a:rPr>
              <a:t> 2026</a:t>
            </a:r>
            <a:endParaRPr lang="id-ID" sz="1800" dirty="0">
              <a:latin typeface="Arial Black" panose="020B0A040201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338910" y="1773322"/>
            <a:ext cx="12988459" cy="4270177"/>
          </a:xfrm>
          <a:custGeom>
            <a:avLst/>
            <a:gdLst/>
            <a:ahLst/>
            <a:cxnLst/>
            <a:rect l="l" t="t" r="r" b="b"/>
            <a:pathLst>
              <a:path w="19482688" h="6405266">
                <a:moveTo>
                  <a:pt x="0" y="0"/>
                </a:moveTo>
                <a:lnTo>
                  <a:pt x="19482688" y="0"/>
                </a:lnTo>
                <a:lnTo>
                  <a:pt x="19482688" y="6405267"/>
                </a:lnTo>
                <a:lnTo>
                  <a:pt x="0" y="640526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73000"/>
            </a:blip>
            <a:stretch>
              <a:fillRect t="-78957"/>
            </a:stretch>
          </a:blipFill>
        </p:spPr>
        <p:txBody>
          <a:bodyPr/>
          <a:lstStyle/>
          <a:p>
            <a:endParaRPr lang="en-ID"/>
          </a:p>
        </p:txBody>
      </p:sp>
      <p:grpSp>
        <p:nvGrpSpPr>
          <p:cNvPr id="3" name="Group 3"/>
          <p:cNvGrpSpPr/>
          <p:nvPr/>
        </p:nvGrpSpPr>
        <p:grpSpPr>
          <a:xfrm>
            <a:off x="-203200" y="1306796"/>
            <a:ext cx="12988459" cy="5551204"/>
            <a:chOff x="0" y="0"/>
            <a:chExt cx="5131243" cy="200241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131243" cy="2002411"/>
            </a:xfrm>
            <a:custGeom>
              <a:avLst/>
              <a:gdLst/>
              <a:ahLst/>
              <a:cxnLst/>
              <a:rect l="l" t="t" r="r" b="b"/>
              <a:pathLst>
                <a:path w="5131243" h="2002411">
                  <a:moveTo>
                    <a:pt x="0" y="0"/>
                  </a:moveTo>
                  <a:lnTo>
                    <a:pt x="5131243" y="0"/>
                  </a:lnTo>
                  <a:lnTo>
                    <a:pt x="5131243" y="2002411"/>
                  </a:lnTo>
                  <a:lnTo>
                    <a:pt x="0" y="2002411"/>
                  </a:lnTo>
                  <a:lnTo>
                    <a:pt x="0" y="0"/>
                  </a:lnTo>
                </a:path>
              </a:pathLst>
            </a:custGeom>
            <a:solidFill>
              <a:srgbClr val="00878D"/>
            </a:solidFill>
          </p:spPr>
          <p:txBody>
            <a:bodyPr/>
            <a:lstStyle/>
            <a:p>
              <a:endParaRPr lang="en-ID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0152104" y="0"/>
            <a:ext cx="1354097" cy="2299384"/>
            <a:chOff x="0" y="0"/>
            <a:chExt cx="534952" cy="908399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34952" cy="908399"/>
            </a:xfrm>
            <a:custGeom>
              <a:avLst/>
              <a:gdLst/>
              <a:ahLst/>
              <a:cxnLst/>
              <a:rect l="l" t="t" r="r" b="b"/>
              <a:pathLst>
                <a:path w="534952" h="908399">
                  <a:moveTo>
                    <a:pt x="0" y="0"/>
                  </a:moveTo>
                  <a:lnTo>
                    <a:pt x="534952" y="0"/>
                  </a:lnTo>
                  <a:lnTo>
                    <a:pt x="534952" y="908399"/>
                  </a:lnTo>
                  <a:lnTo>
                    <a:pt x="0" y="908399"/>
                  </a:lnTo>
                  <a:lnTo>
                    <a:pt x="0" y="0"/>
                  </a:lnTo>
                </a:path>
              </a:pathLst>
            </a:custGeom>
            <a:solidFill>
              <a:srgbClr val="FB8240"/>
            </a:solidFill>
          </p:spPr>
          <p:txBody>
            <a:bodyPr/>
            <a:lstStyle/>
            <a:p>
              <a:endParaRPr lang="en-ID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38100"/>
              <a:ext cx="812800" cy="850900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773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440853" y="2370185"/>
            <a:ext cx="11065347" cy="4002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400"/>
              </a:lnSpc>
            </a:pPr>
            <a:endParaRPr lang="en-US" sz="1999" dirty="0">
              <a:solidFill>
                <a:srgbClr val="FFFFFF"/>
              </a:solidFill>
              <a:latin typeface="DM Sans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7CEAE2B0-9547-16E3-890E-C12C912896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600" y="288902"/>
            <a:ext cx="496445" cy="5875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Logo BerAKHLAK">
            <a:extLst>
              <a:ext uri="{FF2B5EF4-FFF2-40B4-BE49-F238E27FC236}">
                <a16:creationId xmlns:a16="http://schemas.microsoft.com/office/drawing/2014/main" id="{C528DF0C-999E-E475-BD01-AA14663A3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482" y="253980"/>
            <a:ext cx="862174" cy="32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Logo EVP">
            <a:extLst>
              <a:ext uri="{FF2B5EF4-FFF2-40B4-BE49-F238E27FC236}">
                <a16:creationId xmlns:a16="http://schemas.microsoft.com/office/drawing/2014/main" id="{6B56B742-16E4-1EFC-3C48-F3DB24F38D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0631" y="650834"/>
            <a:ext cx="496445" cy="2256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>
            <a:extLst>
              <a:ext uri="{FF2B5EF4-FFF2-40B4-BE49-F238E27FC236}">
                <a16:creationId xmlns:a16="http://schemas.microsoft.com/office/drawing/2014/main" id="{399191E6-9319-A219-CF62-30B435F47B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2677" y="1504822"/>
            <a:ext cx="3147123" cy="45386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A1B0A16E-55D8-8065-C184-AC1B3C7B425B}"/>
              </a:ext>
            </a:extLst>
          </p:cNvPr>
          <p:cNvSpPr txBox="1">
            <a:spLocks/>
          </p:cNvSpPr>
          <p:nvPr/>
        </p:nvSpPr>
        <p:spPr>
          <a:xfrm>
            <a:off x="5303912" y="1854200"/>
            <a:ext cx="6447235" cy="5029200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Nama	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: R. Theodora Eva Y. A, M.Si (Han)</a:t>
            </a:r>
          </a:p>
          <a:p>
            <a:pPr marL="0" indent="0">
              <a:buNone/>
            </a:pP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Temtala	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: Bandung 10 Juli 1976</a:t>
            </a:r>
          </a:p>
          <a:p>
            <a:pPr marL="0" indent="0">
              <a:buNone/>
            </a:pP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Status	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: Menikah</a:t>
            </a:r>
          </a:p>
          <a:p>
            <a:pPr marL="0" indent="0">
              <a:buNone/>
            </a:pP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Alamat	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: Komp. Sekneg Blok C Iii No 9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Pinang Tangerang</a:t>
            </a:r>
          </a:p>
          <a:p>
            <a:pPr marL="0" indent="0">
              <a:buNone/>
            </a:pP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Kontak 	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	</a:t>
            </a: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: +62 81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18171976</a:t>
            </a:r>
            <a:endParaRPr lang="id-ID" sz="1600" dirty="0">
              <a:solidFill>
                <a:schemeClr val="bg1"/>
              </a:solidFill>
              <a:latin typeface="Gill Sans Ultra Bold Condensed" panose="020B0A060201040202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Pendidikan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	:</a:t>
            </a: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S2 Manajemen Bencana </a:t>
            </a:r>
          </a:p>
          <a:p>
            <a:endParaRPr lang="id-ID" sz="1600" dirty="0">
              <a:solidFill>
                <a:schemeClr val="bg1"/>
              </a:solidFill>
              <a:latin typeface="Gill Sans Ultra Bold Condensed" panose="020B0A060201040202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 marL="0" indent="0">
              <a:buNone/>
            </a:pP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Pengalaman	: </a:t>
            </a:r>
          </a:p>
          <a:p>
            <a:pPr>
              <a:tabLst>
                <a:tab pos="1170046" algn="l"/>
              </a:tabLst>
            </a:pP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2005 – 2008 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Staf Dpk Bakornas 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PB</a:t>
            </a:r>
            <a:endParaRPr lang="id-ID" sz="1600" dirty="0">
              <a:solidFill>
                <a:schemeClr val="bg1"/>
              </a:solidFill>
              <a:latin typeface="Gill Sans Ultra Bold Condensed" panose="020B0A060201040202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tabLst>
                <a:tab pos="1170046" algn="l"/>
              </a:tabLst>
            </a:pP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2008 – 2012  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		</a:t>
            </a: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Staf Pusdiklat 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PB</a:t>
            </a:r>
            <a:endParaRPr lang="id-ID" sz="1600" dirty="0">
              <a:solidFill>
                <a:schemeClr val="bg1"/>
              </a:solidFill>
              <a:latin typeface="Gill Sans Ultra Bold Condensed" panose="020B0A060201040202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tabLst>
                <a:tab pos="1170046" algn="l"/>
              </a:tabLst>
            </a:pP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2012 – 2018 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		</a:t>
            </a: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Kasubid Kurikulum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, </a:t>
            </a: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Pusdiklat PB </a:t>
            </a:r>
          </a:p>
          <a:p>
            <a:pPr>
              <a:tabLst>
                <a:tab pos="1170046" algn="l"/>
              </a:tabLst>
            </a:pP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2018 – 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2019 		W</a:t>
            </a:r>
            <a:r>
              <a:rPr lang="id-ID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idyaiswara  Ahli Muda, Pusdiklat PB</a:t>
            </a:r>
            <a:endParaRPr lang="en-US" sz="1600" dirty="0">
              <a:solidFill>
                <a:schemeClr val="bg1"/>
              </a:solidFill>
              <a:latin typeface="Gill Sans Ultra Bold Condensed" panose="020B0A060201040202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pPr>
              <a:tabLst>
                <a:tab pos="1170046" algn="l"/>
              </a:tabLst>
            </a:pP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2019 – 2022 		</a:t>
            </a:r>
            <a:r>
              <a:rPr lang="en-US" sz="1600" dirty="0" err="1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Kepala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Bidang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Penyelenggaraan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Diklat</a:t>
            </a:r>
            <a:endParaRPr lang="en-US" sz="1600" dirty="0">
              <a:solidFill>
                <a:schemeClr val="bg1"/>
              </a:solidFill>
              <a:latin typeface="Gill Sans Ultra Bold Condensed" panose="020B0A060201040202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2022 –  2023		</a:t>
            </a:r>
            <a:r>
              <a:rPr lang="en-US" sz="1600" dirty="0" err="1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Kepala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Biadng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Program dan </a:t>
            </a:r>
            <a:r>
              <a:rPr lang="en-US" sz="1600" dirty="0" err="1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Evaluasi</a:t>
            </a:r>
            <a:endParaRPr lang="en-US" sz="1600" dirty="0">
              <a:solidFill>
                <a:schemeClr val="bg1"/>
              </a:solidFill>
              <a:latin typeface="Gill Sans Ultra Bold Condensed" panose="020B0A060201040202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2023 – 2025	             </a:t>
            </a:r>
            <a:r>
              <a:rPr lang="en-US" sz="1600" dirty="0" err="1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Kepala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Bidang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Penyelenggaraan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Diklat</a:t>
            </a:r>
            <a:endParaRPr lang="en-US" sz="1600" dirty="0">
              <a:solidFill>
                <a:schemeClr val="bg1"/>
              </a:solidFill>
              <a:latin typeface="Gill Sans Ultra Bold Condensed" panose="020B0A060201040202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  <a:p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2025 – </a:t>
            </a:r>
            <a:r>
              <a:rPr lang="en-US" sz="1600" dirty="0" err="1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sekarang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  	Analis </a:t>
            </a:r>
            <a:r>
              <a:rPr lang="en-US" sz="1600" dirty="0" err="1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Pengembangan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</a:t>
            </a:r>
            <a:r>
              <a:rPr lang="en-US" sz="1600" dirty="0" err="1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Kompetensi</a:t>
            </a:r>
            <a:r>
              <a:rPr lang="en-US" sz="1600" dirty="0">
                <a:solidFill>
                  <a:schemeClr val="bg1"/>
                </a:solidFill>
                <a:latin typeface="Gill Sans Ultra Bold Condensed" panose="020B0A06020104020203" pitchFamily="34" charset="0"/>
                <a:ea typeface="Arial Unicode MS" panose="020B0604020202020204" pitchFamily="34" charset="-128"/>
                <a:cs typeface="Arial Unicode MS" panose="020B0604020202020204" pitchFamily="34" charset="-128"/>
              </a:rPr>
              <a:t> ASN 			Ahli Madya </a:t>
            </a:r>
            <a:endParaRPr lang="id-ID" sz="1600" dirty="0">
              <a:solidFill>
                <a:schemeClr val="bg1"/>
              </a:solidFill>
              <a:latin typeface="Gill Sans Ultra Bold Condensed" panose="020B0A06020104020203" pitchFamily="34" charset="0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12EA4A87-650A-320D-C9AF-DC21616D679C}"/>
              </a:ext>
            </a:extLst>
          </p:cNvPr>
          <p:cNvSpPr txBox="1">
            <a:spLocks/>
          </p:cNvSpPr>
          <p:nvPr/>
        </p:nvSpPr>
        <p:spPr>
          <a:xfrm>
            <a:off x="3467237" y="306464"/>
            <a:ext cx="4648200" cy="9144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b="1" dirty="0" err="1">
                <a:solidFill>
                  <a:srgbClr val="0070C0"/>
                </a:solidFill>
                <a:latin typeface="Hobo Std" pitchFamily="34" charset="0"/>
              </a:rPr>
              <a:t>Perkenalan</a:t>
            </a:r>
            <a:endParaRPr lang="en-US" b="1" dirty="0">
              <a:solidFill>
                <a:srgbClr val="0070C0"/>
              </a:solidFill>
              <a:latin typeface="Hobo St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500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9" descr="C:\Documents and Settings\UMAR\My Documents\My Pictures\429909-x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522" y="3573017"/>
            <a:ext cx="9143999" cy="33647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92144" y="1099570"/>
            <a:ext cx="2903538" cy="5409214"/>
          </a:xfrm>
          <a:prstGeom prst="rect">
            <a:avLst/>
          </a:prstGeom>
          <a:effectLst>
            <a:outerShdw blurRad="50800" dist="127000" dir="3600000" algn="t" rotWithShape="0">
              <a:prstClr val="black">
                <a:alpha val="40000"/>
              </a:prstClr>
            </a:outerShdw>
          </a:effectLst>
        </p:spPr>
      </p:pic>
      <p:sp>
        <p:nvSpPr>
          <p:cNvPr id="79" name="Rectangle 78"/>
          <p:cNvSpPr/>
          <p:nvPr/>
        </p:nvSpPr>
        <p:spPr>
          <a:xfrm>
            <a:off x="4448563" y="1616155"/>
            <a:ext cx="1364476" cy="221611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3801">
                <a:ln w="18415" cmpd="sng">
                  <a:solidFill>
                    <a:srgbClr val="FFFFFF">
                      <a:alpha val="72000"/>
                    </a:srgbClr>
                  </a:solidFill>
                  <a:prstDash val="solid"/>
                </a:ln>
                <a:solidFill>
                  <a:srgbClr val="FFFFFF">
                    <a:alpha val="42000"/>
                  </a:srgbClr>
                </a:solidFill>
                <a:effectLst>
                  <a:glow rad="88900">
                    <a:schemeClr val="bg1">
                      <a:alpha val="21000"/>
                    </a:schemeClr>
                  </a:glow>
                </a:effectLst>
                <a:latin typeface="Arial Black" pitchFamily="34" charset="0"/>
              </a:rPr>
              <a:t>$</a:t>
            </a:r>
          </a:p>
        </p:txBody>
      </p:sp>
      <p:sp>
        <p:nvSpPr>
          <p:cNvPr id="80" name="Left-Right Arrow 79"/>
          <p:cNvSpPr/>
          <p:nvPr/>
        </p:nvSpPr>
        <p:spPr bwMode="auto">
          <a:xfrm>
            <a:off x="4089516" y="2160940"/>
            <a:ext cx="2082570" cy="1126422"/>
          </a:xfrm>
          <a:prstGeom prst="leftRightArrow">
            <a:avLst/>
          </a:prstGeom>
          <a:solidFill>
            <a:schemeClr val="bg1">
              <a:alpha val="42000"/>
            </a:schemeClr>
          </a:solidFill>
          <a:ln w="22225" cap="flat" cmpd="sng" algn="ctr">
            <a:solidFill>
              <a:schemeClr val="bg1">
                <a:alpha val="72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glow rad="88900">
              <a:schemeClr val="bg1">
                <a:alpha val="21000"/>
              </a:schemeClr>
            </a:glow>
          </a:effec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defTabSz="914446" fontAlgn="base">
              <a:spcBef>
                <a:spcPct val="0"/>
              </a:spcBef>
              <a:spcAft>
                <a:spcPct val="0"/>
              </a:spcAft>
            </a:pPr>
            <a:endParaRPr lang="en-US" baseline="-25000">
              <a:latin typeface="Arial" charset="0"/>
            </a:endParaRPr>
          </a:p>
        </p:txBody>
      </p:sp>
      <p:grpSp>
        <p:nvGrpSpPr>
          <p:cNvPr id="81" name="Group 80"/>
          <p:cNvGrpSpPr/>
          <p:nvPr/>
        </p:nvGrpSpPr>
        <p:grpSpPr>
          <a:xfrm>
            <a:off x="4245951" y="1839302"/>
            <a:ext cx="1769701" cy="1769698"/>
            <a:chOff x="2162822" y="1563395"/>
            <a:chExt cx="1019176" cy="1019174"/>
          </a:xfrm>
        </p:grpSpPr>
        <p:sp>
          <p:nvSpPr>
            <p:cNvPr id="82" name="Donut 81"/>
            <p:cNvSpPr/>
            <p:nvPr/>
          </p:nvSpPr>
          <p:spPr bwMode="auto">
            <a:xfrm>
              <a:off x="2162822" y="1563395"/>
              <a:ext cx="1019176" cy="1019174"/>
            </a:xfrm>
            <a:prstGeom prst="donut">
              <a:avLst>
                <a:gd name="adj" fmla="val 8203"/>
              </a:avLst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sp>
          <p:nvSpPr>
            <p:cNvPr id="83" name="Oval 82"/>
            <p:cNvSpPr/>
            <p:nvPr/>
          </p:nvSpPr>
          <p:spPr bwMode="auto">
            <a:xfrm>
              <a:off x="2639073" y="1731669"/>
              <a:ext cx="66675" cy="66675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sp>
          <p:nvSpPr>
            <p:cNvPr id="84" name="Oval 83"/>
            <p:cNvSpPr/>
            <p:nvPr/>
          </p:nvSpPr>
          <p:spPr bwMode="auto">
            <a:xfrm>
              <a:off x="2639073" y="2392069"/>
              <a:ext cx="66675" cy="66675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sp>
          <p:nvSpPr>
            <p:cNvPr id="85" name="Oval 84"/>
            <p:cNvSpPr/>
            <p:nvPr/>
          </p:nvSpPr>
          <p:spPr bwMode="auto">
            <a:xfrm>
              <a:off x="2956573" y="2039645"/>
              <a:ext cx="66675" cy="66675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sp>
          <p:nvSpPr>
            <p:cNvPr id="86" name="Oval 85"/>
            <p:cNvSpPr/>
            <p:nvPr/>
          </p:nvSpPr>
          <p:spPr bwMode="auto">
            <a:xfrm>
              <a:off x="2296173" y="2039645"/>
              <a:ext cx="66675" cy="66675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sp>
          <p:nvSpPr>
            <p:cNvPr id="87" name="Oval 86"/>
            <p:cNvSpPr/>
            <p:nvPr/>
          </p:nvSpPr>
          <p:spPr bwMode="auto">
            <a:xfrm>
              <a:off x="2639073" y="2039645"/>
              <a:ext cx="66675" cy="66675"/>
            </a:xfrm>
            <a:prstGeom prst="ellipse">
              <a:avLst/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sp>
          <p:nvSpPr>
            <p:cNvPr id="88" name="Isosceles Triangle 87"/>
            <p:cNvSpPr/>
            <p:nvPr/>
          </p:nvSpPr>
          <p:spPr bwMode="auto">
            <a:xfrm>
              <a:off x="2648599" y="1839618"/>
              <a:ext cx="45719" cy="242889"/>
            </a:xfrm>
            <a:prstGeom prst="triangle">
              <a:avLst/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sp>
          <p:nvSpPr>
            <p:cNvPr id="89" name="Isosceles Triangle 88"/>
            <p:cNvSpPr/>
            <p:nvPr/>
          </p:nvSpPr>
          <p:spPr bwMode="auto">
            <a:xfrm rot="5400000">
              <a:off x="2778498" y="1948567"/>
              <a:ext cx="45719" cy="242889"/>
            </a:xfrm>
            <a:prstGeom prst="triangle">
              <a:avLst/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4134056" y="1936156"/>
            <a:ext cx="1993490" cy="1575991"/>
            <a:chOff x="2222507" y="3062796"/>
            <a:chExt cx="1066799" cy="843378"/>
          </a:xfrm>
        </p:grpSpPr>
        <p:sp>
          <p:nvSpPr>
            <p:cNvPr id="91" name="Half Frame 90"/>
            <p:cNvSpPr/>
            <p:nvPr/>
          </p:nvSpPr>
          <p:spPr bwMode="auto">
            <a:xfrm rot="16200000">
              <a:off x="2334218" y="2951085"/>
              <a:ext cx="843378" cy="1066799"/>
            </a:xfrm>
            <a:prstGeom prst="halfFrame">
              <a:avLst>
                <a:gd name="adj1" fmla="val 5519"/>
                <a:gd name="adj2" fmla="val 5642"/>
              </a:avLst>
            </a:pr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  <p:grpSp>
          <p:nvGrpSpPr>
            <p:cNvPr id="92" name="Group 91"/>
            <p:cNvGrpSpPr/>
            <p:nvPr/>
          </p:nvGrpSpPr>
          <p:grpSpPr>
            <a:xfrm>
              <a:off x="2460165" y="3062800"/>
              <a:ext cx="781050" cy="816747"/>
              <a:chOff x="2460165" y="3062800"/>
              <a:chExt cx="781050" cy="816747"/>
            </a:xfrm>
          </p:grpSpPr>
          <p:cxnSp>
            <p:nvCxnSpPr>
              <p:cNvPr id="99" name="Straight Connector 98"/>
              <p:cNvCxnSpPr/>
              <p:nvPr/>
            </p:nvCxnSpPr>
            <p:spPr bwMode="auto">
              <a:xfrm rot="5400000">
                <a:off x="2051793" y="3471172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0" name="Straight Connector 99"/>
              <p:cNvCxnSpPr/>
              <p:nvPr/>
            </p:nvCxnSpPr>
            <p:spPr bwMode="auto">
              <a:xfrm rot="5400000">
                <a:off x="2247055" y="3471173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1" name="Straight Connector 100"/>
              <p:cNvCxnSpPr/>
              <p:nvPr/>
            </p:nvCxnSpPr>
            <p:spPr bwMode="auto">
              <a:xfrm rot="5400000">
                <a:off x="2442318" y="3471174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2" name="Straight Connector 101"/>
              <p:cNvCxnSpPr/>
              <p:nvPr/>
            </p:nvCxnSpPr>
            <p:spPr bwMode="auto">
              <a:xfrm rot="5400000">
                <a:off x="2637580" y="3471175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03" name="Straight Connector 102"/>
              <p:cNvCxnSpPr/>
              <p:nvPr/>
            </p:nvCxnSpPr>
            <p:spPr bwMode="auto">
              <a:xfrm rot="5400000">
                <a:off x="2832843" y="3471176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grpSp>
          <p:nvGrpSpPr>
            <p:cNvPr id="93" name="Group 92"/>
            <p:cNvGrpSpPr/>
            <p:nvPr/>
          </p:nvGrpSpPr>
          <p:grpSpPr>
            <a:xfrm rot="5400000">
              <a:off x="2451090" y="2905509"/>
              <a:ext cx="585788" cy="979407"/>
              <a:chOff x="2655427" y="3062801"/>
              <a:chExt cx="585788" cy="816746"/>
            </a:xfrm>
          </p:grpSpPr>
          <p:cxnSp>
            <p:nvCxnSpPr>
              <p:cNvPr id="95" name="Straight Connector 94"/>
              <p:cNvCxnSpPr/>
              <p:nvPr/>
            </p:nvCxnSpPr>
            <p:spPr bwMode="auto">
              <a:xfrm rot="5400000">
                <a:off x="2247055" y="3471173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6" name="Straight Connector 95"/>
              <p:cNvCxnSpPr/>
              <p:nvPr/>
            </p:nvCxnSpPr>
            <p:spPr bwMode="auto">
              <a:xfrm rot="5400000">
                <a:off x="2442318" y="3471174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7" name="Straight Connector 96"/>
              <p:cNvCxnSpPr/>
              <p:nvPr/>
            </p:nvCxnSpPr>
            <p:spPr bwMode="auto">
              <a:xfrm rot="5400000">
                <a:off x="2637580" y="3471175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98" name="Straight Connector 97"/>
              <p:cNvCxnSpPr/>
              <p:nvPr/>
            </p:nvCxnSpPr>
            <p:spPr bwMode="auto">
              <a:xfrm rot="5400000">
                <a:off x="2832843" y="3471176"/>
                <a:ext cx="816743" cy="0"/>
              </a:xfrm>
              <a:prstGeom prst="line">
                <a:avLst/>
              </a:prstGeom>
              <a:solidFill>
                <a:schemeClr val="tx2">
                  <a:alpha val="42000"/>
                </a:schemeClr>
              </a:solidFill>
              <a:ln w="22225" cap="flat" cmpd="sng" algn="ctr">
                <a:solidFill>
                  <a:schemeClr val="bg1">
                    <a:alpha val="25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  <p:sp>
          <p:nvSpPr>
            <p:cNvPr id="94" name="Lightning Bolt 49"/>
            <p:cNvSpPr/>
            <p:nvPr/>
          </p:nvSpPr>
          <p:spPr bwMode="auto">
            <a:xfrm rot="16200000">
              <a:off x="2441809" y="3013307"/>
              <a:ext cx="647263" cy="895321"/>
            </a:xfrm>
            <a:custGeom>
              <a:avLst/>
              <a:gdLst>
                <a:gd name="connsiteX0" fmla="*/ 8472 w 21600"/>
                <a:gd name="connsiteY0" fmla="*/ 0 h 21600"/>
                <a:gd name="connsiteX1" fmla="*/ 12860 w 21600"/>
                <a:gd name="connsiteY1" fmla="*/ 6080 h 21600"/>
                <a:gd name="connsiteX2" fmla="*/ 11050 w 21600"/>
                <a:gd name="connsiteY2" fmla="*/ 6797 h 21600"/>
                <a:gd name="connsiteX3" fmla="*/ 16577 w 21600"/>
                <a:gd name="connsiteY3" fmla="*/ 12007 h 21600"/>
                <a:gd name="connsiteX4" fmla="*/ 14767 w 21600"/>
                <a:gd name="connsiteY4" fmla="*/ 12877 h 21600"/>
                <a:gd name="connsiteX5" fmla="*/ 21600 w 21600"/>
                <a:gd name="connsiteY5" fmla="*/ 21600 h 21600"/>
                <a:gd name="connsiteX6" fmla="*/ 10012 w 21600"/>
                <a:gd name="connsiteY6" fmla="*/ 14915 h 21600"/>
                <a:gd name="connsiteX7" fmla="*/ 12222 w 21600"/>
                <a:gd name="connsiteY7" fmla="*/ 13987 h 21600"/>
                <a:gd name="connsiteX8" fmla="*/ 5022 w 21600"/>
                <a:gd name="connsiteY8" fmla="*/ 9705 h 21600"/>
                <a:gd name="connsiteX9" fmla="*/ 7602 w 21600"/>
                <a:gd name="connsiteY9" fmla="*/ 8382 h 21600"/>
                <a:gd name="connsiteX10" fmla="*/ 0 w 21600"/>
                <a:gd name="connsiteY10" fmla="*/ 3890 h 21600"/>
                <a:gd name="connsiteX11" fmla="*/ 8472 w 21600"/>
                <a:gd name="connsiteY11" fmla="*/ 0 h 21600"/>
                <a:gd name="connsiteX0" fmla="*/ 1477 w 21600"/>
                <a:gd name="connsiteY0" fmla="*/ 0 h 19599"/>
                <a:gd name="connsiteX1" fmla="*/ 12860 w 21600"/>
                <a:gd name="connsiteY1" fmla="*/ 4079 h 19599"/>
                <a:gd name="connsiteX2" fmla="*/ 11050 w 21600"/>
                <a:gd name="connsiteY2" fmla="*/ 4796 h 19599"/>
                <a:gd name="connsiteX3" fmla="*/ 16577 w 21600"/>
                <a:gd name="connsiteY3" fmla="*/ 10006 h 19599"/>
                <a:gd name="connsiteX4" fmla="*/ 14767 w 21600"/>
                <a:gd name="connsiteY4" fmla="*/ 10876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7602 w 21600"/>
                <a:gd name="connsiteY9" fmla="*/ 6381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12860 w 21600"/>
                <a:gd name="connsiteY1" fmla="*/ 4079 h 19599"/>
                <a:gd name="connsiteX2" fmla="*/ 11050 w 21600"/>
                <a:gd name="connsiteY2" fmla="*/ 4796 h 19599"/>
                <a:gd name="connsiteX3" fmla="*/ 16577 w 21600"/>
                <a:gd name="connsiteY3" fmla="*/ 10006 h 19599"/>
                <a:gd name="connsiteX4" fmla="*/ 14767 w 21600"/>
                <a:gd name="connsiteY4" fmla="*/ 10876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12860 w 21600"/>
                <a:gd name="connsiteY1" fmla="*/ 4079 h 19599"/>
                <a:gd name="connsiteX2" fmla="*/ 7736 w 21600"/>
                <a:gd name="connsiteY2" fmla="*/ 7353 h 19599"/>
                <a:gd name="connsiteX3" fmla="*/ 16577 w 21600"/>
                <a:gd name="connsiteY3" fmla="*/ 10006 h 19599"/>
                <a:gd name="connsiteX4" fmla="*/ 14767 w 21600"/>
                <a:gd name="connsiteY4" fmla="*/ 10876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6577 w 21600"/>
                <a:gd name="connsiteY3" fmla="*/ 10006 h 19599"/>
                <a:gd name="connsiteX4" fmla="*/ 14767 w 21600"/>
                <a:gd name="connsiteY4" fmla="*/ 10876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6577 w 21600"/>
                <a:gd name="connsiteY3" fmla="*/ 10006 h 19599"/>
                <a:gd name="connsiteX4" fmla="*/ 14767 w 21600"/>
                <a:gd name="connsiteY4" fmla="*/ 10876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6577 w 21600"/>
                <a:gd name="connsiteY3" fmla="*/ 10006 h 19599"/>
                <a:gd name="connsiteX4" fmla="*/ 14767 w 21600"/>
                <a:gd name="connsiteY4" fmla="*/ 10876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4000 w 21600"/>
                <a:gd name="connsiteY3" fmla="*/ 10006 h 19599"/>
                <a:gd name="connsiteX4" fmla="*/ 14767 w 21600"/>
                <a:gd name="connsiteY4" fmla="*/ 10876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4000 w 21600"/>
                <a:gd name="connsiteY3" fmla="*/ 10006 h 19599"/>
                <a:gd name="connsiteX4" fmla="*/ 14767 w 21600"/>
                <a:gd name="connsiteY4" fmla="*/ 13433 h 19599"/>
                <a:gd name="connsiteX5" fmla="*/ 21600 w 21600"/>
                <a:gd name="connsiteY5" fmla="*/ 19599 h 19599"/>
                <a:gd name="connsiteX6" fmla="*/ 10012 w 21600"/>
                <a:gd name="connsiteY6" fmla="*/ 12914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4000 w 21600"/>
                <a:gd name="connsiteY3" fmla="*/ 10006 h 19599"/>
                <a:gd name="connsiteX4" fmla="*/ 14767 w 21600"/>
                <a:gd name="connsiteY4" fmla="*/ 13433 h 19599"/>
                <a:gd name="connsiteX5" fmla="*/ 21600 w 21600"/>
                <a:gd name="connsiteY5" fmla="*/ 19599 h 19599"/>
                <a:gd name="connsiteX6" fmla="*/ 11730 w 21600"/>
                <a:gd name="connsiteY6" fmla="*/ 15026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4000 w 21600"/>
                <a:gd name="connsiteY3" fmla="*/ 11340 h 19599"/>
                <a:gd name="connsiteX4" fmla="*/ 14767 w 21600"/>
                <a:gd name="connsiteY4" fmla="*/ 13433 h 19599"/>
                <a:gd name="connsiteX5" fmla="*/ 21600 w 21600"/>
                <a:gd name="connsiteY5" fmla="*/ 19599 h 19599"/>
                <a:gd name="connsiteX6" fmla="*/ 11730 w 21600"/>
                <a:gd name="connsiteY6" fmla="*/ 15026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4000 w 21600"/>
                <a:gd name="connsiteY3" fmla="*/ 11340 h 19599"/>
                <a:gd name="connsiteX4" fmla="*/ 14767 w 21600"/>
                <a:gd name="connsiteY4" fmla="*/ 13433 h 19599"/>
                <a:gd name="connsiteX5" fmla="*/ 21600 w 21600"/>
                <a:gd name="connsiteY5" fmla="*/ 19599 h 19599"/>
                <a:gd name="connsiteX6" fmla="*/ 11730 w 21600"/>
                <a:gd name="connsiteY6" fmla="*/ 15026 h 19599"/>
                <a:gd name="connsiteX7" fmla="*/ 12222 w 21600"/>
                <a:gd name="connsiteY7" fmla="*/ 11986 h 19599"/>
                <a:gd name="connsiteX8" fmla="*/ 5022 w 21600"/>
                <a:gd name="connsiteY8" fmla="*/ 7704 h 19599"/>
                <a:gd name="connsiteX9" fmla="*/ 5761 w 21600"/>
                <a:gd name="connsiteY9" fmla="*/ 4936 h 19599"/>
                <a:gd name="connsiteX10" fmla="*/ 0 w 21600"/>
                <a:gd name="connsiteY10" fmla="*/ 1889 h 19599"/>
                <a:gd name="connsiteX11" fmla="*/ 1477 w 21600"/>
                <a:gd name="connsiteY11" fmla="*/ 0 h 19599"/>
                <a:gd name="connsiteX0" fmla="*/ 1477 w 21600"/>
                <a:gd name="connsiteY0" fmla="*/ 0 h 19599"/>
                <a:gd name="connsiteX1" fmla="*/ 8687 w 21600"/>
                <a:gd name="connsiteY1" fmla="*/ 4079 h 19599"/>
                <a:gd name="connsiteX2" fmla="*/ 7736 w 21600"/>
                <a:gd name="connsiteY2" fmla="*/ 7353 h 19599"/>
                <a:gd name="connsiteX3" fmla="*/ 14000 w 21600"/>
                <a:gd name="connsiteY3" fmla="*/ 11340 h 19599"/>
                <a:gd name="connsiteX4" fmla="*/ 14767 w 21600"/>
                <a:gd name="connsiteY4" fmla="*/ 13433 h 19599"/>
                <a:gd name="connsiteX5" fmla="*/ 19443 w 21600"/>
                <a:gd name="connsiteY5" fmla="*/ 17487 h 19599"/>
                <a:gd name="connsiteX6" fmla="*/ 21600 w 21600"/>
                <a:gd name="connsiteY6" fmla="*/ 19599 h 19599"/>
                <a:gd name="connsiteX7" fmla="*/ 11730 w 21600"/>
                <a:gd name="connsiteY7" fmla="*/ 15026 h 19599"/>
                <a:gd name="connsiteX8" fmla="*/ 12222 w 21600"/>
                <a:gd name="connsiteY8" fmla="*/ 11986 h 19599"/>
                <a:gd name="connsiteX9" fmla="*/ 5022 w 21600"/>
                <a:gd name="connsiteY9" fmla="*/ 7704 h 19599"/>
                <a:gd name="connsiteX10" fmla="*/ 5761 w 21600"/>
                <a:gd name="connsiteY10" fmla="*/ 4936 h 19599"/>
                <a:gd name="connsiteX11" fmla="*/ 0 w 21600"/>
                <a:gd name="connsiteY11" fmla="*/ 1889 h 19599"/>
                <a:gd name="connsiteX12" fmla="*/ 1477 w 21600"/>
                <a:gd name="connsiteY12" fmla="*/ 0 h 19599"/>
                <a:gd name="connsiteX0" fmla="*/ 1477 w 22388"/>
                <a:gd name="connsiteY0" fmla="*/ 0 h 19599"/>
                <a:gd name="connsiteX1" fmla="*/ 8687 w 22388"/>
                <a:gd name="connsiteY1" fmla="*/ 4079 h 19599"/>
                <a:gd name="connsiteX2" fmla="*/ 7736 w 22388"/>
                <a:gd name="connsiteY2" fmla="*/ 7353 h 19599"/>
                <a:gd name="connsiteX3" fmla="*/ 14000 w 22388"/>
                <a:gd name="connsiteY3" fmla="*/ 11340 h 19599"/>
                <a:gd name="connsiteX4" fmla="*/ 14767 w 22388"/>
                <a:gd name="connsiteY4" fmla="*/ 13433 h 19599"/>
                <a:gd name="connsiteX5" fmla="*/ 22388 w 22388"/>
                <a:gd name="connsiteY5" fmla="*/ 17487 h 19599"/>
                <a:gd name="connsiteX6" fmla="*/ 21600 w 22388"/>
                <a:gd name="connsiteY6" fmla="*/ 19599 h 19599"/>
                <a:gd name="connsiteX7" fmla="*/ 11730 w 22388"/>
                <a:gd name="connsiteY7" fmla="*/ 15026 h 19599"/>
                <a:gd name="connsiteX8" fmla="*/ 12222 w 22388"/>
                <a:gd name="connsiteY8" fmla="*/ 11986 h 19599"/>
                <a:gd name="connsiteX9" fmla="*/ 5022 w 22388"/>
                <a:gd name="connsiteY9" fmla="*/ 7704 h 19599"/>
                <a:gd name="connsiteX10" fmla="*/ 5761 w 22388"/>
                <a:gd name="connsiteY10" fmla="*/ 4936 h 19599"/>
                <a:gd name="connsiteX11" fmla="*/ 0 w 22388"/>
                <a:gd name="connsiteY11" fmla="*/ 1889 h 19599"/>
                <a:gd name="connsiteX12" fmla="*/ 1477 w 22388"/>
                <a:gd name="connsiteY12" fmla="*/ 0 h 19599"/>
                <a:gd name="connsiteX0" fmla="*/ 0 w 26391"/>
                <a:gd name="connsiteY0" fmla="*/ 0 h 23670"/>
                <a:gd name="connsiteX1" fmla="*/ 12690 w 26391"/>
                <a:gd name="connsiteY1" fmla="*/ 8150 h 23670"/>
                <a:gd name="connsiteX2" fmla="*/ 11739 w 26391"/>
                <a:gd name="connsiteY2" fmla="*/ 11424 h 23670"/>
                <a:gd name="connsiteX3" fmla="*/ 18003 w 26391"/>
                <a:gd name="connsiteY3" fmla="*/ 15411 h 23670"/>
                <a:gd name="connsiteX4" fmla="*/ 18770 w 26391"/>
                <a:gd name="connsiteY4" fmla="*/ 17504 h 23670"/>
                <a:gd name="connsiteX5" fmla="*/ 26391 w 26391"/>
                <a:gd name="connsiteY5" fmla="*/ 21558 h 23670"/>
                <a:gd name="connsiteX6" fmla="*/ 25603 w 26391"/>
                <a:gd name="connsiteY6" fmla="*/ 23670 h 23670"/>
                <a:gd name="connsiteX7" fmla="*/ 15733 w 26391"/>
                <a:gd name="connsiteY7" fmla="*/ 19097 h 23670"/>
                <a:gd name="connsiteX8" fmla="*/ 16225 w 26391"/>
                <a:gd name="connsiteY8" fmla="*/ 16057 h 23670"/>
                <a:gd name="connsiteX9" fmla="*/ 9025 w 26391"/>
                <a:gd name="connsiteY9" fmla="*/ 11775 h 23670"/>
                <a:gd name="connsiteX10" fmla="*/ 9764 w 26391"/>
                <a:gd name="connsiteY10" fmla="*/ 9007 h 23670"/>
                <a:gd name="connsiteX11" fmla="*/ 4003 w 26391"/>
                <a:gd name="connsiteY11" fmla="*/ 5960 h 23670"/>
                <a:gd name="connsiteX12" fmla="*/ 0 w 26391"/>
                <a:gd name="connsiteY12" fmla="*/ 0 h 23670"/>
                <a:gd name="connsiteX0" fmla="*/ 1477 w 27868"/>
                <a:gd name="connsiteY0" fmla="*/ 0 h 23670"/>
                <a:gd name="connsiteX1" fmla="*/ 14167 w 27868"/>
                <a:gd name="connsiteY1" fmla="*/ 8150 h 23670"/>
                <a:gd name="connsiteX2" fmla="*/ 13216 w 27868"/>
                <a:gd name="connsiteY2" fmla="*/ 11424 h 23670"/>
                <a:gd name="connsiteX3" fmla="*/ 19480 w 27868"/>
                <a:gd name="connsiteY3" fmla="*/ 15411 h 23670"/>
                <a:gd name="connsiteX4" fmla="*/ 20247 w 27868"/>
                <a:gd name="connsiteY4" fmla="*/ 17504 h 23670"/>
                <a:gd name="connsiteX5" fmla="*/ 27868 w 27868"/>
                <a:gd name="connsiteY5" fmla="*/ 21558 h 23670"/>
                <a:gd name="connsiteX6" fmla="*/ 27080 w 27868"/>
                <a:gd name="connsiteY6" fmla="*/ 23670 h 23670"/>
                <a:gd name="connsiteX7" fmla="*/ 17210 w 27868"/>
                <a:gd name="connsiteY7" fmla="*/ 19097 h 23670"/>
                <a:gd name="connsiteX8" fmla="*/ 17702 w 27868"/>
                <a:gd name="connsiteY8" fmla="*/ 16057 h 23670"/>
                <a:gd name="connsiteX9" fmla="*/ 10502 w 27868"/>
                <a:gd name="connsiteY9" fmla="*/ 11775 h 23670"/>
                <a:gd name="connsiteX10" fmla="*/ 11241 w 27868"/>
                <a:gd name="connsiteY10" fmla="*/ 9007 h 23670"/>
                <a:gd name="connsiteX11" fmla="*/ 0 w 27868"/>
                <a:gd name="connsiteY11" fmla="*/ 2187 h 23670"/>
                <a:gd name="connsiteX12" fmla="*/ 1477 w 27868"/>
                <a:gd name="connsiteY12" fmla="*/ 0 h 23670"/>
                <a:gd name="connsiteX0" fmla="*/ 1477 w 27868"/>
                <a:gd name="connsiteY0" fmla="*/ 0 h 23670"/>
                <a:gd name="connsiteX1" fmla="*/ 14167 w 27868"/>
                <a:gd name="connsiteY1" fmla="*/ 8150 h 23670"/>
                <a:gd name="connsiteX2" fmla="*/ 13216 w 27868"/>
                <a:gd name="connsiteY2" fmla="*/ 11424 h 23670"/>
                <a:gd name="connsiteX3" fmla="*/ 19480 w 27868"/>
                <a:gd name="connsiteY3" fmla="*/ 15411 h 23670"/>
                <a:gd name="connsiteX4" fmla="*/ 20247 w 27868"/>
                <a:gd name="connsiteY4" fmla="*/ 17504 h 23670"/>
                <a:gd name="connsiteX5" fmla="*/ 27868 w 27868"/>
                <a:gd name="connsiteY5" fmla="*/ 21558 h 23670"/>
                <a:gd name="connsiteX6" fmla="*/ 27080 w 27868"/>
                <a:gd name="connsiteY6" fmla="*/ 23670 h 23670"/>
                <a:gd name="connsiteX7" fmla="*/ 17210 w 27868"/>
                <a:gd name="connsiteY7" fmla="*/ 19097 h 23670"/>
                <a:gd name="connsiteX8" fmla="*/ 17702 w 27868"/>
                <a:gd name="connsiteY8" fmla="*/ 16057 h 23670"/>
                <a:gd name="connsiteX9" fmla="*/ 10502 w 27868"/>
                <a:gd name="connsiteY9" fmla="*/ 11775 h 23670"/>
                <a:gd name="connsiteX10" fmla="*/ 9049 w 27868"/>
                <a:gd name="connsiteY10" fmla="*/ 7816 h 23670"/>
                <a:gd name="connsiteX11" fmla="*/ 0 w 27868"/>
                <a:gd name="connsiteY11" fmla="*/ 2187 h 23670"/>
                <a:gd name="connsiteX12" fmla="*/ 1477 w 27868"/>
                <a:gd name="connsiteY12" fmla="*/ 0 h 23670"/>
                <a:gd name="connsiteX0" fmla="*/ 1477 w 27868"/>
                <a:gd name="connsiteY0" fmla="*/ 0 h 23670"/>
                <a:gd name="connsiteX1" fmla="*/ 14167 w 27868"/>
                <a:gd name="connsiteY1" fmla="*/ 8150 h 23670"/>
                <a:gd name="connsiteX2" fmla="*/ 13216 w 27868"/>
                <a:gd name="connsiteY2" fmla="*/ 11424 h 23670"/>
                <a:gd name="connsiteX3" fmla="*/ 19480 w 27868"/>
                <a:gd name="connsiteY3" fmla="*/ 15411 h 23670"/>
                <a:gd name="connsiteX4" fmla="*/ 20247 w 27868"/>
                <a:gd name="connsiteY4" fmla="*/ 17504 h 23670"/>
                <a:gd name="connsiteX5" fmla="*/ 27868 w 27868"/>
                <a:gd name="connsiteY5" fmla="*/ 21558 h 23670"/>
                <a:gd name="connsiteX6" fmla="*/ 27080 w 27868"/>
                <a:gd name="connsiteY6" fmla="*/ 23670 h 23670"/>
                <a:gd name="connsiteX7" fmla="*/ 17210 w 27868"/>
                <a:gd name="connsiteY7" fmla="*/ 19097 h 23670"/>
                <a:gd name="connsiteX8" fmla="*/ 17702 w 27868"/>
                <a:gd name="connsiteY8" fmla="*/ 16057 h 23670"/>
                <a:gd name="connsiteX9" fmla="*/ 6776 w 27868"/>
                <a:gd name="connsiteY9" fmla="*/ 10385 h 23670"/>
                <a:gd name="connsiteX10" fmla="*/ 9049 w 27868"/>
                <a:gd name="connsiteY10" fmla="*/ 7816 h 23670"/>
                <a:gd name="connsiteX11" fmla="*/ 0 w 27868"/>
                <a:gd name="connsiteY11" fmla="*/ 2187 h 23670"/>
                <a:gd name="connsiteX12" fmla="*/ 1477 w 27868"/>
                <a:gd name="connsiteY12" fmla="*/ 0 h 23670"/>
                <a:gd name="connsiteX0" fmla="*/ 1477 w 27868"/>
                <a:gd name="connsiteY0" fmla="*/ 0 h 23670"/>
                <a:gd name="connsiteX1" fmla="*/ 14167 w 27868"/>
                <a:gd name="connsiteY1" fmla="*/ 8150 h 23670"/>
                <a:gd name="connsiteX2" fmla="*/ 13216 w 27868"/>
                <a:gd name="connsiteY2" fmla="*/ 11424 h 23670"/>
                <a:gd name="connsiteX3" fmla="*/ 19480 w 27868"/>
                <a:gd name="connsiteY3" fmla="*/ 15411 h 23670"/>
                <a:gd name="connsiteX4" fmla="*/ 20247 w 27868"/>
                <a:gd name="connsiteY4" fmla="*/ 17504 h 23670"/>
                <a:gd name="connsiteX5" fmla="*/ 27868 w 27868"/>
                <a:gd name="connsiteY5" fmla="*/ 21558 h 23670"/>
                <a:gd name="connsiteX6" fmla="*/ 27080 w 27868"/>
                <a:gd name="connsiteY6" fmla="*/ 23670 h 23670"/>
                <a:gd name="connsiteX7" fmla="*/ 17210 w 27868"/>
                <a:gd name="connsiteY7" fmla="*/ 19097 h 23670"/>
                <a:gd name="connsiteX8" fmla="*/ 14524 w 27868"/>
                <a:gd name="connsiteY8" fmla="*/ 16752 h 23670"/>
                <a:gd name="connsiteX9" fmla="*/ 6776 w 27868"/>
                <a:gd name="connsiteY9" fmla="*/ 10385 h 23670"/>
                <a:gd name="connsiteX10" fmla="*/ 9049 w 27868"/>
                <a:gd name="connsiteY10" fmla="*/ 7816 h 23670"/>
                <a:gd name="connsiteX11" fmla="*/ 0 w 27868"/>
                <a:gd name="connsiteY11" fmla="*/ 2187 h 23670"/>
                <a:gd name="connsiteX12" fmla="*/ 1477 w 27868"/>
                <a:gd name="connsiteY12" fmla="*/ 0 h 23670"/>
                <a:gd name="connsiteX0" fmla="*/ 1477 w 27868"/>
                <a:gd name="connsiteY0" fmla="*/ 0 h 23670"/>
                <a:gd name="connsiteX1" fmla="*/ 14167 w 27868"/>
                <a:gd name="connsiteY1" fmla="*/ 8150 h 23670"/>
                <a:gd name="connsiteX2" fmla="*/ 13216 w 27868"/>
                <a:gd name="connsiteY2" fmla="*/ 11424 h 23670"/>
                <a:gd name="connsiteX3" fmla="*/ 19480 w 27868"/>
                <a:gd name="connsiteY3" fmla="*/ 15411 h 23670"/>
                <a:gd name="connsiteX4" fmla="*/ 20247 w 27868"/>
                <a:gd name="connsiteY4" fmla="*/ 17504 h 23670"/>
                <a:gd name="connsiteX5" fmla="*/ 27868 w 27868"/>
                <a:gd name="connsiteY5" fmla="*/ 21558 h 23670"/>
                <a:gd name="connsiteX6" fmla="*/ 27080 w 27868"/>
                <a:gd name="connsiteY6" fmla="*/ 23670 h 23670"/>
                <a:gd name="connsiteX7" fmla="*/ 9428 w 27868"/>
                <a:gd name="connsiteY7" fmla="*/ 18799 h 23670"/>
                <a:gd name="connsiteX8" fmla="*/ 14524 w 27868"/>
                <a:gd name="connsiteY8" fmla="*/ 16752 h 23670"/>
                <a:gd name="connsiteX9" fmla="*/ 6776 w 27868"/>
                <a:gd name="connsiteY9" fmla="*/ 10385 h 23670"/>
                <a:gd name="connsiteX10" fmla="*/ 9049 w 27868"/>
                <a:gd name="connsiteY10" fmla="*/ 7816 h 23670"/>
                <a:gd name="connsiteX11" fmla="*/ 0 w 27868"/>
                <a:gd name="connsiteY11" fmla="*/ 2187 h 23670"/>
                <a:gd name="connsiteX12" fmla="*/ 1477 w 27868"/>
                <a:gd name="connsiteY12" fmla="*/ 0 h 23670"/>
                <a:gd name="connsiteX0" fmla="*/ 1477 w 27868"/>
                <a:gd name="connsiteY0" fmla="*/ 0 h 21558"/>
                <a:gd name="connsiteX1" fmla="*/ 14167 w 27868"/>
                <a:gd name="connsiteY1" fmla="*/ 8150 h 21558"/>
                <a:gd name="connsiteX2" fmla="*/ 13216 w 27868"/>
                <a:gd name="connsiteY2" fmla="*/ 11424 h 21558"/>
                <a:gd name="connsiteX3" fmla="*/ 19480 w 27868"/>
                <a:gd name="connsiteY3" fmla="*/ 15411 h 21558"/>
                <a:gd name="connsiteX4" fmla="*/ 20247 w 27868"/>
                <a:gd name="connsiteY4" fmla="*/ 17504 h 21558"/>
                <a:gd name="connsiteX5" fmla="*/ 27868 w 27868"/>
                <a:gd name="connsiteY5" fmla="*/ 21558 h 21558"/>
                <a:gd name="connsiteX6" fmla="*/ 11297 w 27868"/>
                <a:gd name="connsiteY6" fmla="*/ 20791 h 21558"/>
                <a:gd name="connsiteX7" fmla="*/ 9428 w 27868"/>
                <a:gd name="connsiteY7" fmla="*/ 18799 h 21558"/>
                <a:gd name="connsiteX8" fmla="*/ 14524 w 27868"/>
                <a:gd name="connsiteY8" fmla="*/ 16752 h 21558"/>
                <a:gd name="connsiteX9" fmla="*/ 6776 w 27868"/>
                <a:gd name="connsiteY9" fmla="*/ 10385 h 21558"/>
                <a:gd name="connsiteX10" fmla="*/ 9049 w 27868"/>
                <a:gd name="connsiteY10" fmla="*/ 7816 h 21558"/>
                <a:gd name="connsiteX11" fmla="*/ 0 w 27868"/>
                <a:gd name="connsiteY11" fmla="*/ 2187 h 21558"/>
                <a:gd name="connsiteX12" fmla="*/ 1477 w 27868"/>
                <a:gd name="connsiteY12" fmla="*/ 0 h 21558"/>
                <a:gd name="connsiteX0" fmla="*/ 1477 w 27868"/>
                <a:gd name="connsiteY0" fmla="*/ 0 h 21558"/>
                <a:gd name="connsiteX1" fmla="*/ 14167 w 27868"/>
                <a:gd name="connsiteY1" fmla="*/ 8150 h 21558"/>
                <a:gd name="connsiteX2" fmla="*/ 8722 w 27868"/>
                <a:gd name="connsiteY2" fmla="*/ 10530 h 21558"/>
                <a:gd name="connsiteX3" fmla="*/ 19480 w 27868"/>
                <a:gd name="connsiteY3" fmla="*/ 15411 h 21558"/>
                <a:gd name="connsiteX4" fmla="*/ 20247 w 27868"/>
                <a:gd name="connsiteY4" fmla="*/ 17504 h 21558"/>
                <a:gd name="connsiteX5" fmla="*/ 27868 w 27868"/>
                <a:gd name="connsiteY5" fmla="*/ 21558 h 21558"/>
                <a:gd name="connsiteX6" fmla="*/ 11297 w 27868"/>
                <a:gd name="connsiteY6" fmla="*/ 20791 h 21558"/>
                <a:gd name="connsiteX7" fmla="*/ 9428 w 27868"/>
                <a:gd name="connsiteY7" fmla="*/ 18799 h 21558"/>
                <a:gd name="connsiteX8" fmla="*/ 14524 w 27868"/>
                <a:gd name="connsiteY8" fmla="*/ 16752 h 21558"/>
                <a:gd name="connsiteX9" fmla="*/ 6776 w 27868"/>
                <a:gd name="connsiteY9" fmla="*/ 10385 h 21558"/>
                <a:gd name="connsiteX10" fmla="*/ 9049 w 27868"/>
                <a:gd name="connsiteY10" fmla="*/ 7816 h 21558"/>
                <a:gd name="connsiteX11" fmla="*/ 0 w 27868"/>
                <a:gd name="connsiteY11" fmla="*/ 2187 h 21558"/>
                <a:gd name="connsiteX12" fmla="*/ 1477 w 27868"/>
                <a:gd name="connsiteY12" fmla="*/ 0 h 21558"/>
                <a:gd name="connsiteX0" fmla="*/ 1477 w 27868"/>
                <a:gd name="connsiteY0" fmla="*/ 0 h 21558"/>
                <a:gd name="connsiteX1" fmla="*/ 14167 w 27868"/>
                <a:gd name="connsiteY1" fmla="*/ 8150 h 21558"/>
                <a:gd name="connsiteX2" fmla="*/ 10256 w 27868"/>
                <a:gd name="connsiteY2" fmla="*/ 10629 h 21558"/>
                <a:gd name="connsiteX3" fmla="*/ 19480 w 27868"/>
                <a:gd name="connsiteY3" fmla="*/ 15411 h 21558"/>
                <a:gd name="connsiteX4" fmla="*/ 20247 w 27868"/>
                <a:gd name="connsiteY4" fmla="*/ 17504 h 21558"/>
                <a:gd name="connsiteX5" fmla="*/ 27868 w 27868"/>
                <a:gd name="connsiteY5" fmla="*/ 21558 h 21558"/>
                <a:gd name="connsiteX6" fmla="*/ 11297 w 27868"/>
                <a:gd name="connsiteY6" fmla="*/ 20791 h 21558"/>
                <a:gd name="connsiteX7" fmla="*/ 9428 w 27868"/>
                <a:gd name="connsiteY7" fmla="*/ 18799 h 21558"/>
                <a:gd name="connsiteX8" fmla="*/ 14524 w 27868"/>
                <a:gd name="connsiteY8" fmla="*/ 16752 h 21558"/>
                <a:gd name="connsiteX9" fmla="*/ 6776 w 27868"/>
                <a:gd name="connsiteY9" fmla="*/ 10385 h 21558"/>
                <a:gd name="connsiteX10" fmla="*/ 9049 w 27868"/>
                <a:gd name="connsiteY10" fmla="*/ 7816 h 21558"/>
                <a:gd name="connsiteX11" fmla="*/ 0 w 27868"/>
                <a:gd name="connsiteY11" fmla="*/ 2187 h 21558"/>
                <a:gd name="connsiteX12" fmla="*/ 1477 w 27868"/>
                <a:gd name="connsiteY12" fmla="*/ 0 h 21558"/>
                <a:gd name="connsiteX0" fmla="*/ 1477 w 27868"/>
                <a:gd name="connsiteY0" fmla="*/ 0 h 22162"/>
                <a:gd name="connsiteX1" fmla="*/ 14167 w 27868"/>
                <a:gd name="connsiteY1" fmla="*/ 8150 h 22162"/>
                <a:gd name="connsiteX2" fmla="*/ 10256 w 27868"/>
                <a:gd name="connsiteY2" fmla="*/ 10629 h 22162"/>
                <a:gd name="connsiteX3" fmla="*/ 17069 w 27868"/>
                <a:gd name="connsiteY3" fmla="*/ 22162 h 22162"/>
                <a:gd name="connsiteX4" fmla="*/ 20247 w 27868"/>
                <a:gd name="connsiteY4" fmla="*/ 17504 h 22162"/>
                <a:gd name="connsiteX5" fmla="*/ 27868 w 27868"/>
                <a:gd name="connsiteY5" fmla="*/ 21558 h 22162"/>
                <a:gd name="connsiteX6" fmla="*/ 11297 w 27868"/>
                <a:gd name="connsiteY6" fmla="*/ 20791 h 22162"/>
                <a:gd name="connsiteX7" fmla="*/ 9428 w 27868"/>
                <a:gd name="connsiteY7" fmla="*/ 18799 h 22162"/>
                <a:gd name="connsiteX8" fmla="*/ 14524 w 27868"/>
                <a:gd name="connsiteY8" fmla="*/ 16752 h 22162"/>
                <a:gd name="connsiteX9" fmla="*/ 6776 w 27868"/>
                <a:gd name="connsiteY9" fmla="*/ 10385 h 22162"/>
                <a:gd name="connsiteX10" fmla="*/ 9049 w 27868"/>
                <a:gd name="connsiteY10" fmla="*/ 7816 h 22162"/>
                <a:gd name="connsiteX11" fmla="*/ 0 w 27868"/>
                <a:gd name="connsiteY11" fmla="*/ 2187 h 22162"/>
                <a:gd name="connsiteX12" fmla="*/ 1477 w 27868"/>
                <a:gd name="connsiteY12" fmla="*/ 0 h 22162"/>
                <a:gd name="connsiteX0" fmla="*/ 1477 w 27868"/>
                <a:gd name="connsiteY0" fmla="*/ 0 h 21558"/>
                <a:gd name="connsiteX1" fmla="*/ 14167 w 27868"/>
                <a:gd name="connsiteY1" fmla="*/ 8150 h 21558"/>
                <a:gd name="connsiteX2" fmla="*/ 10256 w 27868"/>
                <a:gd name="connsiteY2" fmla="*/ 10629 h 21558"/>
                <a:gd name="connsiteX3" fmla="*/ 16959 w 27868"/>
                <a:gd name="connsiteY3" fmla="*/ 17595 h 21558"/>
                <a:gd name="connsiteX4" fmla="*/ 20247 w 27868"/>
                <a:gd name="connsiteY4" fmla="*/ 17504 h 21558"/>
                <a:gd name="connsiteX5" fmla="*/ 27868 w 27868"/>
                <a:gd name="connsiteY5" fmla="*/ 21558 h 21558"/>
                <a:gd name="connsiteX6" fmla="*/ 11297 w 27868"/>
                <a:gd name="connsiteY6" fmla="*/ 20791 h 21558"/>
                <a:gd name="connsiteX7" fmla="*/ 9428 w 27868"/>
                <a:gd name="connsiteY7" fmla="*/ 18799 h 21558"/>
                <a:gd name="connsiteX8" fmla="*/ 14524 w 27868"/>
                <a:gd name="connsiteY8" fmla="*/ 16752 h 21558"/>
                <a:gd name="connsiteX9" fmla="*/ 6776 w 27868"/>
                <a:gd name="connsiteY9" fmla="*/ 10385 h 21558"/>
                <a:gd name="connsiteX10" fmla="*/ 9049 w 27868"/>
                <a:gd name="connsiteY10" fmla="*/ 7816 h 21558"/>
                <a:gd name="connsiteX11" fmla="*/ 0 w 27868"/>
                <a:gd name="connsiteY11" fmla="*/ 2187 h 21558"/>
                <a:gd name="connsiteX12" fmla="*/ 1477 w 27868"/>
                <a:gd name="connsiteY12" fmla="*/ 0 h 21558"/>
                <a:gd name="connsiteX0" fmla="*/ 1477 w 20247"/>
                <a:gd name="connsiteY0" fmla="*/ 0 h 20791"/>
                <a:gd name="connsiteX1" fmla="*/ 14167 w 20247"/>
                <a:gd name="connsiteY1" fmla="*/ 8150 h 20791"/>
                <a:gd name="connsiteX2" fmla="*/ 10256 w 20247"/>
                <a:gd name="connsiteY2" fmla="*/ 10629 h 20791"/>
                <a:gd name="connsiteX3" fmla="*/ 16959 w 20247"/>
                <a:gd name="connsiteY3" fmla="*/ 17595 h 20791"/>
                <a:gd name="connsiteX4" fmla="*/ 20247 w 20247"/>
                <a:gd name="connsiteY4" fmla="*/ 17504 h 20791"/>
                <a:gd name="connsiteX5" fmla="*/ 11297 w 20247"/>
                <a:gd name="connsiteY5" fmla="*/ 20791 h 20791"/>
                <a:gd name="connsiteX6" fmla="*/ 9428 w 20247"/>
                <a:gd name="connsiteY6" fmla="*/ 18799 h 20791"/>
                <a:gd name="connsiteX7" fmla="*/ 14524 w 20247"/>
                <a:gd name="connsiteY7" fmla="*/ 16752 h 20791"/>
                <a:gd name="connsiteX8" fmla="*/ 6776 w 20247"/>
                <a:gd name="connsiteY8" fmla="*/ 10385 h 20791"/>
                <a:gd name="connsiteX9" fmla="*/ 9049 w 20247"/>
                <a:gd name="connsiteY9" fmla="*/ 7816 h 20791"/>
                <a:gd name="connsiteX10" fmla="*/ 0 w 20247"/>
                <a:gd name="connsiteY10" fmla="*/ 2187 h 20791"/>
                <a:gd name="connsiteX11" fmla="*/ 1477 w 20247"/>
                <a:gd name="connsiteY11" fmla="*/ 0 h 20791"/>
                <a:gd name="connsiteX0" fmla="*/ 1477 w 16959"/>
                <a:gd name="connsiteY0" fmla="*/ 0 h 20791"/>
                <a:gd name="connsiteX1" fmla="*/ 14167 w 16959"/>
                <a:gd name="connsiteY1" fmla="*/ 8150 h 20791"/>
                <a:gd name="connsiteX2" fmla="*/ 10256 w 16959"/>
                <a:gd name="connsiteY2" fmla="*/ 10629 h 20791"/>
                <a:gd name="connsiteX3" fmla="*/ 16959 w 16959"/>
                <a:gd name="connsiteY3" fmla="*/ 17595 h 20791"/>
                <a:gd name="connsiteX4" fmla="*/ 11297 w 16959"/>
                <a:gd name="connsiteY4" fmla="*/ 20791 h 20791"/>
                <a:gd name="connsiteX5" fmla="*/ 9428 w 16959"/>
                <a:gd name="connsiteY5" fmla="*/ 18799 h 20791"/>
                <a:gd name="connsiteX6" fmla="*/ 14524 w 16959"/>
                <a:gd name="connsiteY6" fmla="*/ 16752 h 20791"/>
                <a:gd name="connsiteX7" fmla="*/ 6776 w 16959"/>
                <a:gd name="connsiteY7" fmla="*/ 10385 h 20791"/>
                <a:gd name="connsiteX8" fmla="*/ 9049 w 16959"/>
                <a:gd name="connsiteY8" fmla="*/ 7816 h 20791"/>
                <a:gd name="connsiteX9" fmla="*/ 0 w 16959"/>
                <a:gd name="connsiteY9" fmla="*/ 2187 h 20791"/>
                <a:gd name="connsiteX10" fmla="*/ 1477 w 16959"/>
                <a:gd name="connsiteY10" fmla="*/ 0 h 20791"/>
                <a:gd name="connsiteX0" fmla="*/ 1477 w 17507"/>
                <a:gd name="connsiteY0" fmla="*/ 0 h 20791"/>
                <a:gd name="connsiteX1" fmla="*/ 14167 w 17507"/>
                <a:gd name="connsiteY1" fmla="*/ 8150 h 20791"/>
                <a:gd name="connsiteX2" fmla="*/ 10256 w 17507"/>
                <a:gd name="connsiteY2" fmla="*/ 10629 h 20791"/>
                <a:gd name="connsiteX3" fmla="*/ 17507 w 17507"/>
                <a:gd name="connsiteY3" fmla="*/ 18091 h 20791"/>
                <a:gd name="connsiteX4" fmla="*/ 11297 w 17507"/>
                <a:gd name="connsiteY4" fmla="*/ 20791 h 20791"/>
                <a:gd name="connsiteX5" fmla="*/ 9428 w 17507"/>
                <a:gd name="connsiteY5" fmla="*/ 18799 h 20791"/>
                <a:gd name="connsiteX6" fmla="*/ 14524 w 17507"/>
                <a:gd name="connsiteY6" fmla="*/ 16752 h 20791"/>
                <a:gd name="connsiteX7" fmla="*/ 6776 w 17507"/>
                <a:gd name="connsiteY7" fmla="*/ 10385 h 20791"/>
                <a:gd name="connsiteX8" fmla="*/ 9049 w 17507"/>
                <a:gd name="connsiteY8" fmla="*/ 7816 h 20791"/>
                <a:gd name="connsiteX9" fmla="*/ 0 w 17507"/>
                <a:gd name="connsiteY9" fmla="*/ 2187 h 20791"/>
                <a:gd name="connsiteX10" fmla="*/ 1477 w 17507"/>
                <a:gd name="connsiteY10" fmla="*/ 0 h 20791"/>
                <a:gd name="connsiteX0" fmla="*/ 1477 w 18932"/>
                <a:gd name="connsiteY0" fmla="*/ 0 h 20791"/>
                <a:gd name="connsiteX1" fmla="*/ 14167 w 18932"/>
                <a:gd name="connsiteY1" fmla="*/ 8150 h 20791"/>
                <a:gd name="connsiteX2" fmla="*/ 10256 w 18932"/>
                <a:gd name="connsiteY2" fmla="*/ 10629 h 20791"/>
                <a:gd name="connsiteX3" fmla="*/ 18932 w 18932"/>
                <a:gd name="connsiteY3" fmla="*/ 17098 h 20791"/>
                <a:gd name="connsiteX4" fmla="*/ 11297 w 18932"/>
                <a:gd name="connsiteY4" fmla="*/ 20791 h 20791"/>
                <a:gd name="connsiteX5" fmla="*/ 9428 w 18932"/>
                <a:gd name="connsiteY5" fmla="*/ 18799 h 20791"/>
                <a:gd name="connsiteX6" fmla="*/ 14524 w 18932"/>
                <a:gd name="connsiteY6" fmla="*/ 16752 h 20791"/>
                <a:gd name="connsiteX7" fmla="*/ 6776 w 18932"/>
                <a:gd name="connsiteY7" fmla="*/ 10385 h 20791"/>
                <a:gd name="connsiteX8" fmla="*/ 9049 w 18932"/>
                <a:gd name="connsiteY8" fmla="*/ 7816 h 20791"/>
                <a:gd name="connsiteX9" fmla="*/ 0 w 18932"/>
                <a:gd name="connsiteY9" fmla="*/ 2187 h 20791"/>
                <a:gd name="connsiteX10" fmla="*/ 1477 w 18932"/>
                <a:gd name="connsiteY10" fmla="*/ 0 h 20791"/>
                <a:gd name="connsiteX0" fmla="*/ 1477 w 18932"/>
                <a:gd name="connsiteY0" fmla="*/ 0 h 20791"/>
                <a:gd name="connsiteX1" fmla="*/ 14167 w 18932"/>
                <a:gd name="connsiteY1" fmla="*/ 8150 h 20791"/>
                <a:gd name="connsiteX2" fmla="*/ 10256 w 18932"/>
                <a:gd name="connsiteY2" fmla="*/ 10629 h 20791"/>
                <a:gd name="connsiteX3" fmla="*/ 18932 w 18932"/>
                <a:gd name="connsiteY3" fmla="*/ 17098 h 20791"/>
                <a:gd name="connsiteX4" fmla="*/ 11297 w 18932"/>
                <a:gd name="connsiteY4" fmla="*/ 20791 h 20791"/>
                <a:gd name="connsiteX5" fmla="*/ 9428 w 18932"/>
                <a:gd name="connsiteY5" fmla="*/ 18799 h 20791"/>
                <a:gd name="connsiteX6" fmla="*/ 14524 w 18932"/>
                <a:gd name="connsiteY6" fmla="*/ 16752 h 20791"/>
                <a:gd name="connsiteX7" fmla="*/ 6776 w 18932"/>
                <a:gd name="connsiteY7" fmla="*/ 10385 h 20791"/>
                <a:gd name="connsiteX8" fmla="*/ 9487 w 18932"/>
                <a:gd name="connsiteY8" fmla="*/ 8412 h 20791"/>
                <a:gd name="connsiteX9" fmla="*/ 0 w 18932"/>
                <a:gd name="connsiteY9" fmla="*/ 2187 h 20791"/>
                <a:gd name="connsiteX10" fmla="*/ 1477 w 18932"/>
                <a:gd name="connsiteY10" fmla="*/ 0 h 20791"/>
                <a:gd name="connsiteX0" fmla="*/ 1477 w 18932"/>
                <a:gd name="connsiteY0" fmla="*/ 0 h 20791"/>
                <a:gd name="connsiteX1" fmla="*/ 14167 w 18932"/>
                <a:gd name="connsiteY1" fmla="*/ 8150 h 20791"/>
                <a:gd name="connsiteX2" fmla="*/ 10804 w 18932"/>
                <a:gd name="connsiteY2" fmla="*/ 11225 h 20791"/>
                <a:gd name="connsiteX3" fmla="*/ 18932 w 18932"/>
                <a:gd name="connsiteY3" fmla="*/ 17098 h 20791"/>
                <a:gd name="connsiteX4" fmla="*/ 11297 w 18932"/>
                <a:gd name="connsiteY4" fmla="*/ 20791 h 20791"/>
                <a:gd name="connsiteX5" fmla="*/ 9428 w 18932"/>
                <a:gd name="connsiteY5" fmla="*/ 18799 h 20791"/>
                <a:gd name="connsiteX6" fmla="*/ 14524 w 18932"/>
                <a:gd name="connsiteY6" fmla="*/ 16752 h 20791"/>
                <a:gd name="connsiteX7" fmla="*/ 6776 w 18932"/>
                <a:gd name="connsiteY7" fmla="*/ 10385 h 20791"/>
                <a:gd name="connsiteX8" fmla="*/ 9487 w 18932"/>
                <a:gd name="connsiteY8" fmla="*/ 8412 h 20791"/>
                <a:gd name="connsiteX9" fmla="*/ 0 w 18932"/>
                <a:gd name="connsiteY9" fmla="*/ 2187 h 20791"/>
                <a:gd name="connsiteX10" fmla="*/ 1477 w 18932"/>
                <a:gd name="connsiteY10" fmla="*/ 0 h 20791"/>
                <a:gd name="connsiteX0" fmla="*/ 1477 w 18932"/>
                <a:gd name="connsiteY0" fmla="*/ 0 h 20791"/>
                <a:gd name="connsiteX1" fmla="*/ 14167 w 18932"/>
                <a:gd name="connsiteY1" fmla="*/ 8150 h 20791"/>
                <a:gd name="connsiteX2" fmla="*/ 10804 w 18932"/>
                <a:gd name="connsiteY2" fmla="*/ 11225 h 20791"/>
                <a:gd name="connsiteX3" fmla="*/ 18932 w 18932"/>
                <a:gd name="connsiteY3" fmla="*/ 17098 h 20791"/>
                <a:gd name="connsiteX4" fmla="*/ 11297 w 18932"/>
                <a:gd name="connsiteY4" fmla="*/ 20791 h 20791"/>
                <a:gd name="connsiteX5" fmla="*/ 9428 w 18932"/>
                <a:gd name="connsiteY5" fmla="*/ 18799 h 20791"/>
                <a:gd name="connsiteX6" fmla="*/ 14524 w 18932"/>
                <a:gd name="connsiteY6" fmla="*/ 16752 h 20791"/>
                <a:gd name="connsiteX7" fmla="*/ 7324 w 18932"/>
                <a:gd name="connsiteY7" fmla="*/ 10881 h 20791"/>
                <a:gd name="connsiteX8" fmla="*/ 9487 w 18932"/>
                <a:gd name="connsiteY8" fmla="*/ 8412 h 20791"/>
                <a:gd name="connsiteX9" fmla="*/ 0 w 18932"/>
                <a:gd name="connsiteY9" fmla="*/ 2187 h 20791"/>
                <a:gd name="connsiteX10" fmla="*/ 1477 w 18932"/>
                <a:gd name="connsiteY10" fmla="*/ 0 h 20791"/>
                <a:gd name="connsiteX0" fmla="*/ 1477 w 18932"/>
                <a:gd name="connsiteY0" fmla="*/ 0 h 20791"/>
                <a:gd name="connsiteX1" fmla="*/ 14167 w 18932"/>
                <a:gd name="connsiteY1" fmla="*/ 8150 h 20791"/>
                <a:gd name="connsiteX2" fmla="*/ 10804 w 18932"/>
                <a:gd name="connsiteY2" fmla="*/ 11225 h 20791"/>
                <a:gd name="connsiteX3" fmla="*/ 18932 w 18932"/>
                <a:gd name="connsiteY3" fmla="*/ 17098 h 20791"/>
                <a:gd name="connsiteX4" fmla="*/ 11297 w 18932"/>
                <a:gd name="connsiteY4" fmla="*/ 20791 h 20791"/>
                <a:gd name="connsiteX5" fmla="*/ 9428 w 18932"/>
                <a:gd name="connsiteY5" fmla="*/ 18799 h 20791"/>
                <a:gd name="connsiteX6" fmla="*/ 14524 w 18932"/>
                <a:gd name="connsiteY6" fmla="*/ 16752 h 20791"/>
                <a:gd name="connsiteX7" fmla="*/ 6557 w 18932"/>
                <a:gd name="connsiteY7" fmla="*/ 11377 h 20791"/>
                <a:gd name="connsiteX8" fmla="*/ 9487 w 18932"/>
                <a:gd name="connsiteY8" fmla="*/ 8412 h 20791"/>
                <a:gd name="connsiteX9" fmla="*/ 0 w 18932"/>
                <a:gd name="connsiteY9" fmla="*/ 2187 h 20791"/>
                <a:gd name="connsiteX10" fmla="*/ 1477 w 18932"/>
                <a:gd name="connsiteY10" fmla="*/ 0 h 20791"/>
                <a:gd name="connsiteX0" fmla="*/ 1477 w 18932"/>
                <a:gd name="connsiteY0" fmla="*/ 0 h 22280"/>
                <a:gd name="connsiteX1" fmla="*/ 14167 w 18932"/>
                <a:gd name="connsiteY1" fmla="*/ 8150 h 22280"/>
                <a:gd name="connsiteX2" fmla="*/ 10804 w 18932"/>
                <a:gd name="connsiteY2" fmla="*/ 11225 h 22280"/>
                <a:gd name="connsiteX3" fmla="*/ 18932 w 18932"/>
                <a:gd name="connsiteY3" fmla="*/ 17098 h 22280"/>
                <a:gd name="connsiteX4" fmla="*/ 11845 w 18932"/>
                <a:gd name="connsiteY4" fmla="*/ 22280 h 22280"/>
                <a:gd name="connsiteX5" fmla="*/ 9428 w 18932"/>
                <a:gd name="connsiteY5" fmla="*/ 18799 h 22280"/>
                <a:gd name="connsiteX6" fmla="*/ 14524 w 18932"/>
                <a:gd name="connsiteY6" fmla="*/ 16752 h 22280"/>
                <a:gd name="connsiteX7" fmla="*/ 6557 w 18932"/>
                <a:gd name="connsiteY7" fmla="*/ 11377 h 22280"/>
                <a:gd name="connsiteX8" fmla="*/ 9487 w 18932"/>
                <a:gd name="connsiteY8" fmla="*/ 8412 h 22280"/>
                <a:gd name="connsiteX9" fmla="*/ 0 w 18932"/>
                <a:gd name="connsiteY9" fmla="*/ 2187 h 22280"/>
                <a:gd name="connsiteX10" fmla="*/ 1477 w 18932"/>
                <a:gd name="connsiteY10" fmla="*/ 0 h 22280"/>
                <a:gd name="connsiteX0" fmla="*/ 1477 w 18932"/>
                <a:gd name="connsiteY0" fmla="*/ 0 h 22280"/>
                <a:gd name="connsiteX1" fmla="*/ 14167 w 18932"/>
                <a:gd name="connsiteY1" fmla="*/ 8150 h 22280"/>
                <a:gd name="connsiteX2" fmla="*/ 10804 w 18932"/>
                <a:gd name="connsiteY2" fmla="*/ 11225 h 22280"/>
                <a:gd name="connsiteX3" fmla="*/ 18932 w 18932"/>
                <a:gd name="connsiteY3" fmla="*/ 17098 h 22280"/>
                <a:gd name="connsiteX4" fmla="*/ 11845 w 18932"/>
                <a:gd name="connsiteY4" fmla="*/ 22280 h 22280"/>
                <a:gd name="connsiteX5" fmla="*/ 10195 w 18932"/>
                <a:gd name="connsiteY5" fmla="*/ 20090 h 22280"/>
                <a:gd name="connsiteX6" fmla="*/ 14524 w 18932"/>
                <a:gd name="connsiteY6" fmla="*/ 16752 h 22280"/>
                <a:gd name="connsiteX7" fmla="*/ 6557 w 18932"/>
                <a:gd name="connsiteY7" fmla="*/ 11377 h 22280"/>
                <a:gd name="connsiteX8" fmla="*/ 9487 w 18932"/>
                <a:gd name="connsiteY8" fmla="*/ 8412 h 22280"/>
                <a:gd name="connsiteX9" fmla="*/ 0 w 18932"/>
                <a:gd name="connsiteY9" fmla="*/ 2187 h 22280"/>
                <a:gd name="connsiteX10" fmla="*/ 1477 w 18932"/>
                <a:gd name="connsiteY10" fmla="*/ 0 h 22280"/>
                <a:gd name="connsiteX0" fmla="*/ 1477 w 18932"/>
                <a:gd name="connsiteY0" fmla="*/ 0 h 22280"/>
                <a:gd name="connsiteX1" fmla="*/ 14167 w 18932"/>
                <a:gd name="connsiteY1" fmla="*/ 8150 h 22280"/>
                <a:gd name="connsiteX2" fmla="*/ 10804 w 18932"/>
                <a:gd name="connsiteY2" fmla="*/ 11225 h 22280"/>
                <a:gd name="connsiteX3" fmla="*/ 18932 w 18932"/>
                <a:gd name="connsiteY3" fmla="*/ 17098 h 22280"/>
                <a:gd name="connsiteX4" fmla="*/ 11845 w 18932"/>
                <a:gd name="connsiteY4" fmla="*/ 22280 h 22280"/>
                <a:gd name="connsiteX5" fmla="*/ 10195 w 18932"/>
                <a:gd name="connsiteY5" fmla="*/ 20090 h 22280"/>
                <a:gd name="connsiteX6" fmla="*/ 14524 w 18932"/>
                <a:gd name="connsiteY6" fmla="*/ 17447 h 22280"/>
                <a:gd name="connsiteX7" fmla="*/ 6557 w 18932"/>
                <a:gd name="connsiteY7" fmla="*/ 11377 h 22280"/>
                <a:gd name="connsiteX8" fmla="*/ 9487 w 18932"/>
                <a:gd name="connsiteY8" fmla="*/ 8412 h 22280"/>
                <a:gd name="connsiteX9" fmla="*/ 0 w 18932"/>
                <a:gd name="connsiteY9" fmla="*/ 2187 h 22280"/>
                <a:gd name="connsiteX10" fmla="*/ 1477 w 18932"/>
                <a:gd name="connsiteY10" fmla="*/ 0 h 22280"/>
                <a:gd name="connsiteX0" fmla="*/ 1477 w 18932"/>
                <a:gd name="connsiteY0" fmla="*/ 0 h 22280"/>
                <a:gd name="connsiteX1" fmla="*/ 14167 w 18932"/>
                <a:gd name="connsiteY1" fmla="*/ 8150 h 22280"/>
                <a:gd name="connsiteX2" fmla="*/ 10804 w 18932"/>
                <a:gd name="connsiteY2" fmla="*/ 11225 h 22280"/>
                <a:gd name="connsiteX3" fmla="*/ 18932 w 18932"/>
                <a:gd name="connsiteY3" fmla="*/ 17098 h 22280"/>
                <a:gd name="connsiteX4" fmla="*/ 11845 w 18932"/>
                <a:gd name="connsiteY4" fmla="*/ 22280 h 22280"/>
                <a:gd name="connsiteX5" fmla="*/ 10195 w 18932"/>
                <a:gd name="connsiteY5" fmla="*/ 20090 h 22280"/>
                <a:gd name="connsiteX6" fmla="*/ 14414 w 18932"/>
                <a:gd name="connsiteY6" fmla="*/ 17050 h 22280"/>
                <a:gd name="connsiteX7" fmla="*/ 6557 w 18932"/>
                <a:gd name="connsiteY7" fmla="*/ 11377 h 22280"/>
                <a:gd name="connsiteX8" fmla="*/ 9487 w 18932"/>
                <a:gd name="connsiteY8" fmla="*/ 8412 h 22280"/>
                <a:gd name="connsiteX9" fmla="*/ 0 w 18932"/>
                <a:gd name="connsiteY9" fmla="*/ 2187 h 22280"/>
                <a:gd name="connsiteX10" fmla="*/ 1477 w 18932"/>
                <a:gd name="connsiteY10" fmla="*/ 0 h 22280"/>
                <a:gd name="connsiteX0" fmla="*/ 1477 w 18932"/>
                <a:gd name="connsiteY0" fmla="*/ 0 h 22876"/>
                <a:gd name="connsiteX1" fmla="*/ 14167 w 18932"/>
                <a:gd name="connsiteY1" fmla="*/ 8150 h 22876"/>
                <a:gd name="connsiteX2" fmla="*/ 10804 w 18932"/>
                <a:gd name="connsiteY2" fmla="*/ 11225 h 22876"/>
                <a:gd name="connsiteX3" fmla="*/ 18932 w 18932"/>
                <a:gd name="connsiteY3" fmla="*/ 17098 h 22876"/>
                <a:gd name="connsiteX4" fmla="*/ 12941 w 18932"/>
                <a:gd name="connsiteY4" fmla="*/ 22876 h 22876"/>
                <a:gd name="connsiteX5" fmla="*/ 10195 w 18932"/>
                <a:gd name="connsiteY5" fmla="*/ 20090 h 22876"/>
                <a:gd name="connsiteX6" fmla="*/ 14414 w 18932"/>
                <a:gd name="connsiteY6" fmla="*/ 17050 h 22876"/>
                <a:gd name="connsiteX7" fmla="*/ 6557 w 18932"/>
                <a:gd name="connsiteY7" fmla="*/ 11377 h 22876"/>
                <a:gd name="connsiteX8" fmla="*/ 9487 w 18932"/>
                <a:gd name="connsiteY8" fmla="*/ 8412 h 22876"/>
                <a:gd name="connsiteX9" fmla="*/ 0 w 18932"/>
                <a:gd name="connsiteY9" fmla="*/ 2187 h 22876"/>
                <a:gd name="connsiteX10" fmla="*/ 1477 w 18932"/>
                <a:gd name="connsiteY10" fmla="*/ 0 h 22876"/>
                <a:gd name="connsiteX0" fmla="*/ 1477 w 18932"/>
                <a:gd name="connsiteY0" fmla="*/ 0 h 22876"/>
                <a:gd name="connsiteX1" fmla="*/ 14167 w 18932"/>
                <a:gd name="connsiteY1" fmla="*/ 8150 h 22876"/>
                <a:gd name="connsiteX2" fmla="*/ 10804 w 18932"/>
                <a:gd name="connsiteY2" fmla="*/ 11225 h 22876"/>
                <a:gd name="connsiteX3" fmla="*/ 18932 w 18932"/>
                <a:gd name="connsiteY3" fmla="*/ 17098 h 22876"/>
                <a:gd name="connsiteX4" fmla="*/ 12941 w 18932"/>
                <a:gd name="connsiteY4" fmla="*/ 22876 h 22876"/>
                <a:gd name="connsiteX5" fmla="*/ 10743 w 18932"/>
                <a:gd name="connsiteY5" fmla="*/ 20686 h 22876"/>
                <a:gd name="connsiteX6" fmla="*/ 14414 w 18932"/>
                <a:gd name="connsiteY6" fmla="*/ 17050 h 22876"/>
                <a:gd name="connsiteX7" fmla="*/ 6557 w 18932"/>
                <a:gd name="connsiteY7" fmla="*/ 11377 h 22876"/>
                <a:gd name="connsiteX8" fmla="*/ 9487 w 18932"/>
                <a:gd name="connsiteY8" fmla="*/ 8412 h 22876"/>
                <a:gd name="connsiteX9" fmla="*/ 0 w 18932"/>
                <a:gd name="connsiteY9" fmla="*/ 2187 h 22876"/>
                <a:gd name="connsiteX10" fmla="*/ 1477 w 18932"/>
                <a:gd name="connsiteY10" fmla="*/ 0 h 22876"/>
                <a:gd name="connsiteX0" fmla="*/ 2025 w 18932"/>
                <a:gd name="connsiteY0" fmla="*/ 0 h 22876"/>
                <a:gd name="connsiteX1" fmla="*/ 14167 w 18932"/>
                <a:gd name="connsiteY1" fmla="*/ 8150 h 22876"/>
                <a:gd name="connsiteX2" fmla="*/ 10804 w 18932"/>
                <a:gd name="connsiteY2" fmla="*/ 11225 h 22876"/>
                <a:gd name="connsiteX3" fmla="*/ 18932 w 18932"/>
                <a:gd name="connsiteY3" fmla="*/ 17098 h 22876"/>
                <a:gd name="connsiteX4" fmla="*/ 12941 w 18932"/>
                <a:gd name="connsiteY4" fmla="*/ 22876 h 22876"/>
                <a:gd name="connsiteX5" fmla="*/ 10743 w 18932"/>
                <a:gd name="connsiteY5" fmla="*/ 20686 h 22876"/>
                <a:gd name="connsiteX6" fmla="*/ 14414 w 18932"/>
                <a:gd name="connsiteY6" fmla="*/ 17050 h 22876"/>
                <a:gd name="connsiteX7" fmla="*/ 6557 w 18932"/>
                <a:gd name="connsiteY7" fmla="*/ 11377 h 22876"/>
                <a:gd name="connsiteX8" fmla="*/ 9487 w 18932"/>
                <a:gd name="connsiteY8" fmla="*/ 8412 h 22876"/>
                <a:gd name="connsiteX9" fmla="*/ 0 w 18932"/>
                <a:gd name="connsiteY9" fmla="*/ 2187 h 22876"/>
                <a:gd name="connsiteX10" fmla="*/ 2025 w 18932"/>
                <a:gd name="connsiteY10" fmla="*/ 0 h 22876"/>
                <a:gd name="connsiteX0" fmla="*/ 1915 w 18932"/>
                <a:gd name="connsiteY0" fmla="*/ 0 h 23273"/>
                <a:gd name="connsiteX1" fmla="*/ 14167 w 18932"/>
                <a:gd name="connsiteY1" fmla="*/ 8547 h 23273"/>
                <a:gd name="connsiteX2" fmla="*/ 10804 w 18932"/>
                <a:gd name="connsiteY2" fmla="*/ 11622 h 23273"/>
                <a:gd name="connsiteX3" fmla="*/ 18932 w 18932"/>
                <a:gd name="connsiteY3" fmla="*/ 17495 h 23273"/>
                <a:gd name="connsiteX4" fmla="*/ 12941 w 18932"/>
                <a:gd name="connsiteY4" fmla="*/ 23273 h 23273"/>
                <a:gd name="connsiteX5" fmla="*/ 10743 w 18932"/>
                <a:gd name="connsiteY5" fmla="*/ 21083 h 23273"/>
                <a:gd name="connsiteX6" fmla="*/ 14414 w 18932"/>
                <a:gd name="connsiteY6" fmla="*/ 17447 h 23273"/>
                <a:gd name="connsiteX7" fmla="*/ 6557 w 18932"/>
                <a:gd name="connsiteY7" fmla="*/ 11774 h 23273"/>
                <a:gd name="connsiteX8" fmla="*/ 9487 w 18932"/>
                <a:gd name="connsiteY8" fmla="*/ 8809 h 23273"/>
                <a:gd name="connsiteX9" fmla="*/ 0 w 18932"/>
                <a:gd name="connsiteY9" fmla="*/ 2584 h 23273"/>
                <a:gd name="connsiteX10" fmla="*/ 1915 w 18932"/>
                <a:gd name="connsiteY10" fmla="*/ 0 h 23273"/>
                <a:gd name="connsiteX0" fmla="*/ 1915 w 18932"/>
                <a:gd name="connsiteY0" fmla="*/ 0 h 22777"/>
                <a:gd name="connsiteX1" fmla="*/ 14167 w 18932"/>
                <a:gd name="connsiteY1" fmla="*/ 8051 h 22777"/>
                <a:gd name="connsiteX2" fmla="*/ 10804 w 18932"/>
                <a:gd name="connsiteY2" fmla="*/ 11126 h 22777"/>
                <a:gd name="connsiteX3" fmla="*/ 18932 w 18932"/>
                <a:gd name="connsiteY3" fmla="*/ 16999 h 22777"/>
                <a:gd name="connsiteX4" fmla="*/ 12941 w 18932"/>
                <a:gd name="connsiteY4" fmla="*/ 22777 h 22777"/>
                <a:gd name="connsiteX5" fmla="*/ 10743 w 18932"/>
                <a:gd name="connsiteY5" fmla="*/ 20587 h 22777"/>
                <a:gd name="connsiteX6" fmla="*/ 14414 w 18932"/>
                <a:gd name="connsiteY6" fmla="*/ 16951 h 22777"/>
                <a:gd name="connsiteX7" fmla="*/ 6557 w 18932"/>
                <a:gd name="connsiteY7" fmla="*/ 11278 h 22777"/>
                <a:gd name="connsiteX8" fmla="*/ 9487 w 18932"/>
                <a:gd name="connsiteY8" fmla="*/ 8313 h 22777"/>
                <a:gd name="connsiteX9" fmla="*/ 0 w 18932"/>
                <a:gd name="connsiteY9" fmla="*/ 2088 h 22777"/>
                <a:gd name="connsiteX10" fmla="*/ 1915 w 18932"/>
                <a:gd name="connsiteY10" fmla="*/ 0 h 22777"/>
                <a:gd name="connsiteX0" fmla="*/ 1696 w 18932"/>
                <a:gd name="connsiteY0" fmla="*/ 0 h 23174"/>
                <a:gd name="connsiteX1" fmla="*/ 14167 w 18932"/>
                <a:gd name="connsiteY1" fmla="*/ 8448 h 23174"/>
                <a:gd name="connsiteX2" fmla="*/ 10804 w 18932"/>
                <a:gd name="connsiteY2" fmla="*/ 11523 h 23174"/>
                <a:gd name="connsiteX3" fmla="*/ 18932 w 18932"/>
                <a:gd name="connsiteY3" fmla="*/ 17396 h 23174"/>
                <a:gd name="connsiteX4" fmla="*/ 12941 w 18932"/>
                <a:gd name="connsiteY4" fmla="*/ 23174 h 23174"/>
                <a:gd name="connsiteX5" fmla="*/ 10743 w 18932"/>
                <a:gd name="connsiteY5" fmla="*/ 20984 h 23174"/>
                <a:gd name="connsiteX6" fmla="*/ 14414 w 18932"/>
                <a:gd name="connsiteY6" fmla="*/ 17348 h 23174"/>
                <a:gd name="connsiteX7" fmla="*/ 6557 w 18932"/>
                <a:gd name="connsiteY7" fmla="*/ 11675 h 23174"/>
                <a:gd name="connsiteX8" fmla="*/ 9487 w 18932"/>
                <a:gd name="connsiteY8" fmla="*/ 8710 h 23174"/>
                <a:gd name="connsiteX9" fmla="*/ 0 w 18932"/>
                <a:gd name="connsiteY9" fmla="*/ 2485 h 23174"/>
                <a:gd name="connsiteX10" fmla="*/ 1696 w 18932"/>
                <a:gd name="connsiteY10" fmla="*/ 0 h 23174"/>
                <a:gd name="connsiteX0" fmla="*/ 1696 w 18932"/>
                <a:gd name="connsiteY0" fmla="*/ 0 h 23174"/>
                <a:gd name="connsiteX1" fmla="*/ 13509 w 18932"/>
                <a:gd name="connsiteY1" fmla="*/ 8150 h 23174"/>
                <a:gd name="connsiteX2" fmla="*/ 10804 w 18932"/>
                <a:gd name="connsiteY2" fmla="*/ 11523 h 23174"/>
                <a:gd name="connsiteX3" fmla="*/ 18932 w 18932"/>
                <a:gd name="connsiteY3" fmla="*/ 17396 h 23174"/>
                <a:gd name="connsiteX4" fmla="*/ 12941 w 18932"/>
                <a:gd name="connsiteY4" fmla="*/ 23174 h 23174"/>
                <a:gd name="connsiteX5" fmla="*/ 10743 w 18932"/>
                <a:gd name="connsiteY5" fmla="*/ 20984 h 23174"/>
                <a:gd name="connsiteX6" fmla="*/ 14414 w 18932"/>
                <a:gd name="connsiteY6" fmla="*/ 17348 h 23174"/>
                <a:gd name="connsiteX7" fmla="*/ 6557 w 18932"/>
                <a:gd name="connsiteY7" fmla="*/ 11675 h 23174"/>
                <a:gd name="connsiteX8" fmla="*/ 9487 w 18932"/>
                <a:gd name="connsiteY8" fmla="*/ 8710 h 23174"/>
                <a:gd name="connsiteX9" fmla="*/ 0 w 18932"/>
                <a:gd name="connsiteY9" fmla="*/ 2485 h 23174"/>
                <a:gd name="connsiteX10" fmla="*/ 1696 w 18932"/>
                <a:gd name="connsiteY10" fmla="*/ 0 h 23174"/>
                <a:gd name="connsiteX0" fmla="*/ 1696 w 18932"/>
                <a:gd name="connsiteY0" fmla="*/ 0 h 23174"/>
                <a:gd name="connsiteX1" fmla="*/ 13838 w 18932"/>
                <a:gd name="connsiteY1" fmla="*/ 8249 h 23174"/>
                <a:gd name="connsiteX2" fmla="*/ 10804 w 18932"/>
                <a:gd name="connsiteY2" fmla="*/ 11523 h 23174"/>
                <a:gd name="connsiteX3" fmla="*/ 18932 w 18932"/>
                <a:gd name="connsiteY3" fmla="*/ 17396 h 23174"/>
                <a:gd name="connsiteX4" fmla="*/ 12941 w 18932"/>
                <a:gd name="connsiteY4" fmla="*/ 23174 h 23174"/>
                <a:gd name="connsiteX5" fmla="*/ 10743 w 18932"/>
                <a:gd name="connsiteY5" fmla="*/ 20984 h 23174"/>
                <a:gd name="connsiteX6" fmla="*/ 14414 w 18932"/>
                <a:gd name="connsiteY6" fmla="*/ 17348 h 23174"/>
                <a:gd name="connsiteX7" fmla="*/ 6557 w 18932"/>
                <a:gd name="connsiteY7" fmla="*/ 11675 h 23174"/>
                <a:gd name="connsiteX8" fmla="*/ 9487 w 18932"/>
                <a:gd name="connsiteY8" fmla="*/ 8710 h 23174"/>
                <a:gd name="connsiteX9" fmla="*/ 0 w 18932"/>
                <a:gd name="connsiteY9" fmla="*/ 2485 h 23174"/>
                <a:gd name="connsiteX10" fmla="*/ 1696 w 18932"/>
                <a:gd name="connsiteY10" fmla="*/ 0 h 23174"/>
                <a:gd name="connsiteX0" fmla="*/ 1696 w 18494"/>
                <a:gd name="connsiteY0" fmla="*/ 0 h 23174"/>
                <a:gd name="connsiteX1" fmla="*/ 13838 w 18494"/>
                <a:gd name="connsiteY1" fmla="*/ 8249 h 23174"/>
                <a:gd name="connsiteX2" fmla="*/ 10804 w 18494"/>
                <a:gd name="connsiteY2" fmla="*/ 11523 h 23174"/>
                <a:gd name="connsiteX3" fmla="*/ 18494 w 18494"/>
                <a:gd name="connsiteY3" fmla="*/ 17595 h 23174"/>
                <a:gd name="connsiteX4" fmla="*/ 12941 w 18494"/>
                <a:gd name="connsiteY4" fmla="*/ 23174 h 23174"/>
                <a:gd name="connsiteX5" fmla="*/ 10743 w 18494"/>
                <a:gd name="connsiteY5" fmla="*/ 20984 h 23174"/>
                <a:gd name="connsiteX6" fmla="*/ 14414 w 18494"/>
                <a:gd name="connsiteY6" fmla="*/ 17348 h 23174"/>
                <a:gd name="connsiteX7" fmla="*/ 6557 w 18494"/>
                <a:gd name="connsiteY7" fmla="*/ 11675 h 23174"/>
                <a:gd name="connsiteX8" fmla="*/ 9487 w 18494"/>
                <a:gd name="connsiteY8" fmla="*/ 8710 h 23174"/>
                <a:gd name="connsiteX9" fmla="*/ 0 w 18494"/>
                <a:gd name="connsiteY9" fmla="*/ 2485 h 23174"/>
                <a:gd name="connsiteX10" fmla="*/ 1696 w 18494"/>
                <a:gd name="connsiteY10" fmla="*/ 0 h 23174"/>
                <a:gd name="connsiteX0" fmla="*/ 1696 w 18494"/>
                <a:gd name="connsiteY0" fmla="*/ 0 h 23174"/>
                <a:gd name="connsiteX1" fmla="*/ 13838 w 18494"/>
                <a:gd name="connsiteY1" fmla="*/ 8249 h 23174"/>
                <a:gd name="connsiteX2" fmla="*/ 10804 w 18494"/>
                <a:gd name="connsiteY2" fmla="*/ 11523 h 23174"/>
                <a:gd name="connsiteX3" fmla="*/ 18494 w 18494"/>
                <a:gd name="connsiteY3" fmla="*/ 17297 h 23174"/>
                <a:gd name="connsiteX4" fmla="*/ 12941 w 18494"/>
                <a:gd name="connsiteY4" fmla="*/ 23174 h 23174"/>
                <a:gd name="connsiteX5" fmla="*/ 10743 w 18494"/>
                <a:gd name="connsiteY5" fmla="*/ 20984 h 23174"/>
                <a:gd name="connsiteX6" fmla="*/ 14414 w 18494"/>
                <a:gd name="connsiteY6" fmla="*/ 17348 h 23174"/>
                <a:gd name="connsiteX7" fmla="*/ 6557 w 18494"/>
                <a:gd name="connsiteY7" fmla="*/ 11675 h 23174"/>
                <a:gd name="connsiteX8" fmla="*/ 9487 w 18494"/>
                <a:gd name="connsiteY8" fmla="*/ 8710 h 23174"/>
                <a:gd name="connsiteX9" fmla="*/ 0 w 18494"/>
                <a:gd name="connsiteY9" fmla="*/ 2485 h 23174"/>
                <a:gd name="connsiteX10" fmla="*/ 1696 w 18494"/>
                <a:gd name="connsiteY10" fmla="*/ 0 h 23174"/>
                <a:gd name="connsiteX0" fmla="*/ 1696 w 18494"/>
                <a:gd name="connsiteY0" fmla="*/ 0 h 23174"/>
                <a:gd name="connsiteX1" fmla="*/ 13838 w 18494"/>
                <a:gd name="connsiteY1" fmla="*/ 8249 h 23174"/>
                <a:gd name="connsiteX2" fmla="*/ 10804 w 18494"/>
                <a:gd name="connsiteY2" fmla="*/ 11523 h 23174"/>
                <a:gd name="connsiteX3" fmla="*/ 18494 w 18494"/>
                <a:gd name="connsiteY3" fmla="*/ 17297 h 23174"/>
                <a:gd name="connsiteX4" fmla="*/ 12941 w 18494"/>
                <a:gd name="connsiteY4" fmla="*/ 23174 h 23174"/>
                <a:gd name="connsiteX5" fmla="*/ 11181 w 18494"/>
                <a:gd name="connsiteY5" fmla="*/ 21083 h 23174"/>
                <a:gd name="connsiteX6" fmla="*/ 14414 w 18494"/>
                <a:gd name="connsiteY6" fmla="*/ 17348 h 23174"/>
                <a:gd name="connsiteX7" fmla="*/ 6557 w 18494"/>
                <a:gd name="connsiteY7" fmla="*/ 11675 h 23174"/>
                <a:gd name="connsiteX8" fmla="*/ 9487 w 18494"/>
                <a:gd name="connsiteY8" fmla="*/ 8710 h 23174"/>
                <a:gd name="connsiteX9" fmla="*/ 0 w 18494"/>
                <a:gd name="connsiteY9" fmla="*/ 2485 h 23174"/>
                <a:gd name="connsiteX10" fmla="*/ 1696 w 18494"/>
                <a:gd name="connsiteY10" fmla="*/ 0 h 231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8494" h="23174">
                  <a:moveTo>
                    <a:pt x="1696" y="0"/>
                  </a:moveTo>
                  <a:lnTo>
                    <a:pt x="13838" y="8249"/>
                  </a:lnTo>
                  <a:lnTo>
                    <a:pt x="10804" y="11523"/>
                  </a:lnTo>
                  <a:lnTo>
                    <a:pt x="18494" y="17297"/>
                  </a:lnTo>
                  <a:lnTo>
                    <a:pt x="12941" y="23174"/>
                  </a:lnTo>
                  <a:lnTo>
                    <a:pt x="11181" y="21083"/>
                  </a:lnTo>
                  <a:lnTo>
                    <a:pt x="14414" y="17348"/>
                  </a:lnTo>
                  <a:lnTo>
                    <a:pt x="6557" y="11675"/>
                  </a:lnTo>
                  <a:lnTo>
                    <a:pt x="9487" y="8710"/>
                  </a:lnTo>
                  <a:lnTo>
                    <a:pt x="0" y="2485"/>
                  </a:lnTo>
                  <a:lnTo>
                    <a:pt x="1696" y="0"/>
                  </a:lnTo>
                  <a:close/>
                </a:path>
              </a:pathLst>
            </a:custGeom>
            <a:solidFill>
              <a:schemeClr val="bg1">
                <a:alpha val="42000"/>
              </a:schemeClr>
            </a:solidFill>
            <a:ln w="22225" cap="flat" cmpd="sng" algn="ctr">
              <a:solidFill>
                <a:schemeClr val="bg1">
                  <a:alpha val="72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>
              <a:glow rad="88900">
                <a:schemeClr val="bg1">
                  <a:alpha val="21000"/>
                </a:schemeClr>
              </a:glow>
            </a:effec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baseline="-25000">
                <a:latin typeface="Arial" charset="0"/>
              </a:endParaRPr>
            </a:p>
          </p:txBody>
        </p:sp>
      </p:grpSp>
      <p:sp>
        <p:nvSpPr>
          <p:cNvPr id="3" name="Rectangle 2"/>
          <p:cNvSpPr/>
          <p:nvPr/>
        </p:nvSpPr>
        <p:spPr>
          <a:xfrm>
            <a:off x="1253444" y="799588"/>
            <a:ext cx="6768752" cy="14123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3668" algn="l">
              <a:lnSpc>
                <a:spcPct val="115000"/>
              </a:lnSpc>
            </a:pPr>
            <a:r>
              <a:rPr lang="en-US" sz="2800" b="1" dirty="0" err="1">
                <a:solidFill>
                  <a:srgbClr val="0070C0"/>
                </a:solidFill>
                <a:latin typeface="+mn-lt"/>
              </a:rPr>
              <a:t>Pelatihan</a:t>
            </a:r>
            <a:r>
              <a:rPr lang="en-US" sz="2800" b="1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+mn-lt"/>
              </a:rPr>
              <a:t>ini</a:t>
            </a:r>
            <a:r>
              <a:rPr lang="en-US" sz="240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+mn-lt"/>
              </a:rPr>
              <a:t>membekali</a:t>
            </a:r>
            <a:r>
              <a:rPr lang="en-US" sz="240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+mn-lt"/>
              </a:rPr>
              <a:t>peserta</a:t>
            </a:r>
            <a:r>
              <a:rPr lang="en-US" sz="240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rgbClr val="0070C0"/>
                </a:solidFill>
                <a:latin typeface="+mn-lt"/>
              </a:rPr>
              <a:t>dengan</a:t>
            </a:r>
            <a:r>
              <a:rPr lang="en-US" sz="2400" dirty="0">
                <a:solidFill>
                  <a:srgbClr val="0070C0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+mn-lt"/>
              </a:rPr>
              <a:t>pengetahuan</a:t>
            </a:r>
            <a:r>
              <a:rPr lang="en-US" sz="24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+mn-lt"/>
              </a:rPr>
              <a:t>tentang</a:t>
            </a:r>
            <a:r>
              <a:rPr lang="en-US" sz="24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id-ID" sz="2400" dirty="0">
                <a:solidFill>
                  <a:schemeClr val="accent1"/>
                </a:solidFill>
                <a:latin typeface="+mn-lt"/>
              </a:rPr>
              <a:t>manajemen </a:t>
            </a:r>
            <a:r>
              <a:rPr lang="en-US" sz="2400" dirty="0" err="1">
                <a:solidFill>
                  <a:schemeClr val="accent1"/>
                </a:solidFill>
                <a:latin typeface="+mn-lt"/>
              </a:rPr>
              <a:t>pemulihan</a:t>
            </a:r>
            <a:r>
              <a:rPr lang="en-US" sz="24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2400" dirty="0" err="1">
                <a:solidFill>
                  <a:schemeClr val="accent1"/>
                </a:solidFill>
                <a:latin typeface="+mn-lt"/>
              </a:rPr>
              <a:t>bencana</a:t>
            </a:r>
            <a:r>
              <a:rPr lang="en-US" sz="2400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+mn-lt"/>
              </a:rPr>
              <a:t>sesuai</a:t>
            </a:r>
            <a:r>
              <a:rPr lang="en-US" sz="2400" b="1" dirty="0">
                <a:solidFill>
                  <a:schemeClr val="accent1"/>
                </a:solidFill>
                <a:latin typeface="+mn-lt"/>
              </a:rPr>
              <a:t> </a:t>
            </a:r>
            <a:r>
              <a:rPr lang="en-US" sz="2400" b="1" dirty="0" err="1">
                <a:solidFill>
                  <a:schemeClr val="accent1"/>
                </a:solidFill>
                <a:latin typeface="+mn-lt"/>
              </a:rPr>
              <a:t>aturan</a:t>
            </a:r>
            <a:r>
              <a:rPr lang="en-US" sz="2400" b="1" dirty="0">
                <a:solidFill>
                  <a:schemeClr val="accent1"/>
                </a:solidFill>
                <a:latin typeface="+mn-lt"/>
              </a:rPr>
              <a:t> yang </a:t>
            </a:r>
            <a:r>
              <a:rPr lang="en-US" sz="2400" b="1" dirty="0" err="1">
                <a:solidFill>
                  <a:schemeClr val="accent1"/>
                </a:solidFill>
                <a:latin typeface="+mn-lt"/>
              </a:rPr>
              <a:t>berlaku</a:t>
            </a:r>
            <a:r>
              <a:rPr lang="id-ID" sz="2400" b="1" dirty="0">
                <a:solidFill>
                  <a:schemeClr val="accent1"/>
                </a:solidFill>
                <a:latin typeface="+mn-lt"/>
              </a:rPr>
              <a:t>.</a:t>
            </a:r>
            <a:endParaRPr lang="en-US" sz="2800" b="1" dirty="0">
              <a:solidFill>
                <a:schemeClr val="accent1"/>
              </a:solidFill>
              <a:latin typeface="+mn-lt"/>
            </a:endParaRPr>
          </a:p>
        </p:txBody>
      </p:sp>
      <p:sp>
        <p:nvSpPr>
          <p:cNvPr id="33" name="Title 1"/>
          <p:cNvSpPr txBox="1">
            <a:spLocks/>
          </p:cNvSpPr>
          <p:nvPr/>
        </p:nvSpPr>
        <p:spPr>
          <a:xfrm>
            <a:off x="1870344" y="6165305"/>
            <a:ext cx="8229600" cy="647799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id-ID" b="1" dirty="0">
                <a:solidFill>
                  <a:srgbClr val="002060"/>
                </a:solidFill>
                <a:latin typeface="Eras Bold ITC" pitchFamily="34" charset="0"/>
              </a:rPr>
              <a:t>DESKRIPSI SINGKAT</a:t>
            </a:r>
          </a:p>
        </p:txBody>
      </p:sp>
    </p:spTree>
    <p:extLst>
      <p:ext uri="{BB962C8B-B14F-4D97-AF65-F5344CB8AC3E}">
        <p14:creationId xmlns:p14="http://schemas.microsoft.com/office/powerpoint/2010/main" val="2693815667"/>
      </p:ext>
    </p:extLst>
  </p:cSld>
  <p:clrMapOvr>
    <a:masterClrMapping/>
  </p:clrMapOvr>
  <p:transition spd="slow" advClick="0" advTm="4200">
    <p:cut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52000" fill="hold" nodeType="withEffect" p14:presetBounceEnd="48000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7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8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xit" presetSubtype="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" dur="2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25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2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9" grpId="0"/>
          <p:bldP spid="79" grpId="1"/>
          <p:bldP spid="80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accel="52000" fill="hold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0" presetClass="entr" presetSubtype="0" fill="hold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50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" presetID="10" presetClass="exit" presetSubtype="0" fill="hold" nodeType="withEffect">
                                      <p:stCondLst>
                                        <p:cond delay="17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3" dur="250"/>
                                            <p:tgtEl>
                                              <p:spTgt spid="81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20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10" presetClass="exit" presetSubtype="0" fill="hold" grpId="1" nodeType="withEffect">
                                      <p:stCondLst>
                                        <p:cond delay="26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19" dur="25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1" presetID="10" presetClass="entr" presetSubtype="0" fill="hold" nodeType="withEffect">
                                      <p:stCondLst>
                                        <p:cond delay="290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xit" presetSubtype="0" fill="hold" nodeType="withEffect">
                                      <p:stCondLst>
                                        <p:cond delay="3500"/>
                                      </p:stCondLst>
                                      <p:childTnLst>
                                        <p:animEffect transition="out" filter="fade">
                                          <p:cBhvr>
                                            <p:cTn id="25" dur="25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249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hidden"/>
                                          </p:to>
                                        </p:set>
                                      </p:childTnLst>
                                    </p:cTn>
                                  </p:par>
                                  <p:par>
                                    <p:cTn id="27" presetID="10" presetClass="entr" presetSubtype="0" fill="hold" grpId="0" nodeType="withEffect">
                                      <p:stCondLst>
                                        <p:cond delay="380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9" grpId="0"/>
          <p:bldP spid="79" grpId="1"/>
          <p:bldP spid="80" grpId="0" animBg="1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8D372-8D6F-5548-DEE0-8AEA5F3E1F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351AEA-EE49-DB07-05BC-87FFA96D93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462584-A01A-AFE5-AD20-B1C12F97D6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204" y="-228600"/>
            <a:ext cx="12159589" cy="70866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A8CE6CB-C975-9F65-C69D-B862BA5A3CE0}"/>
              </a:ext>
            </a:extLst>
          </p:cNvPr>
          <p:cNvSpPr txBox="1"/>
          <p:nvPr/>
        </p:nvSpPr>
        <p:spPr>
          <a:xfrm>
            <a:off x="533400" y="1371600"/>
            <a:ext cx="7879783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err="1"/>
              <a:t>Pokok</a:t>
            </a:r>
            <a:r>
              <a:rPr lang="en-US" sz="3600" b="1" dirty="0"/>
              <a:t> </a:t>
            </a:r>
            <a:r>
              <a:rPr lang="en-US" sz="3600" b="1" dirty="0" err="1"/>
              <a:t>Bahasan</a:t>
            </a:r>
            <a:r>
              <a:rPr lang="en-US" sz="3600" b="1" dirty="0"/>
              <a:t> :</a:t>
            </a:r>
          </a:p>
          <a:p>
            <a:endParaRPr lang="en-US" dirty="0"/>
          </a:p>
          <a:p>
            <a:endParaRPr lang="en-US" sz="2800" b="1" dirty="0">
              <a:solidFill>
                <a:schemeClr val="tx2"/>
              </a:solidFill>
              <a:latin typeface="Aptos" panose="020B0004020202020204" pitchFamily="34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b="1" dirty="0" err="1">
                <a:solidFill>
                  <a:schemeClr val="tx2"/>
                </a:solidFill>
                <a:latin typeface="Aptos" panose="020B0004020202020204" pitchFamily="34" charset="0"/>
              </a:rPr>
              <a:t>Regulasi</a:t>
            </a:r>
            <a:r>
              <a:rPr lang="en-US" sz="2800" b="1" dirty="0">
                <a:solidFill>
                  <a:schemeClr val="tx2"/>
                </a:solidFill>
                <a:latin typeface="Aptos" panose="020B0004020202020204" pitchFamily="34" charset="0"/>
              </a:rPr>
              <a:t> Dan </a:t>
            </a:r>
            <a:r>
              <a:rPr lang="en-US" sz="2800" b="1" dirty="0" err="1">
                <a:solidFill>
                  <a:schemeClr val="tx2"/>
                </a:solidFill>
                <a:latin typeface="Aptos" panose="020B0004020202020204" pitchFamily="34" charset="0"/>
              </a:rPr>
              <a:t>Kebijakan</a:t>
            </a:r>
            <a:r>
              <a:rPr lang="en-US" sz="2800" b="1" dirty="0">
                <a:solidFill>
                  <a:schemeClr val="tx2"/>
                </a:solidFill>
                <a:latin typeface="Aptos" panose="020B0004020202020204" pitchFamily="34" charset="0"/>
              </a:rPr>
              <a:t> RR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ID" sz="2800" b="1" dirty="0" err="1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Pengkajian</a:t>
            </a:r>
            <a:r>
              <a:rPr lang="en-ID" sz="2800" b="1" dirty="0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 </a:t>
            </a:r>
            <a:r>
              <a:rPr lang="en-ID" sz="2800" b="1" dirty="0" err="1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Kebutuhan</a:t>
            </a:r>
            <a:r>
              <a:rPr lang="en-ID" sz="2800" b="1" dirty="0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 </a:t>
            </a:r>
            <a:r>
              <a:rPr lang="en-ID" sz="2800" b="1" dirty="0" err="1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Pascabencana</a:t>
            </a:r>
            <a:r>
              <a:rPr lang="en-ID" sz="2800" b="1" dirty="0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 </a:t>
            </a:r>
            <a:r>
              <a:rPr lang="en-ID" sz="2800" b="1" dirty="0">
                <a:solidFill>
                  <a:schemeClr val="tx2"/>
                </a:solidFill>
                <a:latin typeface="Aptos" panose="020B0004020202020204" pitchFamily="34" charset="0"/>
                <a:cs typeface="Arial"/>
              </a:rPr>
              <a:t>(</a:t>
            </a:r>
            <a:r>
              <a:rPr lang="en-ID" sz="2800" b="1" dirty="0" err="1">
                <a:solidFill>
                  <a:schemeClr val="tx2"/>
                </a:solidFill>
                <a:latin typeface="Aptos" panose="020B0004020202020204" pitchFamily="34" charset="0"/>
                <a:cs typeface="Arial"/>
              </a:rPr>
              <a:t>Jitupasna</a:t>
            </a:r>
            <a:r>
              <a:rPr lang="en-ID" sz="2800" b="1" dirty="0">
                <a:solidFill>
                  <a:schemeClr val="tx2"/>
                </a:solidFill>
                <a:latin typeface="Aptos" panose="020B0004020202020204" pitchFamily="34" charset="0"/>
                <a:cs typeface="Arial"/>
              </a:rPr>
              <a:t>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ID" sz="2800" b="1" dirty="0">
                <a:solidFill>
                  <a:schemeClr val="tx2"/>
                </a:solidFill>
                <a:latin typeface="Aptos" panose="020B0004020202020204" pitchFamily="34" charset="0"/>
                <a:cs typeface="Arial"/>
              </a:rPr>
              <a:t>R</a:t>
            </a:r>
            <a:r>
              <a:rPr lang="es-ES" sz="2800" b="1" dirty="0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encana</a:t>
            </a:r>
            <a:r>
              <a:rPr lang="es-ES" sz="2800" b="1" spc="-45" dirty="0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 </a:t>
            </a:r>
            <a:r>
              <a:rPr lang="es-ES" sz="2800" b="1" dirty="0" err="1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Rehabilitasi</a:t>
            </a:r>
            <a:r>
              <a:rPr lang="es-ES" sz="2800" b="1" spc="-70" dirty="0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 </a:t>
            </a:r>
            <a:r>
              <a:rPr lang="es-ES" sz="2800" b="1" dirty="0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Dan</a:t>
            </a:r>
            <a:r>
              <a:rPr lang="es-ES" sz="2800" b="1" spc="-20" dirty="0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 </a:t>
            </a:r>
            <a:r>
              <a:rPr lang="es-ES" sz="2800" b="1" dirty="0" err="1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Rekonstruksi</a:t>
            </a:r>
            <a:r>
              <a:rPr lang="es-ES" sz="2800" b="1" spc="-25" dirty="0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 </a:t>
            </a:r>
            <a:r>
              <a:rPr lang="es-ES" sz="2800" b="1" dirty="0" err="1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Pascabencana</a:t>
            </a:r>
            <a:r>
              <a:rPr lang="es-ES" sz="2800" b="1" spc="-40" dirty="0">
                <a:solidFill>
                  <a:schemeClr val="tx2"/>
                </a:solidFill>
                <a:latin typeface="Aptos" panose="020B0004020202020204" pitchFamily="34" charset="0"/>
                <a:cs typeface="Malgun Gothic"/>
              </a:rPr>
              <a:t> (R3P)</a:t>
            </a:r>
            <a:endParaRPr lang="es-ES" sz="2800" b="1" dirty="0">
              <a:solidFill>
                <a:schemeClr val="tx2"/>
              </a:solidFill>
              <a:latin typeface="Aptos" panose="020B0004020202020204" pitchFamily="34" charset="0"/>
              <a:cs typeface="Arial"/>
            </a:endParaRPr>
          </a:p>
          <a:p>
            <a:endParaRPr lang="en-US" dirty="0"/>
          </a:p>
          <a:p>
            <a:endParaRPr lang="en-US" dirty="0"/>
          </a:p>
          <a:p>
            <a:endParaRPr lang="en-ID" dirty="0"/>
          </a:p>
        </p:txBody>
      </p:sp>
      <p:grpSp>
        <p:nvGrpSpPr>
          <p:cNvPr id="4" name="object 3">
            <a:extLst>
              <a:ext uri="{FF2B5EF4-FFF2-40B4-BE49-F238E27FC236}">
                <a16:creationId xmlns:a16="http://schemas.microsoft.com/office/drawing/2014/main" id="{EF530D77-82E7-EFAD-AE6B-0E5742440458}"/>
              </a:ext>
            </a:extLst>
          </p:cNvPr>
          <p:cNvGrpSpPr/>
          <p:nvPr/>
        </p:nvGrpSpPr>
        <p:grpSpPr>
          <a:xfrm>
            <a:off x="8610600" y="767080"/>
            <a:ext cx="3403093" cy="5938520"/>
            <a:chOff x="25907" y="204187"/>
            <a:chExt cx="3825240" cy="6466840"/>
          </a:xfrm>
        </p:grpSpPr>
        <p:pic>
          <p:nvPicPr>
            <p:cNvPr id="7" name="object 4">
              <a:extLst>
                <a:ext uri="{FF2B5EF4-FFF2-40B4-BE49-F238E27FC236}">
                  <a16:creationId xmlns:a16="http://schemas.microsoft.com/office/drawing/2014/main" id="{709BF8F1-F1F1-3964-7EF9-C985F9949F3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38242" y="204187"/>
              <a:ext cx="1421978" cy="1953810"/>
            </a:xfrm>
            <a:prstGeom prst="rect">
              <a:avLst/>
            </a:prstGeom>
          </p:spPr>
        </p:pic>
        <p:pic>
          <p:nvPicPr>
            <p:cNvPr id="8" name="object 5">
              <a:extLst>
                <a:ext uri="{FF2B5EF4-FFF2-40B4-BE49-F238E27FC236}">
                  <a16:creationId xmlns:a16="http://schemas.microsoft.com/office/drawing/2014/main" id="{3961A50B-6B59-97AE-D898-FC36C36FA313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645919" y="211835"/>
              <a:ext cx="1342644" cy="1874520"/>
            </a:xfrm>
            <a:prstGeom prst="rect">
              <a:avLst/>
            </a:prstGeom>
          </p:spPr>
        </p:pic>
        <p:pic>
          <p:nvPicPr>
            <p:cNvPr id="9" name="object 6">
              <a:extLst>
                <a:ext uri="{FF2B5EF4-FFF2-40B4-BE49-F238E27FC236}">
                  <a16:creationId xmlns:a16="http://schemas.microsoft.com/office/drawing/2014/main" id="{8AC81CBD-4D33-CBF5-9634-F0B9B08E866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6388" y="713231"/>
              <a:ext cx="1588008" cy="1993392"/>
            </a:xfrm>
            <a:prstGeom prst="rect">
              <a:avLst/>
            </a:prstGeom>
          </p:spPr>
        </p:pic>
        <p:pic>
          <p:nvPicPr>
            <p:cNvPr id="10" name="object 7">
              <a:extLst>
                <a:ext uri="{FF2B5EF4-FFF2-40B4-BE49-F238E27FC236}">
                  <a16:creationId xmlns:a16="http://schemas.microsoft.com/office/drawing/2014/main" id="{00D2BF34-0523-95D2-C185-16D5DB54730E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82296" y="739139"/>
              <a:ext cx="1481328" cy="1886712"/>
            </a:xfrm>
            <a:prstGeom prst="rect">
              <a:avLst/>
            </a:prstGeom>
          </p:spPr>
        </p:pic>
        <p:pic>
          <p:nvPicPr>
            <p:cNvPr id="11" name="object 8">
              <a:extLst>
                <a:ext uri="{FF2B5EF4-FFF2-40B4-BE49-F238E27FC236}">
                  <a16:creationId xmlns:a16="http://schemas.microsoft.com/office/drawing/2014/main" id="{25398C9C-3DBA-A32D-9D4E-374BB4397329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090928" y="4285488"/>
              <a:ext cx="1702307" cy="2385060"/>
            </a:xfrm>
            <a:prstGeom prst="rect">
              <a:avLst/>
            </a:prstGeom>
          </p:spPr>
        </p:pic>
        <p:pic>
          <p:nvPicPr>
            <p:cNvPr id="12" name="object 9">
              <a:extLst>
                <a:ext uri="{FF2B5EF4-FFF2-40B4-BE49-F238E27FC236}">
                  <a16:creationId xmlns:a16="http://schemas.microsoft.com/office/drawing/2014/main" id="{DABF94C7-D433-57BF-6955-8EF1082C774D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5907" y="2650236"/>
              <a:ext cx="2058924" cy="3119628"/>
            </a:xfrm>
            <a:prstGeom prst="rect">
              <a:avLst/>
            </a:prstGeom>
          </p:spPr>
        </p:pic>
        <p:pic>
          <p:nvPicPr>
            <p:cNvPr id="13" name="object 10">
              <a:extLst>
                <a:ext uri="{FF2B5EF4-FFF2-40B4-BE49-F238E27FC236}">
                  <a16:creationId xmlns:a16="http://schemas.microsoft.com/office/drawing/2014/main" id="{FF6C9670-AABD-21AB-4D37-194074CD1CB9}"/>
                </a:ext>
              </a:extLst>
            </p:cNvPr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101596" y="1659635"/>
              <a:ext cx="1749552" cy="258927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593885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85725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1524000" y="1581151"/>
            <a:ext cx="9144000" cy="3762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2272189" y="1981200"/>
            <a:ext cx="1842611" cy="329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25684"/>
              </a:lnSpc>
            </a:pPr>
            <a:r>
              <a:rPr lang="en-ID" sz="21525" spc="-4" dirty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1</a:t>
            </a:r>
            <a:endParaRPr sz="21525" dirty="0">
              <a:solidFill>
                <a:schemeClr val="bg2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4028" y="3188494"/>
            <a:ext cx="6062663" cy="9638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algn="ctr">
              <a:lnSpc>
                <a:spcPct val="101299"/>
              </a:lnSpc>
            </a:pPr>
            <a:r>
              <a:rPr lang="en-US" sz="3200" b="1" dirty="0">
                <a:solidFill>
                  <a:srgbClr val="262626"/>
                </a:solidFill>
                <a:latin typeface="Arial"/>
                <a:cs typeface="Arial"/>
              </a:rPr>
              <a:t>REGULASI DAN KEBIJAKAN </a:t>
            </a:r>
            <a:r>
              <a:rPr 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Rehabilitasi</a:t>
            </a:r>
            <a:r>
              <a:rPr lang="en-US" sz="3200" b="1" dirty="0">
                <a:solidFill>
                  <a:srgbClr val="262626"/>
                </a:solidFill>
                <a:latin typeface="Arial"/>
                <a:cs typeface="Arial"/>
              </a:rPr>
              <a:t> </a:t>
            </a:r>
            <a:r>
              <a:rPr lang="en-US" sz="3200" b="1" dirty="0" err="1">
                <a:solidFill>
                  <a:srgbClr val="262626"/>
                </a:solidFill>
                <a:latin typeface="Arial"/>
                <a:cs typeface="Arial"/>
              </a:rPr>
              <a:t>Rekonstruksi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69240" y="159701"/>
            <a:ext cx="90360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400" b="1" dirty="0" err="1">
                <a:solidFill>
                  <a:srgbClr val="000000"/>
                </a:solidFill>
                <a:latin typeface="Arial"/>
                <a:cs typeface="Arial"/>
              </a:rPr>
              <a:t>Regulasi</a:t>
            </a:r>
            <a:r>
              <a:rPr lang="en-US" sz="4400" b="1" dirty="0">
                <a:solidFill>
                  <a:srgbClr val="000000"/>
                </a:solidFill>
                <a:latin typeface="Arial"/>
                <a:cs typeface="Arial"/>
              </a:rPr>
              <a:t> dan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cs typeface="Arial"/>
              </a:rPr>
              <a:t>Kebijakan</a:t>
            </a:r>
            <a:r>
              <a:rPr lang="en-US" sz="4400" b="1" dirty="0">
                <a:solidFill>
                  <a:srgbClr val="000000"/>
                </a:solidFill>
                <a:latin typeface="Arial"/>
                <a:cs typeface="Arial"/>
              </a:rPr>
              <a:t> RR</a:t>
            </a:r>
            <a:endParaRPr sz="44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69240" y="822451"/>
            <a:ext cx="3117215" cy="4370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281305">
              <a:lnSpc>
                <a:spcPct val="100000"/>
              </a:lnSpc>
              <a:spcBef>
                <a:spcPts val="105"/>
              </a:spcBef>
            </a:pPr>
            <a:r>
              <a:rPr sz="2000" i="1" dirty="0">
                <a:latin typeface="Calibri"/>
                <a:cs typeface="Calibri"/>
              </a:rPr>
              <a:t>UU No.</a:t>
            </a:r>
            <a:r>
              <a:rPr sz="2000" i="1" spc="-2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24/2007</a:t>
            </a:r>
            <a:r>
              <a:rPr sz="2000" i="1" spc="-4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tentang Penanggulangan</a:t>
            </a:r>
            <a:r>
              <a:rPr sz="2000" i="1" spc="-1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Bencana </a:t>
            </a:r>
            <a:r>
              <a:rPr sz="2000" i="1" dirty="0">
                <a:latin typeface="Calibri"/>
                <a:cs typeface="Calibri"/>
              </a:rPr>
              <a:t>“</a:t>
            </a:r>
            <a:r>
              <a:rPr sz="2000" b="1" i="1" dirty="0">
                <a:latin typeface="Calibri"/>
                <a:cs typeface="Calibri"/>
              </a:rPr>
              <a:t>Bencana</a:t>
            </a:r>
            <a:r>
              <a:rPr sz="2000" b="1" i="1" spc="-6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adalah</a:t>
            </a:r>
            <a:r>
              <a:rPr sz="2000" i="1" spc="-50" dirty="0"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FC0"/>
                </a:solidFill>
                <a:latin typeface="Calibri"/>
                <a:cs typeface="Calibri"/>
              </a:rPr>
              <a:t>Peristiwa</a:t>
            </a:r>
            <a:endParaRPr sz="2000">
              <a:latin typeface="Calibri"/>
              <a:cs typeface="Calibri"/>
            </a:endParaRPr>
          </a:p>
          <a:p>
            <a:pPr marL="12700" marR="5080">
              <a:lnSpc>
                <a:spcPct val="90000"/>
              </a:lnSpc>
            </a:pPr>
            <a:r>
              <a:rPr sz="2000" b="1" i="1" dirty="0">
                <a:solidFill>
                  <a:srgbClr val="006FC0"/>
                </a:solidFill>
                <a:latin typeface="Calibri"/>
                <a:cs typeface="Calibri"/>
              </a:rPr>
              <a:t>atau</a:t>
            </a:r>
            <a:r>
              <a:rPr sz="2000" b="1" i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FC0"/>
                </a:solidFill>
                <a:latin typeface="Calibri"/>
                <a:cs typeface="Calibri"/>
              </a:rPr>
              <a:t>rangkaian</a:t>
            </a:r>
            <a:r>
              <a:rPr sz="2000" b="1" i="1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006FC0"/>
                </a:solidFill>
                <a:latin typeface="Calibri"/>
                <a:cs typeface="Calibri"/>
              </a:rPr>
              <a:t>peristiwa </a:t>
            </a:r>
            <a:r>
              <a:rPr sz="2000" i="1" dirty="0">
                <a:latin typeface="Calibri"/>
                <a:cs typeface="Calibri"/>
              </a:rPr>
              <a:t>yang</a:t>
            </a:r>
            <a:r>
              <a:rPr sz="2000" i="1" spc="-55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mengancam</a:t>
            </a:r>
            <a:r>
              <a:rPr sz="2000" i="1" spc="-45" dirty="0">
                <a:latin typeface="Calibri"/>
                <a:cs typeface="Calibri"/>
              </a:rPr>
              <a:t> </a:t>
            </a:r>
            <a:r>
              <a:rPr sz="2000" i="1" spc="-25" dirty="0">
                <a:latin typeface="Calibri"/>
                <a:cs typeface="Calibri"/>
              </a:rPr>
              <a:t>dan </a:t>
            </a:r>
            <a:r>
              <a:rPr sz="2000" i="1" dirty="0">
                <a:latin typeface="Calibri"/>
                <a:cs typeface="Calibri"/>
              </a:rPr>
              <a:t>mengganggu</a:t>
            </a:r>
            <a:r>
              <a:rPr sz="2000" i="1" spc="-105" dirty="0">
                <a:latin typeface="Calibri"/>
                <a:cs typeface="Calibri"/>
              </a:rPr>
              <a:t> </a:t>
            </a:r>
            <a:r>
              <a:rPr sz="2000" b="1" i="1" dirty="0">
                <a:solidFill>
                  <a:srgbClr val="FF0000"/>
                </a:solidFill>
                <a:latin typeface="Calibri"/>
                <a:cs typeface="Calibri"/>
              </a:rPr>
              <a:t>kehidupan</a:t>
            </a:r>
            <a:r>
              <a:rPr sz="2000" b="1" i="1" spc="-1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25" dirty="0">
                <a:solidFill>
                  <a:srgbClr val="FF0000"/>
                </a:solidFill>
                <a:latin typeface="Calibri"/>
                <a:cs typeface="Calibri"/>
              </a:rPr>
              <a:t>dan </a:t>
            </a:r>
            <a:r>
              <a:rPr sz="2000" b="1" i="1" dirty="0">
                <a:solidFill>
                  <a:srgbClr val="FF0000"/>
                </a:solidFill>
                <a:latin typeface="Calibri"/>
                <a:cs typeface="Calibri"/>
              </a:rPr>
              <a:t>penghidupan</a:t>
            </a:r>
            <a:r>
              <a:rPr sz="2000" b="1" i="1" spc="-8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solidFill>
                  <a:srgbClr val="FF0000"/>
                </a:solidFill>
                <a:latin typeface="Calibri"/>
                <a:cs typeface="Calibri"/>
              </a:rPr>
              <a:t>masyarakat </a:t>
            </a:r>
            <a:r>
              <a:rPr sz="2000" i="1" dirty="0">
                <a:latin typeface="Calibri"/>
                <a:cs typeface="Calibri"/>
              </a:rPr>
              <a:t>yang</a:t>
            </a:r>
            <a:r>
              <a:rPr sz="2000" i="1" spc="-20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disebabkan,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baik</a:t>
            </a:r>
            <a:r>
              <a:rPr sz="2000" i="1" spc="-10" dirty="0">
                <a:latin typeface="Calibri"/>
                <a:cs typeface="Calibri"/>
              </a:rPr>
              <a:t> faktor </a:t>
            </a:r>
            <a:r>
              <a:rPr sz="2000" i="1" dirty="0">
                <a:latin typeface="Calibri"/>
                <a:cs typeface="Calibri"/>
              </a:rPr>
              <a:t>alam,</a:t>
            </a:r>
            <a:r>
              <a:rPr sz="2000" i="1" spc="-2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non</a:t>
            </a:r>
            <a:r>
              <a:rPr sz="2000" i="1" spc="-20" dirty="0">
                <a:latin typeface="Calibri"/>
                <a:cs typeface="Calibri"/>
              </a:rPr>
              <a:t> </a:t>
            </a:r>
            <a:r>
              <a:rPr sz="2000" i="1" dirty="0">
                <a:latin typeface="Calibri"/>
                <a:cs typeface="Calibri"/>
              </a:rPr>
              <a:t>alam</a:t>
            </a:r>
            <a:r>
              <a:rPr sz="2000" i="1" spc="-15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maupun </a:t>
            </a:r>
            <a:r>
              <a:rPr sz="2000" b="1" i="1" dirty="0">
                <a:solidFill>
                  <a:srgbClr val="FF0000"/>
                </a:solidFill>
                <a:latin typeface="Calibri"/>
                <a:cs typeface="Calibri"/>
              </a:rPr>
              <a:t>manusia</a:t>
            </a:r>
            <a:r>
              <a:rPr sz="2000" i="1" dirty="0">
                <a:latin typeface="Calibri"/>
                <a:cs typeface="Calibri"/>
              </a:rPr>
              <a:t>,</a:t>
            </a:r>
            <a:r>
              <a:rPr sz="2000" i="1" spc="-40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sehingga menyebabkan</a:t>
            </a:r>
            <a:r>
              <a:rPr sz="2000" i="1" spc="-70" dirty="0">
                <a:latin typeface="Calibri"/>
                <a:cs typeface="Calibri"/>
              </a:rPr>
              <a:t> </a:t>
            </a:r>
            <a:r>
              <a:rPr sz="2000" i="1" spc="-10" dirty="0">
                <a:latin typeface="Calibri"/>
                <a:cs typeface="Calibri"/>
              </a:rPr>
              <a:t>timbulnya </a:t>
            </a:r>
            <a:r>
              <a:rPr sz="2000" b="1" i="1" spc="-10" dirty="0">
                <a:latin typeface="Calibri"/>
                <a:cs typeface="Calibri"/>
              </a:rPr>
              <a:t>korban</a:t>
            </a:r>
            <a:r>
              <a:rPr sz="2000" b="1" i="1" spc="-4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jiwa,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500" b="1" i="1" spc="-10" dirty="0">
                <a:solidFill>
                  <a:srgbClr val="FF0000"/>
                </a:solidFill>
                <a:latin typeface="Calibri"/>
                <a:cs typeface="Calibri"/>
              </a:rPr>
              <a:t>kerusakan </a:t>
            </a:r>
            <a:r>
              <a:rPr sz="2000" b="1" i="1" spc="-10" dirty="0">
                <a:latin typeface="Calibri"/>
                <a:cs typeface="Calibri"/>
              </a:rPr>
              <a:t>lingkungan,</a:t>
            </a:r>
            <a:r>
              <a:rPr sz="2000" b="1" i="1" spc="-20" dirty="0">
                <a:latin typeface="Calibri"/>
                <a:cs typeface="Calibri"/>
              </a:rPr>
              <a:t> </a:t>
            </a:r>
            <a:r>
              <a:rPr sz="2500" b="1" i="1" spc="-30" dirty="0">
                <a:solidFill>
                  <a:srgbClr val="FF0000"/>
                </a:solidFill>
                <a:latin typeface="Calibri"/>
                <a:cs typeface="Calibri"/>
              </a:rPr>
              <a:t>kerugian</a:t>
            </a:r>
            <a:r>
              <a:rPr sz="2500" b="1" i="1" spc="-7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harta </a:t>
            </a:r>
            <a:r>
              <a:rPr sz="2000" b="1" i="1" dirty="0">
                <a:latin typeface="Calibri"/>
                <a:cs typeface="Calibri"/>
              </a:rPr>
              <a:t>benda</a:t>
            </a:r>
            <a:r>
              <a:rPr sz="2000" b="1" i="1" spc="-35" dirty="0">
                <a:latin typeface="Calibri"/>
                <a:cs typeface="Calibri"/>
              </a:rPr>
              <a:t> </a:t>
            </a:r>
            <a:r>
              <a:rPr sz="2000" b="1" i="1" dirty="0">
                <a:latin typeface="Calibri"/>
                <a:cs typeface="Calibri"/>
              </a:rPr>
              <a:t>dan</a:t>
            </a:r>
            <a:r>
              <a:rPr sz="2000" b="1" i="1" spc="-2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dampak psikologis</a:t>
            </a:r>
            <a:r>
              <a:rPr sz="2000" i="1" spc="-10" dirty="0">
                <a:latin typeface="Calibri"/>
                <a:cs typeface="Calibri"/>
              </a:rPr>
              <a:t>”.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9240" y="5532221"/>
            <a:ext cx="2883535" cy="605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2280"/>
              </a:lnSpc>
              <a:spcBef>
                <a:spcPts val="105"/>
              </a:spcBef>
            </a:pPr>
            <a:r>
              <a:rPr sz="2000" b="1" i="1" spc="-10" dirty="0">
                <a:latin typeface="Calibri"/>
                <a:cs typeface="Calibri"/>
              </a:rPr>
              <a:t>Pascabencana:</a:t>
            </a:r>
            <a:r>
              <a:rPr sz="2000" b="1" i="1" spc="-25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Rehabilitasi</a:t>
            </a:r>
            <a:endParaRPr sz="2000">
              <a:latin typeface="Calibri"/>
              <a:cs typeface="Calibri"/>
            </a:endParaRPr>
          </a:p>
          <a:p>
            <a:pPr marL="12700">
              <a:lnSpc>
                <a:spcPts val="2280"/>
              </a:lnSpc>
            </a:pPr>
            <a:r>
              <a:rPr sz="2000" b="1" i="1" dirty="0">
                <a:latin typeface="Calibri"/>
                <a:cs typeface="Calibri"/>
              </a:rPr>
              <a:t>dan</a:t>
            </a:r>
            <a:r>
              <a:rPr sz="2000" b="1" i="1" spc="-40" dirty="0">
                <a:latin typeface="Calibri"/>
                <a:cs typeface="Calibri"/>
              </a:rPr>
              <a:t> </a:t>
            </a:r>
            <a:r>
              <a:rPr sz="2000" b="1" i="1" spc="-10" dirty="0">
                <a:latin typeface="Calibri"/>
                <a:cs typeface="Calibri"/>
              </a:rPr>
              <a:t>Rekonstruksi</a:t>
            </a:r>
            <a:endParaRPr sz="20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58310" y="938276"/>
            <a:ext cx="4272280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8161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Calibri"/>
                <a:cs typeface="Calibri"/>
              </a:rPr>
              <a:t>PP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21</a:t>
            </a:r>
            <a:r>
              <a:rPr sz="1800" b="1" spc="-20" dirty="0">
                <a:latin typeface="Calibri"/>
                <a:cs typeface="Calibri"/>
              </a:rPr>
              <a:t> Tahun</a:t>
            </a:r>
            <a:r>
              <a:rPr sz="1800" b="1" spc="-4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2008</a:t>
            </a:r>
            <a:r>
              <a:rPr sz="1800" b="1" spc="-2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tentang</a:t>
            </a:r>
            <a:r>
              <a:rPr sz="1800" b="1" spc="-50" dirty="0">
                <a:latin typeface="Calibri"/>
                <a:cs typeface="Calibri"/>
              </a:rPr>
              <a:t> </a:t>
            </a:r>
            <a:r>
              <a:rPr sz="1800" b="1" spc="-10" dirty="0">
                <a:latin typeface="Calibri"/>
                <a:cs typeface="Calibri"/>
              </a:rPr>
              <a:t>Penanggulangan Bencana</a:t>
            </a:r>
            <a:endParaRPr sz="1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1800" b="1" dirty="0">
                <a:latin typeface="Calibri"/>
                <a:cs typeface="Calibri"/>
              </a:rPr>
              <a:t>Pasal</a:t>
            </a:r>
            <a:r>
              <a:rPr sz="1800" b="1" spc="-3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57</a:t>
            </a:r>
            <a:r>
              <a:rPr sz="1800" b="1" spc="-10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&amp;</a:t>
            </a:r>
            <a:r>
              <a:rPr sz="1800" b="1" spc="-25" dirty="0">
                <a:latin typeface="Calibri"/>
                <a:cs typeface="Calibri"/>
              </a:rPr>
              <a:t> </a:t>
            </a:r>
            <a:r>
              <a:rPr sz="1800" b="1" dirty="0">
                <a:latin typeface="Calibri"/>
                <a:cs typeface="Calibri"/>
              </a:rPr>
              <a:t>Pasal</a:t>
            </a:r>
            <a:r>
              <a:rPr sz="1800" b="1" spc="-15" dirty="0">
                <a:latin typeface="Calibri"/>
                <a:cs typeface="Calibri"/>
              </a:rPr>
              <a:t> </a:t>
            </a:r>
            <a:r>
              <a:rPr sz="1800" b="1" spc="-25" dirty="0">
                <a:latin typeface="Calibri"/>
                <a:cs typeface="Calibri"/>
              </a:rPr>
              <a:t>75</a:t>
            </a:r>
            <a:endParaRPr sz="1800">
              <a:latin typeface="Calibri"/>
              <a:cs typeface="Calibri"/>
            </a:endParaRPr>
          </a:p>
          <a:p>
            <a:pPr marL="12700" marR="5080">
              <a:lnSpc>
                <a:spcPct val="100000"/>
              </a:lnSpc>
            </a:pPr>
            <a:r>
              <a:rPr sz="1800" dirty="0">
                <a:latin typeface="Calibri"/>
                <a:cs typeface="Calibri"/>
              </a:rPr>
              <a:t>Untuk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mempercepat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pemulihan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kehidupan masyarakat</a:t>
            </a:r>
            <a:r>
              <a:rPr sz="1800" spc="-9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pada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wilayah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pascabencana, </a:t>
            </a:r>
            <a:r>
              <a:rPr sz="1800" dirty="0">
                <a:latin typeface="Calibri"/>
                <a:cs typeface="Calibri"/>
              </a:rPr>
              <a:t>pemerintah</a:t>
            </a:r>
            <a:r>
              <a:rPr sz="1800" spc="-6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daerah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menetapkan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prioritas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spc="-20" dirty="0">
                <a:latin typeface="Calibri"/>
                <a:cs typeface="Calibri"/>
              </a:rPr>
              <a:t>dari </a:t>
            </a:r>
            <a:r>
              <a:rPr sz="1800" spc="-10" dirty="0">
                <a:latin typeface="Calibri"/>
                <a:cs typeface="Calibri"/>
              </a:rPr>
              <a:t>kegiatan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rehabilitasi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dan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rekosntruksi......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758310" y="3132785"/>
            <a:ext cx="4216400" cy="84963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b="1" i="1" dirty="0">
                <a:latin typeface="Calibri"/>
                <a:cs typeface="Calibri"/>
              </a:rPr>
              <a:t>Penetapan</a:t>
            </a:r>
            <a:r>
              <a:rPr sz="1800" b="1" i="1" spc="-4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prioritas</a:t>
            </a:r>
            <a:r>
              <a:rPr sz="1800" b="1" i="1" spc="-4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sebagaimana</a:t>
            </a:r>
            <a:r>
              <a:rPr sz="1800" b="1" i="1" spc="-40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dimaksud </a:t>
            </a:r>
            <a:r>
              <a:rPr sz="1800" b="1" i="1" dirty="0">
                <a:latin typeface="Calibri"/>
                <a:cs typeface="Calibri"/>
              </a:rPr>
              <a:t>pada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ayat</a:t>
            </a:r>
            <a:r>
              <a:rPr sz="1800" b="1" i="1" spc="-1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2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didasarkan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pada</a:t>
            </a:r>
            <a:r>
              <a:rPr sz="1800" b="1" i="1" spc="-10" dirty="0">
                <a:latin typeface="Calibri"/>
                <a:cs typeface="Calibri"/>
              </a:rPr>
              <a:t> analisis kerusakan</a:t>
            </a:r>
            <a:r>
              <a:rPr sz="1800" b="1" i="1" spc="-3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dan</a:t>
            </a:r>
            <a:r>
              <a:rPr sz="1800" b="1" i="1" spc="-20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kerugian</a:t>
            </a:r>
            <a:r>
              <a:rPr sz="1800" b="1" i="1" spc="-25" dirty="0">
                <a:latin typeface="Calibri"/>
                <a:cs typeface="Calibri"/>
              </a:rPr>
              <a:t> </a:t>
            </a:r>
            <a:r>
              <a:rPr sz="1800" b="1" i="1" dirty="0">
                <a:latin typeface="Calibri"/>
                <a:cs typeface="Calibri"/>
              </a:rPr>
              <a:t>akibat</a:t>
            </a:r>
            <a:r>
              <a:rPr sz="1800" b="1" i="1" spc="-15" dirty="0">
                <a:latin typeface="Calibri"/>
                <a:cs typeface="Calibri"/>
              </a:rPr>
              <a:t> </a:t>
            </a:r>
            <a:r>
              <a:rPr sz="1800" b="1" i="1" spc="-10" dirty="0">
                <a:latin typeface="Calibri"/>
                <a:cs typeface="Calibri"/>
              </a:rPr>
              <a:t>bencana.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58310" y="4230751"/>
            <a:ext cx="4476115" cy="1946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Pemerintah</a:t>
            </a:r>
            <a:r>
              <a:rPr sz="1800" spc="-7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dan/atau</a:t>
            </a:r>
            <a:r>
              <a:rPr sz="1800" spc="-7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pemerintah</a:t>
            </a:r>
            <a:r>
              <a:rPr sz="1800" spc="-8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daerah </a:t>
            </a:r>
            <a:r>
              <a:rPr sz="1800" dirty="0">
                <a:latin typeface="Calibri"/>
                <a:cs typeface="Calibri"/>
              </a:rPr>
              <a:t>sebagaimana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dimaksud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pada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ayat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(1)</a:t>
            </a:r>
            <a:r>
              <a:rPr sz="1800" spc="-10" dirty="0">
                <a:latin typeface="Calibri"/>
                <a:cs typeface="Calibri"/>
              </a:rPr>
              <a:t> menyusun </a:t>
            </a:r>
            <a:r>
              <a:rPr sz="1800" dirty="0">
                <a:latin typeface="Calibri"/>
                <a:cs typeface="Calibri"/>
              </a:rPr>
              <a:t>rencana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rehabilitasi/rekonstruksi </a:t>
            </a:r>
            <a:r>
              <a:rPr sz="1800" spc="-20" dirty="0">
                <a:latin typeface="Calibri"/>
                <a:cs typeface="Calibri"/>
              </a:rPr>
              <a:t>yang </a:t>
            </a:r>
            <a:r>
              <a:rPr sz="1800" dirty="0">
                <a:latin typeface="Calibri"/>
                <a:cs typeface="Calibri"/>
              </a:rPr>
              <a:t>didasarkan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pada</a:t>
            </a:r>
            <a:r>
              <a:rPr sz="1800" spc="-2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analisis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kerusakan</a:t>
            </a:r>
            <a:r>
              <a:rPr sz="1800" spc="-25" dirty="0">
                <a:latin typeface="Calibri"/>
                <a:cs typeface="Calibri"/>
              </a:rPr>
              <a:t> dan </a:t>
            </a:r>
            <a:r>
              <a:rPr sz="1800" dirty="0">
                <a:latin typeface="Calibri"/>
                <a:cs typeface="Calibri"/>
              </a:rPr>
              <a:t>kerugian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akibat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bencana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sebagaimana</a:t>
            </a:r>
            <a:r>
              <a:rPr sz="1800" spc="50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dimaksud</a:t>
            </a:r>
            <a:r>
              <a:rPr sz="1800" spc="-4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dalam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Pasal</a:t>
            </a:r>
            <a:r>
              <a:rPr sz="1800" spc="-3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56</a:t>
            </a:r>
            <a:r>
              <a:rPr sz="1800" spc="-2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ayat</a:t>
            </a:r>
            <a:r>
              <a:rPr sz="1800" spc="-3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(3)</a:t>
            </a:r>
            <a:r>
              <a:rPr sz="1800" spc="-10" dirty="0">
                <a:latin typeface="Calibri"/>
                <a:cs typeface="Calibri"/>
              </a:rPr>
              <a:t> dengan </a:t>
            </a:r>
            <a:r>
              <a:rPr sz="1800" dirty="0">
                <a:latin typeface="Calibri"/>
                <a:cs typeface="Calibri"/>
              </a:rPr>
              <a:t>memperhatikan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aspirasi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masyarakat.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580881" y="933703"/>
            <a:ext cx="3484245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Lalu,</a:t>
            </a:r>
            <a:r>
              <a:rPr sz="2400" b="1" spc="-2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pada tahap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apa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 sudah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dapat</a:t>
            </a:r>
            <a:r>
              <a:rPr sz="2400" b="1" spc="-3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dilakukan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perhitungan</a:t>
            </a:r>
            <a:r>
              <a:rPr sz="2400" b="1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FF0000"/>
                </a:solidFill>
                <a:latin typeface="Calibri"/>
                <a:cs typeface="Calibri"/>
              </a:rPr>
              <a:t>kerusakan</a:t>
            </a:r>
            <a:r>
              <a:rPr sz="2400" b="1" spc="-95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sz="2400" b="1" spc="-25" dirty="0">
                <a:solidFill>
                  <a:srgbClr val="FF0000"/>
                </a:solidFill>
                <a:latin typeface="Calibri"/>
                <a:cs typeface="Calibri"/>
              </a:rPr>
              <a:t>dan </a:t>
            </a:r>
            <a:r>
              <a:rPr sz="2400" b="1" spc="-10" dirty="0">
                <a:solidFill>
                  <a:srgbClr val="FF0000"/>
                </a:solidFill>
                <a:latin typeface="Calibri"/>
                <a:cs typeface="Calibri"/>
              </a:rPr>
              <a:t>kerugian?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512134" y="3429000"/>
            <a:ext cx="3647209" cy="3003548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8643619" y="2737230"/>
            <a:ext cx="341312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Pada</a:t>
            </a:r>
            <a:r>
              <a:rPr sz="2400" b="1" spc="-5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dirty="0">
                <a:solidFill>
                  <a:srgbClr val="006FC0"/>
                </a:solidFill>
                <a:latin typeface="Calibri"/>
                <a:cs typeface="Calibri"/>
              </a:rPr>
              <a:t>Saat</a:t>
            </a:r>
            <a:r>
              <a:rPr sz="2400" b="1" spc="-4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20" dirty="0">
                <a:solidFill>
                  <a:srgbClr val="006FC0"/>
                </a:solidFill>
                <a:latin typeface="Calibri"/>
                <a:cs typeface="Calibri"/>
              </a:rPr>
              <a:t>Tanggap</a:t>
            </a:r>
            <a:r>
              <a:rPr sz="2400" b="1" spc="-6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400" b="1" spc="-10" dirty="0">
                <a:solidFill>
                  <a:srgbClr val="006FC0"/>
                </a:solidFill>
                <a:latin typeface="Calibri"/>
                <a:cs typeface="Calibri"/>
              </a:rPr>
              <a:t>Darurat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05638E7-388A-210D-D86B-5FC0549A7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145" y="71433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 descr="Logo BerAKHLAK">
            <a:extLst>
              <a:ext uri="{FF2B5EF4-FFF2-40B4-BE49-F238E27FC236}">
                <a16:creationId xmlns:a16="http://schemas.microsoft.com/office/drawing/2014/main" id="{ECA55D4D-FCCB-E09C-424B-531000366B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468" y="19050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Logo EVP">
            <a:extLst>
              <a:ext uri="{FF2B5EF4-FFF2-40B4-BE49-F238E27FC236}">
                <a16:creationId xmlns:a16="http://schemas.microsoft.com/office/drawing/2014/main" id="{E7A247FC-053F-9070-86B7-C41EF47E32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91" y="614330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8600" y="1295400"/>
            <a:ext cx="3002280" cy="434340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81290" y="1611249"/>
            <a:ext cx="4326247" cy="191192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42080" y="4012527"/>
            <a:ext cx="3857759" cy="261099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21667" y="1316510"/>
            <a:ext cx="3169060" cy="1566185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040227" y="3026948"/>
            <a:ext cx="3022797" cy="3795901"/>
          </a:xfrm>
          <a:prstGeom prst="rect">
            <a:avLst/>
          </a:prstGeom>
        </p:spPr>
      </p:pic>
      <p:sp>
        <p:nvSpPr>
          <p:cNvPr id="8" name="object 2">
            <a:extLst>
              <a:ext uri="{FF2B5EF4-FFF2-40B4-BE49-F238E27FC236}">
                <a16:creationId xmlns:a16="http://schemas.microsoft.com/office/drawing/2014/main" id="{519155C0-06BD-DEB6-73F5-8635F45815E1}"/>
              </a:ext>
            </a:extLst>
          </p:cNvPr>
          <p:cNvSpPr txBox="1">
            <a:spLocks/>
          </p:cNvSpPr>
          <p:nvPr/>
        </p:nvSpPr>
        <p:spPr>
          <a:xfrm>
            <a:off x="304800" y="284043"/>
            <a:ext cx="9036050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>
            <a:lvl1pPr>
              <a:defRPr sz="4250" b="0" i="0">
                <a:solidFill>
                  <a:srgbClr val="7E7E7E"/>
                </a:solidFill>
                <a:latin typeface="Trebuchet MS"/>
                <a:ea typeface="+mj-ea"/>
                <a:cs typeface="Trebuchet MS"/>
              </a:defRPr>
            </a:lvl1pPr>
          </a:lstStyle>
          <a:p>
            <a:pPr marL="12700">
              <a:spcBef>
                <a:spcPts val="100"/>
              </a:spcBef>
            </a:pPr>
            <a:r>
              <a:rPr lang="en-US" sz="4400" b="1" dirty="0" err="1">
                <a:solidFill>
                  <a:srgbClr val="000000"/>
                </a:solidFill>
                <a:latin typeface="Arial"/>
                <a:cs typeface="Arial"/>
              </a:rPr>
              <a:t>Regulasi</a:t>
            </a:r>
            <a:r>
              <a:rPr lang="en-US" sz="4400" b="1" dirty="0">
                <a:solidFill>
                  <a:srgbClr val="000000"/>
                </a:solidFill>
                <a:latin typeface="Arial"/>
                <a:cs typeface="Arial"/>
              </a:rPr>
              <a:t> dan </a:t>
            </a:r>
            <a:r>
              <a:rPr lang="en-US" sz="4400" b="1" dirty="0" err="1">
                <a:solidFill>
                  <a:srgbClr val="000000"/>
                </a:solidFill>
                <a:latin typeface="Arial"/>
                <a:cs typeface="Arial"/>
              </a:rPr>
              <a:t>Kebijakan</a:t>
            </a:r>
            <a:r>
              <a:rPr lang="en-US" sz="4400" b="1" dirty="0">
                <a:solidFill>
                  <a:srgbClr val="000000"/>
                </a:solidFill>
                <a:latin typeface="Arial"/>
                <a:cs typeface="Arial"/>
              </a:rPr>
              <a:t> RR</a:t>
            </a:r>
            <a:endParaRPr lang="en-US" sz="4400" dirty="0">
              <a:latin typeface="Arial"/>
              <a:cs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6A7E8AE8-1B19-2ACD-86F8-EACEDB6CB3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145" y="71433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" name="Picture 11" descr="Logo BerAKHLAK">
            <a:extLst>
              <a:ext uri="{FF2B5EF4-FFF2-40B4-BE49-F238E27FC236}">
                <a16:creationId xmlns:a16="http://schemas.microsoft.com/office/drawing/2014/main" id="{6ED5AA10-EA4B-9BD8-81BA-D7E0089478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468" y="19050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Logo EVP">
            <a:extLst>
              <a:ext uri="{FF2B5EF4-FFF2-40B4-BE49-F238E27FC236}">
                <a16:creationId xmlns:a16="http://schemas.microsoft.com/office/drawing/2014/main" id="{880E5F66-C904-874E-EE7D-B7480F5DEB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91" y="614330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2BE60A0-076A-29D5-87C3-3EC5E984D5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98697"/>
            <a:ext cx="11506200" cy="605539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80126B5-422E-7FC7-9B1F-B89A9AE75C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867" y="55705"/>
            <a:ext cx="531284" cy="62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Logo BerAKHLAK">
            <a:extLst>
              <a:ext uri="{FF2B5EF4-FFF2-40B4-BE49-F238E27FC236}">
                <a16:creationId xmlns:a16="http://schemas.microsoft.com/office/drawing/2014/main" id="{63DF1626-99B5-48F0-B82B-699B4A743E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9322" y="19050"/>
            <a:ext cx="922678" cy="35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Logo EVP">
            <a:extLst>
              <a:ext uri="{FF2B5EF4-FFF2-40B4-BE49-F238E27FC236}">
                <a16:creationId xmlns:a16="http://schemas.microsoft.com/office/drawing/2014/main" id="{F3B46494-61F7-5D5B-7AAD-A7F00E87E3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2117" y="457200"/>
            <a:ext cx="531283" cy="24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03924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8600" y="470663"/>
            <a:ext cx="11734800" cy="6387337"/>
            <a:chOff x="228600" y="231647"/>
            <a:chExt cx="11734800" cy="6612890"/>
          </a:xfrm>
        </p:grpSpPr>
        <p:pic>
          <p:nvPicPr>
            <p:cNvPr id="3" name="object 3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28600" y="443482"/>
              <a:ext cx="11734800" cy="640080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1676400" y="647699"/>
              <a:ext cx="1143000" cy="114300"/>
            </a:xfrm>
            <a:custGeom>
              <a:avLst/>
              <a:gdLst/>
              <a:ahLst/>
              <a:cxnLst/>
              <a:rect l="l" t="t" r="r" b="b"/>
              <a:pathLst>
                <a:path w="1143000" h="114300">
                  <a:moveTo>
                    <a:pt x="0" y="114300"/>
                  </a:moveTo>
                  <a:lnTo>
                    <a:pt x="1143000" y="114300"/>
                  </a:lnTo>
                  <a:lnTo>
                    <a:pt x="1143000" y="0"/>
                  </a:lnTo>
                  <a:lnTo>
                    <a:pt x="0" y="0"/>
                  </a:lnTo>
                  <a:lnTo>
                    <a:pt x="0" y="114300"/>
                  </a:lnTo>
                  <a:close/>
                </a:path>
              </a:pathLst>
            </a:custGeom>
            <a:solidFill>
              <a:srgbClr val="D0CEC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28600" y="231647"/>
              <a:ext cx="6248400" cy="416559"/>
            </a:xfrm>
            <a:custGeom>
              <a:avLst/>
              <a:gdLst/>
              <a:ahLst/>
              <a:cxnLst/>
              <a:rect l="l" t="t" r="r" b="b"/>
              <a:pathLst>
                <a:path w="6248400" h="416559">
                  <a:moveTo>
                    <a:pt x="6248400" y="0"/>
                  </a:moveTo>
                  <a:lnTo>
                    <a:pt x="0" y="0"/>
                  </a:lnTo>
                  <a:lnTo>
                    <a:pt x="0" y="416051"/>
                  </a:lnTo>
                  <a:lnTo>
                    <a:pt x="6248400" y="416051"/>
                  </a:lnTo>
                  <a:lnTo>
                    <a:pt x="62484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24104" y="193370"/>
            <a:ext cx="45650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i="1" dirty="0">
                <a:solidFill>
                  <a:srgbClr val="000000"/>
                </a:solidFill>
                <a:latin typeface="Calibri"/>
                <a:cs typeface="Calibri"/>
              </a:rPr>
              <a:t>PENGERTIAN</a:t>
            </a:r>
            <a:r>
              <a:rPr sz="3200" b="1" i="1" spc="-1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1" i="1" spc="-10" dirty="0">
                <a:solidFill>
                  <a:srgbClr val="000000"/>
                </a:solidFill>
                <a:latin typeface="Calibri"/>
                <a:cs typeface="Calibri"/>
              </a:rPr>
              <a:t>REHABILITASI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1832A19-ACB9-DFCF-C6BF-EAA6B7426C6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867" y="55705"/>
            <a:ext cx="531284" cy="62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Logo BerAKHLAK">
            <a:extLst>
              <a:ext uri="{FF2B5EF4-FFF2-40B4-BE49-F238E27FC236}">
                <a16:creationId xmlns:a16="http://schemas.microsoft.com/office/drawing/2014/main" id="{B70456DB-61E3-1ADA-93E6-783BD0C70C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9322" y="19050"/>
            <a:ext cx="922678" cy="35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ogo EVP">
            <a:extLst>
              <a:ext uri="{FF2B5EF4-FFF2-40B4-BE49-F238E27FC236}">
                <a16:creationId xmlns:a16="http://schemas.microsoft.com/office/drawing/2014/main" id="{1EC4D1F2-A89E-A2EC-695C-9CD964E96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2117" y="457200"/>
            <a:ext cx="531283" cy="24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52400" y="685796"/>
            <a:ext cx="11887200" cy="6172197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3471417" y="37287"/>
            <a:ext cx="486600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i="1" dirty="0">
                <a:solidFill>
                  <a:srgbClr val="000000"/>
                </a:solidFill>
                <a:latin typeface="Calibri"/>
                <a:cs typeface="Calibri"/>
              </a:rPr>
              <a:t>PENGERTIAN</a:t>
            </a:r>
            <a:r>
              <a:rPr sz="3200" b="1" i="1" spc="-13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3200" b="1" i="1" spc="-10" dirty="0">
                <a:solidFill>
                  <a:srgbClr val="000000"/>
                </a:solidFill>
                <a:latin typeface="Calibri"/>
                <a:cs typeface="Calibri"/>
              </a:rPr>
              <a:t>REKONSTRUKSI</a:t>
            </a:r>
            <a:endParaRPr sz="3200">
              <a:latin typeface="Calibri"/>
              <a:cs typeface="Calibri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4A3FD6-EA3B-C29C-5DE4-A70050827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867" y="55705"/>
            <a:ext cx="531284" cy="62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Logo BerAKHLAK">
            <a:extLst>
              <a:ext uri="{FF2B5EF4-FFF2-40B4-BE49-F238E27FC236}">
                <a16:creationId xmlns:a16="http://schemas.microsoft.com/office/drawing/2014/main" id="{D3E83333-C8E9-73D8-623A-47A70C282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9322" y="19050"/>
            <a:ext cx="922678" cy="35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ogo EVP">
            <a:extLst>
              <a:ext uri="{FF2B5EF4-FFF2-40B4-BE49-F238E27FC236}">
                <a16:creationId xmlns:a16="http://schemas.microsoft.com/office/drawing/2014/main" id="{416E9E17-4DEF-1A0B-746D-29670808BE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2117" y="457200"/>
            <a:ext cx="531283" cy="24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74293" y="-97409"/>
            <a:ext cx="2990850" cy="2038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531495">
              <a:lnSpc>
                <a:spcPct val="100000"/>
              </a:lnSpc>
              <a:spcBef>
                <a:spcPts val="100"/>
              </a:spcBef>
            </a:pPr>
            <a:r>
              <a:rPr sz="4400" spc="-70" dirty="0">
                <a:solidFill>
                  <a:srgbClr val="4F6128"/>
                </a:solidFill>
              </a:rPr>
              <a:t>EVOLUSI </a:t>
            </a:r>
            <a:r>
              <a:rPr sz="4400" spc="-300" dirty="0">
                <a:solidFill>
                  <a:srgbClr val="4F6128"/>
                </a:solidFill>
              </a:rPr>
              <a:t>METODOLOGI</a:t>
            </a:r>
            <a:endParaRPr sz="4400"/>
          </a:p>
          <a:p>
            <a:pPr marL="83820">
              <a:lnSpc>
                <a:spcPct val="100000"/>
              </a:lnSpc>
              <a:spcBef>
                <a:spcPts val="5"/>
              </a:spcBef>
            </a:pPr>
            <a:r>
              <a:rPr sz="4400" spc="-254" dirty="0">
                <a:solidFill>
                  <a:srgbClr val="4F6128"/>
                </a:solidFill>
              </a:rPr>
              <a:t>-</a:t>
            </a:r>
            <a:r>
              <a:rPr sz="4400" spc="-150" dirty="0">
                <a:solidFill>
                  <a:srgbClr val="4F6128"/>
                </a:solidFill>
              </a:rPr>
              <a:t>JITUPASNA-</a:t>
            </a:r>
            <a:endParaRPr sz="44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677155" y="211836"/>
            <a:ext cx="6891528" cy="2162556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10292588" y="734060"/>
            <a:ext cx="778510" cy="715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9245" marR="5080" indent="-297180">
              <a:lnSpc>
                <a:spcPct val="100400"/>
              </a:lnSpc>
              <a:spcBef>
                <a:spcPts val="105"/>
              </a:spcBef>
            </a:pPr>
            <a:r>
              <a:rPr sz="2250" spc="-10" dirty="0">
                <a:solidFill>
                  <a:srgbClr val="FFFFFF"/>
                </a:solidFill>
                <a:latin typeface="Arial"/>
                <a:cs typeface="Arial"/>
              </a:rPr>
              <a:t>Stage </a:t>
            </a:r>
            <a:r>
              <a:rPr sz="2250" spc="-50" dirty="0">
                <a:solidFill>
                  <a:srgbClr val="FFFFFF"/>
                </a:solidFill>
                <a:latin typeface="Arial"/>
                <a:cs typeface="Arial"/>
              </a:rPr>
              <a:t>4</a:t>
            </a:r>
            <a:endParaRPr sz="225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0096627" y="2508326"/>
            <a:ext cx="1584325" cy="181483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50" b="1" spc="-55" dirty="0">
                <a:latin typeface="Arial"/>
                <a:cs typeface="Arial"/>
              </a:rPr>
              <a:t>Pendekatan</a:t>
            </a: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450" b="1" spc="-70" dirty="0">
                <a:latin typeface="Arial"/>
                <a:cs typeface="Arial"/>
              </a:rPr>
              <a:t>JITUPASNA</a:t>
            </a:r>
            <a:endParaRPr sz="1450">
              <a:latin typeface="Arial"/>
              <a:cs typeface="Arial"/>
            </a:endParaRPr>
          </a:p>
          <a:p>
            <a:pPr marL="12700" marR="5080">
              <a:lnSpc>
                <a:spcPct val="101099"/>
              </a:lnSpc>
              <a:spcBef>
                <a:spcPts val="5"/>
              </a:spcBef>
            </a:pPr>
            <a:r>
              <a:rPr sz="1450" b="1" spc="-90" dirty="0">
                <a:latin typeface="Arial"/>
                <a:cs typeface="Arial"/>
              </a:rPr>
              <a:t>menggabungkan </a:t>
            </a:r>
            <a:r>
              <a:rPr sz="1450" b="1" spc="-135" dirty="0">
                <a:latin typeface="Arial"/>
                <a:cs typeface="Arial"/>
              </a:rPr>
              <a:t>konten,</a:t>
            </a:r>
            <a:r>
              <a:rPr sz="1450" b="1" spc="-20" dirty="0">
                <a:latin typeface="Arial"/>
                <a:cs typeface="Arial"/>
              </a:rPr>
              <a:t> </a:t>
            </a:r>
            <a:r>
              <a:rPr sz="1450" b="1" spc="-130" dirty="0">
                <a:latin typeface="Arial"/>
                <a:cs typeface="Arial"/>
              </a:rPr>
              <a:t>efek,</a:t>
            </a:r>
            <a:r>
              <a:rPr sz="1450" b="1" spc="-20" dirty="0">
                <a:latin typeface="Arial"/>
                <a:cs typeface="Arial"/>
              </a:rPr>
              <a:t> </a:t>
            </a:r>
            <a:r>
              <a:rPr sz="1450" b="1" spc="-155" dirty="0">
                <a:latin typeface="Arial"/>
                <a:cs typeface="Arial"/>
              </a:rPr>
              <a:t>dampak </a:t>
            </a:r>
            <a:r>
              <a:rPr sz="1450" b="1" spc="-160" dirty="0">
                <a:latin typeface="Arial"/>
                <a:cs typeface="Arial"/>
              </a:rPr>
              <a:t>dan</a:t>
            </a:r>
            <a:r>
              <a:rPr sz="1450" b="1" spc="-40" dirty="0">
                <a:latin typeface="Arial"/>
                <a:cs typeface="Arial"/>
              </a:rPr>
              <a:t> </a:t>
            </a:r>
            <a:r>
              <a:rPr sz="1450" b="1" spc="-10" dirty="0">
                <a:latin typeface="Arial"/>
                <a:cs typeface="Arial"/>
              </a:rPr>
              <a:t>strategi </a:t>
            </a:r>
            <a:r>
              <a:rPr sz="1450" b="1" spc="-155" dirty="0">
                <a:latin typeface="Arial"/>
                <a:cs typeface="Arial"/>
              </a:rPr>
              <a:t>pemulihan</a:t>
            </a:r>
            <a:r>
              <a:rPr sz="1450" b="1" spc="40" dirty="0">
                <a:latin typeface="Arial"/>
                <a:cs typeface="Arial"/>
              </a:rPr>
              <a:t> </a:t>
            </a:r>
            <a:r>
              <a:rPr sz="1450" b="1" spc="-10" dirty="0">
                <a:latin typeface="Arial"/>
                <a:cs typeface="Arial"/>
              </a:rPr>
              <a:t>daerah</a:t>
            </a: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450" b="1" spc="-10" dirty="0">
                <a:latin typeface="Arial"/>
                <a:cs typeface="Arial"/>
              </a:rPr>
              <a:t>/wilayah</a:t>
            </a:r>
            <a:endParaRPr sz="14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5"/>
              </a:spcBef>
            </a:pPr>
            <a:r>
              <a:rPr sz="1450" b="1" spc="-75" dirty="0">
                <a:latin typeface="Arial"/>
                <a:cs typeface="Arial"/>
              </a:rPr>
              <a:t>pascabencana.</a:t>
            </a:r>
            <a:endParaRPr sz="145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588502" y="734060"/>
            <a:ext cx="778510" cy="715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7975" marR="5080" indent="-295910">
              <a:lnSpc>
                <a:spcPct val="100400"/>
              </a:lnSpc>
              <a:spcBef>
                <a:spcPts val="105"/>
              </a:spcBef>
            </a:pPr>
            <a:r>
              <a:rPr sz="2250" spc="-10" dirty="0">
                <a:solidFill>
                  <a:srgbClr val="FFFFFF"/>
                </a:solidFill>
                <a:latin typeface="Arial"/>
                <a:cs typeface="Arial"/>
              </a:rPr>
              <a:t>Stage </a:t>
            </a:r>
            <a:r>
              <a:rPr sz="2250" spc="-50" dirty="0">
                <a:solidFill>
                  <a:srgbClr val="FFFFFF"/>
                </a:solidFill>
                <a:latin typeface="Arial"/>
                <a:cs typeface="Arial"/>
              </a:rPr>
              <a:t>3</a:t>
            </a:r>
            <a:endParaRPr sz="225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185150" y="2541269"/>
            <a:ext cx="1662430" cy="226060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>
              <a:lnSpc>
                <a:spcPct val="101200"/>
              </a:lnSpc>
              <a:spcBef>
                <a:spcPts val="90"/>
              </a:spcBef>
            </a:pPr>
            <a:r>
              <a:rPr sz="1450" b="1" spc="-160" dirty="0">
                <a:latin typeface="Arial"/>
                <a:cs typeface="Arial"/>
              </a:rPr>
              <a:t>Metode</a:t>
            </a:r>
            <a:r>
              <a:rPr sz="1450" b="1" spc="-10" dirty="0">
                <a:latin typeface="Arial"/>
                <a:cs typeface="Arial"/>
              </a:rPr>
              <a:t> </a:t>
            </a:r>
            <a:r>
              <a:rPr sz="1450" b="1" spc="-20" dirty="0">
                <a:latin typeface="Arial"/>
                <a:cs typeface="Arial"/>
              </a:rPr>
              <a:t>DaLA </a:t>
            </a:r>
            <a:r>
              <a:rPr sz="1450" b="1" spc="-140" dirty="0">
                <a:latin typeface="Arial"/>
                <a:cs typeface="Arial"/>
              </a:rPr>
              <a:t>diperkuat</a:t>
            </a:r>
            <a:r>
              <a:rPr sz="1450" b="1" spc="5" dirty="0">
                <a:latin typeface="Arial"/>
                <a:cs typeface="Arial"/>
              </a:rPr>
              <a:t> </a:t>
            </a:r>
            <a:r>
              <a:rPr sz="1450" b="1" spc="-145" dirty="0">
                <a:latin typeface="Arial"/>
                <a:cs typeface="Arial"/>
              </a:rPr>
              <a:t>oleh</a:t>
            </a:r>
            <a:r>
              <a:rPr sz="1450" b="1" spc="10" dirty="0">
                <a:latin typeface="Arial"/>
                <a:cs typeface="Arial"/>
              </a:rPr>
              <a:t> </a:t>
            </a:r>
            <a:r>
              <a:rPr sz="1450" b="1" spc="-20" dirty="0">
                <a:latin typeface="Arial"/>
                <a:cs typeface="Arial"/>
              </a:rPr>
              <a:t>UNDP </a:t>
            </a:r>
            <a:r>
              <a:rPr sz="1450" b="1" spc="-130" dirty="0">
                <a:latin typeface="Arial"/>
                <a:cs typeface="Arial"/>
              </a:rPr>
              <a:t>melalui</a:t>
            </a:r>
            <a:r>
              <a:rPr sz="1450" b="1" spc="-40" dirty="0">
                <a:latin typeface="Arial"/>
                <a:cs typeface="Arial"/>
              </a:rPr>
              <a:t> </a:t>
            </a:r>
            <a:r>
              <a:rPr sz="1450" b="1" spc="-50" dirty="0">
                <a:latin typeface="Arial"/>
                <a:cs typeface="Arial"/>
              </a:rPr>
              <a:t>pendekatan </a:t>
            </a:r>
            <a:r>
              <a:rPr sz="1450" b="1" spc="-130" dirty="0">
                <a:latin typeface="Arial"/>
                <a:cs typeface="Arial"/>
              </a:rPr>
              <a:t>analisis</a:t>
            </a:r>
            <a:r>
              <a:rPr sz="1450" b="1" spc="10" dirty="0">
                <a:latin typeface="Arial"/>
                <a:cs typeface="Arial"/>
              </a:rPr>
              <a:t> </a:t>
            </a:r>
            <a:r>
              <a:rPr sz="1450" b="1" spc="-130" dirty="0">
                <a:latin typeface="Arial"/>
                <a:cs typeface="Arial"/>
              </a:rPr>
              <a:t>sosial</a:t>
            </a:r>
            <a:r>
              <a:rPr sz="1450" b="1" spc="10" dirty="0">
                <a:latin typeface="Arial"/>
                <a:cs typeface="Arial"/>
              </a:rPr>
              <a:t> </a:t>
            </a:r>
            <a:r>
              <a:rPr sz="1450" b="1" spc="-25" dirty="0">
                <a:latin typeface="Arial"/>
                <a:cs typeface="Arial"/>
              </a:rPr>
              <a:t>dan </a:t>
            </a:r>
            <a:r>
              <a:rPr sz="1450" b="1" spc="-160" dirty="0">
                <a:latin typeface="Arial"/>
                <a:cs typeface="Arial"/>
              </a:rPr>
              <a:t>ekonomi</a:t>
            </a:r>
            <a:r>
              <a:rPr sz="1450" b="1" spc="10" dirty="0">
                <a:latin typeface="Arial"/>
                <a:cs typeface="Arial"/>
              </a:rPr>
              <a:t> </a:t>
            </a:r>
            <a:r>
              <a:rPr sz="1450" b="1" spc="-10" dirty="0">
                <a:latin typeface="Arial"/>
                <a:cs typeface="Arial"/>
              </a:rPr>
              <a:t>serta </a:t>
            </a:r>
            <a:r>
              <a:rPr sz="1450" b="1" spc="-175" dirty="0">
                <a:latin typeface="Arial"/>
                <a:cs typeface="Arial"/>
              </a:rPr>
              <a:t>dampak</a:t>
            </a:r>
            <a:r>
              <a:rPr sz="1450" b="1" dirty="0">
                <a:latin typeface="Arial"/>
                <a:cs typeface="Arial"/>
              </a:rPr>
              <a:t> </a:t>
            </a:r>
            <a:r>
              <a:rPr sz="1450" b="1" spc="-20" dirty="0">
                <a:latin typeface="Arial"/>
                <a:cs typeface="Arial"/>
              </a:rPr>
              <a:t>terhadap </a:t>
            </a:r>
            <a:r>
              <a:rPr sz="1450" b="1" spc="-145" dirty="0">
                <a:latin typeface="Arial"/>
                <a:cs typeface="Arial"/>
              </a:rPr>
              <a:t>manusia,</a:t>
            </a:r>
            <a:r>
              <a:rPr sz="1450" b="1" spc="-10" dirty="0">
                <a:latin typeface="Arial"/>
                <a:cs typeface="Arial"/>
              </a:rPr>
              <a:t> </a:t>
            </a:r>
            <a:r>
              <a:rPr sz="1450" b="1" spc="-160" dirty="0">
                <a:latin typeface="Arial"/>
                <a:cs typeface="Arial"/>
              </a:rPr>
              <a:t>yang</a:t>
            </a:r>
            <a:r>
              <a:rPr sz="1450" b="1" spc="-45" dirty="0">
                <a:latin typeface="Arial"/>
                <a:cs typeface="Arial"/>
              </a:rPr>
              <a:t> </a:t>
            </a:r>
            <a:r>
              <a:rPr sz="1450" b="1" spc="-120" dirty="0">
                <a:latin typeface="Arial"/>
                <a:cs typeface="Arial"/>
              </a:rPr>
              <a:t>dikenal </a:t>
            </a:r>
            <a:r>
              <a:rPr sz="1450" b="1" spc="-165" dirty="0">
                <a:latin typeface="Arial"/>
                <a:cs typeface="Arial"/>
              </a:rPr>
              <a:t>dengan</a:t>
            </a:r>
            <a:r>
              <a:rPr sz="1450" b="1" spc="-50" dirty="0">
                <a:latin typeface="Arial"/>
                <a:cs typeface="Arial"/>
              </a:rPr>
              <a:t> </a:t>
            </a:r>
            <a:r>
              <a:rPr sz="1450" b="1" spc="-120" dirty="0">
                <a:latin typeface="Arial"/>
                <a:cs typeface="Arial"/>
              </a:rPr>
              <a:t>nama</a:t>
            </a:r>
            <a:r>
              <a:rPr sz="1450" b="1" spc="114" dirty="0">
                <a:latin typeface="Arial"/>
                <a:cs typeface="Arial"/>
              </a:rPr>
              <a:t> </a:t>
            </a:r>
            <a:r>
              <a:rPr sz="1450" b="1" spc="-20" dirty="0">
                <a:latin typeface="Arial"/>
                <a:cs typeface="Arial"/>
              </a:rPr>
              <a:t>HRNA </a:t>
            </a:r>
            <a:r>
              <a:rPr sz="1450" b="1" spc="-170" dirty="0">
                <a:latin typeface="Arial"/>
                <a:cs typeface="Arial"/>
              </a:rPr>
              <a:t>(Human</a:t>
            </a:r>
            <a:r>
              <a:rPr sz="1450" b="1" spc="-10" dirty="0">
                <a:latin typeface="Arial"/>
                <a:cs typeface="Arial"/>
              </a:rPr>
              <a:t> </a:t>
            </a:r>
            <a:r>
              <a:rPr sz="1450" b="1" spc="-25" dirty="0">
                <a:latin typeface="Arial"/>
                <a:cs typeface="Arial"/>
              </a:rPr>
              <a:t>Recovery </a:t>
            </a:r>
            <a:r>
              <a:rPr sz="1450" b="1" spc="-165" dirty="0">
                <a:latin typeface="Arial"/>
                <a:cs typeface="Arial"/>
              </a:rPr>
              <a:t>Needs</a:t>
            </a:r>
            <a:r>
              <a:rPr sz="1450" b="1" spc="-70" dirty="0">
                <a:latin typeface="Arial"/>
                <a:cs typeface="Arial"/>
              </a:rPr>
              <a:t> </a:t>
            </a:r>
            <a:r>
              <a:rPr sz="1450" b="1" spc="-50" dirty="0">
                <a:latin typeface="Arial"/>
                <a:cs typeface="Arial"/>
              </a:rPr>
              <a:t>Asessment)</a:t>
            </a:r>
            <a:endParaRPr sz="145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882130" y="734060"/>
            <a:ext cx="778510" cy="715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7975" marR="5080" indent="-295910">
              <a:lnSpc>
                <a:spcPct val="100400"/>
              </a:lnSpc>
              <a:spcBef>
                <a:spcPts val="105"/>
              </a:spcBef>
            </a:pPr>
            <a:r>
              <a:rPr sz="2250" spc="-10" dirty="0">
                <a:solidFill>
                  <a:srgbClr val="FFFFFF"/>
                </a:solidFill>
                <a:latin typeface="Arial"/>
                <a:cs typeface="Arial"/>
              </a:rPr>
              <a:t>Stage </a:t>
            </a:r>
            <a:r>
              <a:rPr sz="2250" spc="-50" dirty="0">
                <a:solidFill>
                  <a:srgbClr val="FFFFFF"/>
                </a:solidFill>
                <a:latin typeface="Arial"/>
                <a:cs typeface="Arial"/>
              </a:rPr>
              <a:t>2</a:t>
            </a:r>
            <a:endParaRPr sz="22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453885" y="2554986"/>
            <a:ext cx="1550670" cy="13658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1099"/>
              </a:lnSpc>
              <a:spcBef>
                <a:spcPts val="95"/>
              </a:spcBef>
            </a:pPr>
            <a:r>
              <a:rPr sz="1450" b="1" spc="-140" dirty="0">
                <a:latin typeface="Arial"/>
                <a:cs typeface="Arial"/>
              </a:rPr>
              <a:t>Diadaptasikan</a:t>
            </a:r>
            <a:r>
              <a:rPr sz="1450" b="1" spc="-10" dirty="0">
                <a:latin typeface="Arial"/>
                <a:cs typeface="Arial"/>
              </a:rPr>
              <a:t> </a:t>
            </a:r>
            <a:r>
              <a:rPr sz="1450" b="1" spc="-85" dirty="0">
                <a:latin typeface="Arial"/>
                <a:cs typeface="Arial"/>
              </a:rPr>
              <a:t>untuk </a:t>
            </a:r>
            <a:r>
              <a:rPr sz="1450" b="1" spc="-160" dirty="0">
                <a:latin typeface="Arial"/>
                <a:cs typeface="Arial"/>
              </a:rPr>
              <a:t>penggunaan</a:t>
            </a:r>
            <a:r>
              <a:rPr sz="1450" b="1" spc="-20" dirty="0">
                <a:latin typeface="Arial"/>
                <a:cs typeface="Arial"/>
              </a:rPr>
              <a:t> </a:t>
            </a:r>
            <a:r>
              <a:rPr sz="1450" b="1" spc="-10" dirty="0">
                <a:latin typeface="Arial"/>
                <a:cs typeface="Arial"/>
              </a:rPr>
              <a:t>global </a:t>
            </a:r>
            <a:r>
              <a:rPr sz="1450" b="1" spc="-140" dirty="0">
                <a:latin typeface="Arial"/>
                <a:cs typeface="Arial"/>
              </a:rPr>
              <a:t>oleh</a:t>
            </a:r>
            <a:r>
              <a:rPr sz="1450" b="1" spc="-30" dirty="0">
                <a:latin typeface="Arial"/>
                <a:cs typeface="Arial"/>
              </a:rPr>
              <a:t> </a:t>
            </a:r>
            <a:r>
              <a:rPr sz="1450" b="1" spc="-210" dirty="0">
                <a:latin typeface="Arial"/>
                <a:cs typeface="Arial"/>
              </a:rPr>
              <a:t>WORLD</a:t>
            </a:r>
            <a:r>
              <a:rPr sz="1450" b="1" spc="-15" dirty="0">
                <a:latin typeface="Arial"/>
                <a:cs typeface="Arial"/>
              </a:rPr>
              <a:t> </a:t>
            </a:r>
            <a:r>
              <a:rPr sz="1450" b="1" spc="-20" dirty="0">
                <a:latin typeface="Arial"/>
                <a:cs typeface="Arial"/>
              </a:rPr>
              <a:t>BANK </a:t>
            </a:r>
            <a:r>
              <a:rPr sz="1450" b="1" spc="-160" dirty="0">
                <a:latin typeface="Arial"/>
                <a:cs typeface="Arial"/>
              </a:rPr>
              <a:t>dan</a:t>
            </a:r>
            <a:r>
              <a:rPr sz="1450" b="1" spc="-50" dirty="0">
                <a:latin typeface="Arial"/>
                <a:cs typeface="Arial"/>
              </a:rPr>
              <a:t> </a:t>
            </a:r>
            <a:r>
              <a:rPr sz="1450" b="1" spc="-130" dirty="0">
                <a:latin typeface="Arial"/>
                <a:cs typeface="Arial"/>
              </a:rPr>
              <a:t>dikenal</a:t>
            </a:r>
            <a:r>
              <a:rPr sz="1450" b="1" spc="-30" dirty="0">
                <a:latin typeface="Arial"/>
                <a:cs typeface="Arial"/>
              </a:rPr>
              <a:t> </a:t>
            </a:r>
            <a:r>
              <a:rPr sz="1450" b="1" spc="-25" dirty="0">
                <a:latin typeface="Arial"/>
                <a:cs typeface="Arial"/>
              </a:rPr>
              <a:t>dengan </a:t>
            </a:r>
            <a:r>
              <a:rPr sz="1450" b="1" spc="-180" dirty="0">
                <a:latin typeface="Arial"/>
                <a:cs typeface="Arial"/>
              </a:rPr>
              <a:t>nama</a:t>
            </a:r>
            <a:r>
              <a:rPr sz="1450" b="1" spc="-10" dirty="0">
                <a:latin typeface="Arial"/>
                <a:cs typeface="Arial"/>
              </a:rPr>
              <a:t> </a:t>
            </a:r>
            <a:r>
              <a:rPr sz="1450" b="1" spc="-180" dirty="0">
                <a:latin typeface="Arial"/>
                <a:cs typeface="Arial"/>
              </a:rPr>
              <a:t>DaLA</a:t>
            </a:r>
            <a:r>
              <a:rPr sz="1450" b="1" spc="-80" dirty="0">
                <a:latin typeface="Arial"/>
                <a:cs typeface="Arial"/>
              </a:rPr>
              <a:t> </a:t>
            </a:r>
            <a:r>
              <a:rPr sz="1450" b="1" spc="-150" dirty="0">
                <a:latin typeface="Arial"/>
                <a:cs typeface="Arial"/>
              </a:rPr>
              <a:t>(</a:t>
            </a:r>
            <a:r>
              <a:rPr sz="1450" b="1" i="1" spc="-150" dirty="0">
                <a:latin typeface="Arial"/>
                <a:cs typeface="Arial"/>
              </a:rPr>
              <a:t>Damage </a:t>
            </a:r>
            <a:r>
              <a:rPr sz="1450" b="1" i="1" spc="-160" dirty="0">
                <a:latin typeface="Arial"/>
                <a:cs typeface="Arial"/>
              </a:rPr>
              <a:t>and</a:t>
            </a:r>
            <a:r>
              <a:rPr sz="1450" b="1" i="1" spc="-45" dirty="0">
                <a:latin typeface="Arial"/>
                <a:cs typeface="Arial"/>
              </a:rPr>
              <a:t> </a:t>
            </a:r>
            <a:r>
              <a:rPr sz="1450" b="1" i="1" spc="-10" dirty="0">
                <a:latin typeface="Arial"/>
                <a:cs typeface="Arial"/>
              </a:rPr>
              <a:t>Losses</a:t>
            </a:r>
            <a:r>
              <a:rPr sz="1450" b="1" spc="-10" dirty="0">
                <a:latin typeface="Arial"/>
                <a:cs typeface="Arial"/>
              </a:rPr>
              <a:t>)</a:t>
            </a:r>
            <a:endParaRPr sz="14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5177154" y="734060"/>
            <a:ext cx="778510" cy="7156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07975" marR="5080" indent="-295910">
              <a:lnSpc>
                <a:spcPct val="100400"/>
              </a:lnSpc>
              <a:spcBef>
                <a:spcPts val="105"/>
              </a:spcBef>
            </a:pPr>
            <a:r>
              <a:rPr sz="2250" spc="-10" dirty="0">
                <a:solidFill>
                  <a:srgbClr val="FFFFFF"/>
                </a:solidFill>
                <a:latin typeface="Arial"/>
                <a:cs typeface="Arial"/>
              </a:rPr>
              <a:t>Stage </a:t>
            </a:r>
            <a:r>
              <a:rPr sz="2250" spc="-50" dirty="0">
                <a:solidFill>
                  <a:srgbClr val="FFFFFF"/>
                </a:solidFill>
                <a:latin typeface="Arial"/>
                <a:cs typeface="Arial"/>
              </a:rPr>
              <a:t>1</a:t>
            </a:r>
            <a:endParaRPr sz="22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719954" y="2538222"/>
            <a:ext cx="1499235" cy="6953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01000"/>
              </a:lnSpc>
              <a:spcBef>
                <a:spcPts val="95"/>
              </a:spcBef>
            </a:pPr>
            <a:r>
              <a:rPr sz="1450" b="1" spc="-155" dirty="0">
                <a:latin typeface="Arial"/>
                <a:cs typeface="Arial"/>
              </a:rPr>
              <a:t>Metodologi</a:t>
            </a:r>
            <a:r>
              <a:rPr sz="1450" b="1" spc="125" dirty="0">
                <a:latin typeface="Arial"/>
                <a:cs typeface="Arial"/>
              </a:rPr>
              <a:t> </a:t>
            </a:r>
            <a:r>
              <a:rPr sz="1450" b="1" spc="-120" dirty="0">
                <a:latin typeface="Arial"/>
                <a:cs typeface="Arial"/>
              </a:rPr>
              <a:t>pertama </a:t>
            </a:r>
            <a:r>
              <a:rPr sz="1450" b="1" spc="-170" dirty="0">
                <a:latin typeface="Arial"/>
                <a:cs typeface="Arial"/>
              </a:rPr>
              <a:t>dikembangkan</a:t>
            </a:r>
            <a:r>
              <a:rPr sz="1450" b="1" spc="150" dirty="0">
                <a:latin typeface="Arial"/>
                <a:cs typeface="Arial"/>
              </a:rPr>
              <a:t> </a:t>
            </a:r>
            <a:r>
              <a:rPr sz="1450" b="1" spc="-130" dirty="0">
                <a:latin typeface="Arial"/>
                <a:cs typeface="Arial"/>
              </a:rPr>
              <a:t>pada </a:t>
            </a:r>
            <a:r>
              <a:rPr sz="1450" b="1" spc="-155" dirty="0">
                <a:latin typeface="Arial"/>
                <a:cs typeface="Arial"/>
              </a:rPr>
              <a:t>1970</a:t>
            </a:r>
            <a:r>
              <a:rPr sz="1450" b="1" spc="-20" dirty="0">
                <a:latin typeface="Arial"/>
                <a:cs typeface="Arial"/>
              </a:rPr>
              <a:t> </a:t>
            </a:r>
            <a:r>
              <a:rPr sz="1450" b="1" spc="-145" dirty="0">
                <a:latin typeface="Arial"/>
                <a:cs typeface="Arial"/>
              </a:rPr>
              <a:t>oleh</a:t>
            </a:r>
            <a:r>
              <a:rPr sz="1450" b="1" spc="-15" dirty="0">
                <a:latin typeface="Arial"/>
                <a:cs typeface="Arial"/>
              </a:rPr>
              <a:t> </a:t>
            </a:r>
            <a:r>
              <a:rPr sz="1450" b="1" spc="-10" dirty="0">
                <a:latin typeface="Arial"/>
                <a:cs typeface="Arial"/>
              </a:rPr>
              <a:t>ECLAC</a:t>
            </a:r>
            <a:endParaRPr sz="14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91205" y="4941570"/>
            <a:ext cx="9187180" cy="1704339"/>
          </a:xfrm>
          <a:prstGeom prst="rect">
            <a:avLst/>
          </a:prstGeom>
          <a:solidFill>
            <a:srgbClr val="001F5F"/>
          </a:solidFill>
          <a:ln w="28955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5122545">
              <a:lnSpc>
                <a:spcPct val="100000"/>
              </a:lnSpc>
              <a:spcBef>
                <a:spcPts val="325"/>
              </a:spcBef>
            </a:pPr>
            <a:r>
              <a:rPr sz="1850" b="1" dirty="0">
                <a:solidFill>
                  <a:srgbClr val="FFC000"/>
                </a:solidFill>
                <a:latin typeface="Arial"/>
                <a:cs typeface="Arial"/>
              </a:rPr>
              <a:t>Peraturan</a:t>
            </a:r>
            <a:r>
              <a:rPr sz="1850" b="1" spc="-2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FFC000"/>
                </a:solidFill>
                <a:latin typeface="Arial"/>
                <a:cs typeface="Arial"/>
              </a:rPr>
              <a:t>BNPB No.</a:t>
            </a:r>
            <a:r>
              <a:rPr sz="1850" b="1" spc="5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FFC000"/>
                </a:solidFill>
                <a:latin typeface="Arial"/>
                <a:cs typeface="Arial"/>
              </a:rPr>
              <a:t>05 Tahun </a:t>
            </a:r>
            <a:r>
              <a:rPr sz="1850" b="1" spc="-20" dirty="0">
                <a:solidFill>
                  <a:srgbClr val="FFC000"/>
                </a:solidFill>
                <a:latin typeface="Arial"/>
                <a:cs typeface="Arial"/>
              </a:rPr>
              <a:t>2017</a:t>
            </a:r>
            <a:endParaRPr sz="185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  <a:spcBef>
                <a:spcPts val="605"/>
              </a:spcBef>
            </a:pPr>
            <a:r>
              <a:rPr sz="2000" b="1" spc="-10" dirty="0">
                <a:solidFill>
                  <a:srgbClr val="FFC000"/>
                </a:solidFill>
                <a:latin typeface="Arial"/>
                <a:cs typeface="Arial"/>
              </a:rPr>
              <a:t>Jitupasna</a:t>
            </a:r>
            <a:endParaRPr sz="2000">
              <a:latin typeface="Arial"/>
              <a:cs typeface="Arial"/>
            </a:endParaRPr>
          </a:p>
          <a:p>
            <a:pPr marL="91440" marR="272415">
              <a:lnSpc>
                <a:spcPct val="100899"/>
              </a:lnSpc>
              <a:spcBef>
                <a:spcPts val="600"/>
              </a:spcBef>
            </a:pP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Pengkajian</a:t>
            </a:r>
            <a:r>
              <a:rPr sz="18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kebutuhan</a:t>
            </a:r>
            <a:r>
              <a:rPr sz="18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pascabencana</a:t>
            </a:r>
            <a:r>
              <a:rPr sz="18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adalah</a:t>
            </a:r>
            <a:r>
              <a:rPr sz="1850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suatu</a:t>
            </a:r>
            <a:r>
              <a:rPr sz="185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rangkaian</a:t>
            </a:r>
            <a:r>
              <a:rPr sz="1850" spc="1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kegiatan</a:t>
            </a:r>
            <a:r>
              <a:rPr sz="18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spc="-10" dirty="0">
                <a:solidFill>
                  <a:srgbClr val="FFFFFF"/>
                </a:solidFill>
                <a:latin typeface="Arial"/>
                <a:cs typeface="Arial"/>
              </a:rPr>
              <a:t>penilaian </a:t>
            </a:r>
            <a:r>
              <a:rPr sz="1850" b="1" dirty="0">
                <a:solidFill>
                  <a:srgbClr val="FFC000"/>
                </a:solidFill>
                <a:latin typeface="Arial"/>
                <a:cs typeface="Arial"/>
              </a:rPr>
              <a:t>AKIBAT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85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analisis</a:t>
            </a:r>
            <a:r>
              <a:rPr sz="185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FFC000"/>
                </a:solidFill>
                <a:latin typeface="Arial"/>
                <a:cs typeface="Arial"/>
              </a:rPr>
              <a:t>DAMPAK</a:t>
            </a:r>
            <a:r>
              <a:rPr sz="1850" b="1" spc="-10" dirty="0">
                <a:solidFill>
                  <a:srgbClr val="FFC000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serta</a:t>
            </a:r>
            <a:r>
              <a:rPr sz="18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perkiraan</a:t>
            </a:r>
            <a:r>
              <a:rPr sz="185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b="1" dirty="0">
                <a:solidFill>
                  <a:srgbClr val="FFC000"/>
                </a:solidFill>
                <a:latin typeface="Arial"/>
                <a:cs typeface="Arial"/>
              </a:rPr>
              <a:t>KEBUTUHAN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,</a:t>
            </a:r>
            <a:r>
              <a:rPr sz="1850" spc="-3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yang</a:t>
            </a:r>
            <a:r>
              <a:rPr sz="185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menjadi</a:t>
            </a:r>
            <a:r>
              <a:rPr sz="185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dasar </a:t>
            </a:r>
            <a:r>
              <a:rPr sz="1850" spc="-20" dirty="0">
                <a:solidFill>
                  <a:srgbClr val="FFFFFF"/>
                </a:solidFill>
                <a:latin typeface="Arial"/>
                <a:cs typeface="Arial"/>
              </a:rPr>
              <a:t>bagi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penyusunan</a:t>
            </a:r>
            <a:r>
              <a:rPr sz="1850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Rencana</a:t>
            </a:r>
            <a:r>
              <a:rPr sz="18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Rehabilitasi</a:t>
            </a:r>
            <a:r>
              <a:rPr sz="185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dan</a:t>
            </a:r>
            <a:r>
              <a:rPr sz="1850" spc="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Rekonstruksi</a:t>
            </a:r>
            <a:r>
              <a:rPr sz="1850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FFFFFF"/>
                </a:solidFill>
                <a:latin typeface="Arial"/>
                <a:cs typeface="Arial"/>
              </a:rPr>
              <a:t>Pascabencana</a:t>
            </a:r>
            <a:r>
              <a:rPr sz="1850" spc="35" dirty="0">
                <a:solidFill>
                  <a:srgbClr val="FFFFFF"/>
                </a:solidFill>
                <a:latin typeface="Arial"/>
                <a:cs typeface="Arial"/>
              </a:rPr>
              <a:t>  </a:t>
            </a:r>
            <a:r>
              <a:rPr sz="1850" spc="-10" dirty="0">
                <a:solidFill>
                  <a:srgbClr val="FFFFFF"/>
                </a:solidFill>
                <a:latin typeface="Arial"/>
                <a:cs typeface="Arial"/>
              </a:rPr>
              <a:t>(R3P)</a:t>
            </a:r>
            <a:endParaRPr sz="1850">
              <a:latin typeface="Arial"/>
              <a:cs typeface="Arial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2628900" y="1905000"/>
            <a:ext cx="1927860" cy="2795270"/>
            <a:chOff x="2628900" y="1905000"/>
            <a:chExt cx="1927860" cy="2795270"/>
          </a:xfrm>
        </p:grpSpPr>
        <p:pic>
          <p:nvPicPr>
            <p:cNvPr id="14" name="object 1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86811" y="1962911"/>
              <a:ext cx="1812036" cy="2679192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2628900" y="1904999"/>
              <a:ext cx="1927860" cy="2795270"/>
            </a:xfrm>
            <a:custGeom>
              <a:avLst/>
              <a:gdLst/>
              <a:ahLst/>
              <a:cxnLst/>
              <a:rect l="l" t="t" r="r" b="b"/>
              <a:pathLst>
                <a:path w="1927860" h="2795270">
                  <a:moveTo>
                    <a:pt x="1881505" y="46990"/>
                  </a:moveTo>
                  <a:lnTo>
                    <a:pt x="1869948" y="46990"/>
                  </a:lnTo>
                  <a:lnTo>
                    <a:pt x="1869948" y="58420"/>
                  </a:lnTo>
                  <a:lnTo>
                    <a:pt x="1869948" y="2736850"/>
                  </a:lnTo>
                  <a:lnTo>
                    <a:pt x="57912" y="2736850"/>
                  </a:lnTo>
                  <a:lnTo>
                    <a:pt x="57912" y="58420"/>
                  </a:lnTo>
                  <a:lnTo>
                    <a:pt x="1869948" y="58420"/>
                  </a:lnTo>
                  <a:lnTo>
                    <a:pt x="1869948" y="46990"/>
                  </a:lnTo>
                  <a:lnTo>
                    <a:pt x="46355" y="46990"/>
                  </a:lnTo>
                  <a:lnTo>
                    <a:pt x="46355" y="58420"/>
                  </a:lnTo>
                  <a:lnTo>
                    <a:pt x="46355" y="2736850"/>
                  </a:lnTo>
                  <a:lnTo>
                    <a:pt x="46355" y="2748280"/>
                  </a:lnTo>
                  <a:lnTo>
                    <a:pt x="1881505" y="2748280"/>
                  </a:lnTo>
                  <a:lnTo>
                    <a:pt x="1881505" y="2737116"/>
                  </a:lnTo>
                  <a:lnTo>
                    <a:pt x="1881505" y="2736850"/>
                  </a:lnTo>
                  <a:lnTo>
                    <a:pt x="1881505" y="58420"/>
                  </a:lnTo>
                  <a:lnTo>
                    <a:pt x="1881505" y="57912"/>
                  </a:lnTo>
                  <a:lnTo>
                    <a:pt x="1881505" y="46990"/>
                  </a:lnTo>
                  <a:close/>
                </a:path>
                <a:path w="1927860" h="2795270">
                  <a:moveTo>
                    <a:pt x="1927860" y="0"/>
                  </a:moveTo>
                  <a:lnTo>
                    <a:pt x="0" y="0"/>
                  </a:lnTo>
                  <a:lnTo>
                    <a:pt x="0" y="34290"/>
                  </a:lnTo>
                  <a:lnTo>
                    <a:pt x="0" y="2759710"/>
                  </a:lnTo>
                  <a:lnTo>
                    <a:pt x="0" y="2795270"/>
                  </a:lnTo>
                  <a:lnTo>
                    <a:pt x="1927860" y="2795270"/>
                  </a:lnTo>
                  <a:lnTo>
                    <a:pt x="1927860" y="2760218"/>
                  </a:lnTo>
                  <a:lnTo>
                    <a:pt x="1927860" y="2759710"/>
                  </a:lnTo>
                  <a:lnTo>
                    <a:pt x="1927860" y="34798"/>
                  </a:lnTo>
                  <a:lnTo>
                    <a:pt x="1893062" y="34798"/>
                  </a:lnTo>
                  <a:lnTo>
                    <a:pt x="1893062" y="2759710"/>
                  </a:lnTo>
                  <a:lnTo>
                    <a:pt x="34798" y="2759710"/>
                  </a:lnTo>
                  <a:lnTo>
                    <a:pt x="34798" y="34290"/>
                  </a:lnTo>
                  <a:lnTo>
                    <a:pt x="1927860" y="34290"/>
                  </a:lnTo>
                  <a:lnTo>
                    <a:pt x="192786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6" name="object 16"/>
          <p:cNvGrpSpPr/>
          <p:nvPr/>
        </p:nvGrpSpPr>
        <p:grpSpPr>
          <a:xfrm>
            <a:off x="801623" y="3956303"/>
            <a:ext cx="1676400" cy="2504440"/>
            <a:chOff x="801623" y="3956303"/>
            <a:chExt cx="1676400" cy="2504440"/>
          </a:xfrm>
        </p:grpSpPr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59535" y="4014215"/>
              <a:ext cx="1560576" cy="238810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830579" y="3985259"/>
              <a:ext cx="1618615" cy="2446020"/>
            </a:xfrm>
            <a:custGeom>
              <a:avLst/>
              <a:gdLst/>
              <a:ahLst/>
              <a:cxnLst/>
              <a:rect l="l" t="t" r="r" b="b"/>
              <a:pathLst>
                <a:path w="1618614" h="2446020">
                  <a:moveTo>
                    <a:pt x="0" y="2446020"/>
                  </a:moveTo>
                  <a:lnTo>
                    <a:pt x="1618488" y="2446020"/>
                  </a:lnTo>
                  <a:lnTo>
                    <a:pt x="1618488" y="0"/>
                  </a:lnTo>
                  <a:lnTo>
                    <a:pt x="0" y="0"/>
                  </a:lnTo>
                  <a:lnTo>
                    <a:pt x="0" y="2446020"/>
                  </a:lnTo>
                  <a:close/>
                </a:path>
              </a:pathLst>
            </a:custGeom>
            <a:ln w="579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9310" rIns="0" bIns="0" rtlCol="0">
            <a:spAutoFit/>
          </a:bodyPr>
          <a:lstStyle/>
          <a:p>
            <a:pPr marL="271780">
              <a:lnSpc>
                <a:spcPct val="100000"/>
              </a:lnSpc>
              <a:spcBef>
                <a:spcPts val="100"/>
              </a:spcBef>
            </a:pPr>
            <a:r>
              <a:rPr sz="4400" b="1" spc="-10" dirty="0">
                <a:solidFill>
                  <a:srgbClr val="000000"/>
                </a:solidFill>
                <a:latin typeface="Arial"/>
                <a:cs typeface="Arial"/>
              </a:rPr>
              <a:t>DEFINISI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2100" y="1353057"/>
            <a:ext cx="11504930" cy="47821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sz="2600" b="1" dirty="0">
                <a:solidFill>
                  <a:srgbClr val="001F5F"/>
                </a:solidFill>
                <a:latin typeface="Malgun Gothic"/>
                <a:cs typeface="Malgun Gothic"/>
              </a:rPr>
              <a:t>Rencana</a:t>
            </a:r>
            <a:r>
              <a:rPr sz="2600" b="1" spc="-4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b="1" dirty="0">
                <a:solidFill>
                  <a:srgbClr val="001F5F"/>
                </a:solidFill>
                <a:latin typeface="Malgun Gothic"/>
                <a:cs typeface="Malgun Gothic"/>
              </a:rPr>
              <a:t>Rehabilitasi</a:t>
            </a:r>
            <a:r>
              <a:rPr sz="2600" b="1" spc="-7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b="1" dirty="0">
                <a:solidFill>
                  <a:srgbClr val="001F5F"/>
                </a:solidFill>
                <a:latin typeface="Malgun Gothic"/>
                <a:cs typeface="Malgun Gothic"/>
              </a:rPr>
              <a:t>dan</a:t>
            </a:r>
            <a:r>
              <a:rPr sz="2600" b="1" spc="-2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b="1" dirty="0">
                <a:solidFill>
                  <a:srgbClr val="001F5F"/>
                </a:solidFill>
                <a:latin typeface="Malgun Gothic"/>
                <a:cs typeface="Malgun Gothic"/>
              </a:rPr>
              <a:t>Rekonstruksi</a:t>
            </a:r>
            <a:r>
              <a:rPr sz="2600" b="1" spc="-2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b="1" dirty="0" err="1">
                <a:solidFill>
                  <a:srgbClr val="001F5F"/>
                </a:solidFill>
                <a:latin typeface="Malgun Gothic"/>
                <a:cs typeface="Malgun Gothic"/>
              </a:rPr>
              <a:t>Pascabencana</a:t>
            </a:r>
            <a:r>
              <a:rPr sz="2600" b="1" spc="-4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lang="en-US" sz="2600" b="1" spc="-40" dirty="0">
                <a:solidFill>
                  <a:srgbClr val="001F5F"/>
                </a:solidFill>
                <a:latin typeface="Malgun Gothic"/>
                <a:cs typeface="Malgun Gothic"/>
              </a:rPr>
              <a:t>(R3P) </a:t>
            </a:r>
            <a:r>
              <a:rPr sz="2600" dirty="0" err="1">
                <a:solidFill>
                  <a:srgbClr val="001F5F"/>
                </a:solidFill>
                <a:latin typeface="Malgun Gothic"/>
                <a:cs typeface="Malgun Gothic"/>
              </a:rPr>
              <a:t>adalah</a:t>
            </a:r>
            <a:r>
              <a:rPr sz="2600" spc="-5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algun Gothic"/>
                <a:cs typeface="Malgun Gothic"/>
              </a:rPr>
              <a:t>dokumen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perencanaan</a:t>
            </a:r>
            <a:r>
              <a:rPr sz="2600" spc="-7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yang</a:t>
            </a:r>
            <a:r>
              <a:rPr sz="2600" spc="-5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disusun</a:t>
            </a:r>
            <a:r>
              <a:rPr sz="2600" spc="-5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secara</a:t>
            </a:r>
            <a:r>
              <a:rPr sz="2600" spc="-4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bersama</a:t>
            </a:r>
            <a:r>
              <a:rPr sz="2600" spc="-6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antara</a:t>
            </a:r>
            <a:r>
              <a:rPr sz="2600" spc="-4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Badan</a:t>
            </a:r>
            <a:r>
              <a:rPr sz="2600" spc="-7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algun Gothic"/>
                <a:cs typeface="Malgun Gothic"/>
              </a:rPr>
              <a:t>Nasional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Penanggulangan</a:t>
            </a:r>
            <a:r>
              <a:rPr sz="2600" spc="-10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Bencana/Badan</a:t>
            </a:r>
            <a:r>
              <a:rPr sz="2600" spc="-9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Penanggulangan</a:t>
            </a:r>
            <a:r>
              <a:rPr sz="2600" spc="-9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Bencana</a:t>
            </a:r>
            <a:r>
              <a:rPr sz="2600" spc="-8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Daerah</a:t>
            </a:r>
            <a:r>
              <a:rPr sz="2600" spc="-8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algun Gothic"/>
                <a:cs typeface="Malgun Gothic"/>
              </a:rPr>
              <a:t>bersama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kementerian/lembaga,</a:t>
            </a:r>
            <a:r>
              <a:rPr sz="2600" spc="-8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perangkat</a:t>
            </a:r>
            <a:r>
              <a:rPr sz="2600" spc="-7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daerah</a:t>
            </a:r>
            <a:r>
              <a:rPr sz="2600" spc="-7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serta</a:t>
            </a:r>
            <a:r>
              <a:rPr sz="2600" spc="-4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pemangku</a:t>
            </a:r>
            <a:r>
              <a:rPr sz="2600" spc="-6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algun Gothic"/>
                <a:cs typeface="Malgun Gothic"/>
              </a:rPr>
              <a:t>kepentingan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lainnya</a:t>
            </a:r>
            <a:r>
              <a:rPr sz="2600" spc="-7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berdasarkan</a:t>
            </a:r>
            <a:r>
              <a:rPr sz="2600" spc="-9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atas</a:t>
            </a:r>
            <a:r>
              <a:rPr sz="2600" spc="-6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pengkajian</a:t>
            </a:r>
            <a:r>
              <a:rPr sz="2600" spc="-8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kebutuhan</a:t>
            </a:r>
            <a:r>
              <a:rPr sz="2600" spc="-8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pascabencana</a:t>
            </a:r>
            <a:r>
              <a:rPr sz="2600" spc="-9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algun Gothic"/>
                <a:cs typeface="Malgun Gothic"/>
              </a:rPr>
              <a:t>untuk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periode</a:t>
            </a:r>
            <a:r>
              <a:rPr sz="2600" spc="-3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waktu</a:t>
            </a:r>
            <a:r>
              <a:rPr sz="2600" spc="-4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algun Gothic"/>
                <a:cs typeface="Malgun Gothic"/>
              </a:rPr>
              <a:t>tertentu.</a:t>
            </a:r>
            <a:endParaRPr sz="2600" dirty="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700" dirty="0">
              <a:latin typeface="Malgun Gothic"/>
              <a:cs typeface="Malgun Gothic"/>
            </a:endParaRPr>
          </a:p>
          <a:p>
            <a:pPr marL="12700" marR="196850">
              <a:lnSpc>
                <a:spcPct val="100000"/>
              </a:lnSpc>
            </a:pPr>
            <a:r>
              <a:rPr sz="2600" b="1" dirty="0">
                <a:solidFill>
                  <a:srgbClr val="001F5F"/>
                </a:solidFill>
                <a:latin typeface="Malgun Gothic"/>
                <a:cs typeface="Malgun Gothic"/>
              </a:rPr>
              <a:t>Pengkajian</a:t>
            </a:r>
            <a:r>
              <a:rPr sz="2600" b="1" spc="-7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b="1" dirty="0">
                <a:solidFill>
                  <a:srgbClr val="001F5F"/>
                </a:solidFill>
                <a:latin typeface="Malgun Gothic"/>
                <a:cs typeface="Malgun Gothic"/>
              </a:rPr>
              <a:t>Kebutuhan</a:t>
            </a:r>
            <a:r>
              <a:rPr sz="2600" b="1" spc="-5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b="1" dirty="0">
                <a:solidFill>
                  <a:srgbClr val="001F5F"/>
                </a:solidFill>
                <a:latin typeface="Malgun Gothic"/>
                <a:cs typeface="Malgun Gothic"/>
              </a:rPr>
              <a:t>Pascabencana</a:t>
            </a:r>
            <a:r>
              <a:rPr sz="2600" b="1" spc="-6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yang</a:t>
            </a:r>
            <a:r>
              <a:rPr sz="2600" spc="-7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selanjutnya</a:t>
            </a:r>
            <a:r>
              <a:rPr sz="2600" spc="-6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disebut</a:t>
            </a:r>
            <a:r>
              <a:rPr sz="2600" spc="-5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b="1" spc="-10" dirty="0">
                <a:solidFill>
                  <a:srgbClr val="001F5F"/>
                </a:solidFill>
                <a:latin typeface="Malgun Gothic"/>
                <a:cs typeface="Malgun Gothic"/>
              </a:rPr>
              <a:t>Jitupasna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adalah</a:t>
            </a:r>
            <a:r>
              <a:rPr sz="2600" spc="-7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suatu</a:t>
            </a:r>
            <a:r>
              <a:rPr sz="2600" spc="-5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rangkaian</a:t>
            </a:r>
            <a:r>
              <a:rPr sz="2600" spc="-5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kegiatan</a:t>
            </a:r>
            <a:r>
              <a:rPr sz="2600" spc="-7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pengkajian</a:t>
            </a:r>
            <a:r>
              <a:rPr sz="2600" spc="-5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dan</a:t>
            </a:r>
            <a:r>
              <a:rPr sz="2600" spc="-6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penilaian</a:t>
            </a:r>
            <a:r>
              <a:rPr sz="2600" spc="-4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akibat,</a:t>
            </a:r>
            <a:r>
              <a:rPr sz="2600" spc="-5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algun Gothic"/>
                <a:cs typeface="Malgun Gothic"/>
              </a:rPr>
              <a:t>analisis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dampak,</a:t>
            </a:r>
            <a:r>
              <a:rPr sz="2600" spc="-5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perkiraan</a:t>
            </a:r>
            <a:r>
              <a:rPr sz="2600" spc="-4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kebutuhan,</a:t>
            </a:r>
            <a:r>
              <a:rPr sz="2600" spc="-5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dan</a:t>
            </a:r>
            <a:r>
              <a:rPr sz="2600" spc="-5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rekomendasi</a:t>
            </a:r>
            <a:r>
              <a:rPr sz="2600" spc="-5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awal</a:t>
            </a:r>
            <a:r>
              <a:rPr sz="2600" spc="-3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terhadap</a:t>
            </a:r>
            <a:r>
              <a:rPr sz="2600" spc="-6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algun Gothic"/>
                <a:cs typeface="Malgun Gothic"/>
              </a:rPr>
              <a:t>strategi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pemulihan</a:t>
            </a:r>
            <a:r>
              <a:rPr sz="2600" spc="-7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yang</a:t>
            </a:r>
            <a:r>
              <a:rPr sz="2600" spc="-7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menjadi</a:t>
            </a:r>
            <a:r>
              <a:rPr sz="2600" spc="-5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dasar</a:t>
            </a:r>
            <a:r>
              <a:rPr sz="2600" spc="-7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penyusunan</a:t>
            </a:r>
            <a:r>
              <a:rPr sz="2600" spc="-7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Rencana</a:t>
            </a:r>
            <a:r>
              <a:rPr sz="2600" spc="-7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Rehabilitasi</a:t>
            </a:r>
            <a:r>
              <a:rPr sz="2600" spc="-7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spc="-25" dirty="0">
                <a:solidFill>
                  <a:srgbClr val="001F5F"/>
                </a:solidFill>
                <a:latin typeface="Malgun Gothic"/>
                <a:cs typeface="Malgun Gothic"/>
              </a:rPr>
              <a:t>dan </a:t>
            </a:r>
            <a:r>
              <a:rPr sz="2600" dirty="0">
                <a:solidFill>
                  <a:srgbClr val="001F5F"/>
                </a:solidFill>
                <a:latin typeface="Malgun Gothic"/>
                <a:cs typeface="Malgun Gothic"/>
              </a:rPr>
              <a:t>Rekonstruksi</a:t>
            </a:r>
            <a:r>
              <a:rPr sz="2600" spc="-8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600" spc="-10" dirty="0">
                <a:solidFill>
                  <a:srgbClr val="001F5F"/>
                </a:solidFill>
                <a:latin typeface="Malgun Gothic"/>
                <a:cs typeface="Malgun Gothic"/>
              </a:rPr>
              <a:t>Pascabencana.</a:t>
            </a:r>
            <a:endParaRPr sz="2600" dirty="0">
              <a:latin typeface="Malgun Gothic"/>
              <a:cs typeface="Malgun Gothic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4969F0-3818-C3AA-9627-2F32FDA57A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145" y="109211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Logo BerAKHLAK">
            <a:extLst>
              <a:ext uri="{FF2B5EF4-FFF2-40B4-BE49-F238E27FC236}">
                <a16:creationId xmlns:a16="http://schemas.microsoft.com/office/drawing/2014/main" id="{C2A00E04-582B-0F7C-E47A-C931D3D7BC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468" y="56828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ogo EVP">
            <a:extLst>
              <a:ext uri="{FF2B5EF4-FFF2-40B4-BE49-F238E27FC236}">
                <a16:creationId xmlns:a16="http://schemas.microsoft.com/office/drawing/2014/main" id="{2CC87425-C34C-197F-2A31-55DFFC83E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91" y="652108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900" y="124713"/>
            <a:ext cx="4873625" cy="696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solidFill>
                  <a:srgbClr val="000000"/>
                </a:solidFill>
                <a:latin typeface="Arial"/>
                <a:cs typeface="Arial"/>
              </a:rPr>
              <a:t>KEDUDUKAN </a:t>
            </a:r>
            <a:r>
              <a:rPr sz="4400" b="1" spc="-25" dirty="0">
                <a:solidFill>
                  <a:srgbClr val="000000"/>
                </a:solidFill>
                <a:latin typeface="Arial"/>
                <a:cs typeface="Arial"/>
              </a:rPr>
              <a:t>R3P</a:t>
            </a:r>
            <a:endParaRPr sz="44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39674" y="973582"/>
            <a:ext cx="11807190" cy="30746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69900" marR="429895" indent="-457200">
              <a:lnSpc>
                <a:spcPct val="100000"/>
              </a:lnSpc>
              <a:spcBef>
                <a:spcPts val="105"/>
              </a:spcBef>
              <a:buAutoNum type="arabicPeriod"/>
              <a:tabLst>
                <a:tab pos="469900" algn="l"/>
              </a:tabLst>
            </a:pP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Acuan</a:t>
            </a:r>
            <a:r>
              <a:rPr sz="2000" b="1" spc="-7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penyelenggaraan</a:t>
            </a:r>
            <a:r>
              <a:rPr sz="2000" b="1" spc="-7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rehabilitasi</a:t>
            </a:r>
            <a:r>
              <a:rPr sz="2000" b="1" spc="-7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dan</a:t>
            </a:r>
            <a:r>
              <a:rPr sz="2000" b="1" spc="-5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rekonstruksi</a:t>
            </a:r>
            <a:r>
              <a:rPr sz="2000" b="1" spc="-6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pascabencana</a:t>
            </a:r>
            <a:r>
              <a:rPr sz="2000" b="1" spc="-6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Malgun Gothic"/>
                <a:cs typeface="Malgun Gothic"/>
              </a:rPr>
              <a:t>berdasarkan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kewenangan</a:t>
            </a:r>
            <a:r>
              <a:rPr sz="2000" b="1" spc="-5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dan</a:t>
            </a:r>
            <a:r>
              <a:rPr sz="2000" b="1" spc="-3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tanggung</a:t>
            </a:r>
            <a:r>
              <a:rPr sz="2000" b="1" spc="-3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 err="1">
                <a:solidFill>
                  <a:srgbClr val="001F5F"/>
                </a:solidFill>
                <a:latin typeface="Malgun Gothic"/>
                <a:cs typeface="Malgun Gothic"/>
              </a:rPr>
              <a:t>jawab</a:t>
            </a:r>
            <a:r>
              <a:rPr sz="2000" b="1" spc="-4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lang="en-US" sz="2000" b="1" spc="-40" dirty="0" err="1">
                <a:solidFill>
                  <a:srgbClr val="001F5F"/>
                </a:solidFill>
                <a:latin typeface="Malgun Gothic"/>
                <a:cs typeface="Malgun Gothic"/>
              </a:rPr>
              <a:t>p</a:t>
            </a:r>
            <a:r>
              <a:rPr sz="2000" b="1" dirty="0" err="1">
                <a:solidFill>
                  <a:srgbClr val="001F5F"/>
                </a:solidFill>
                <a:latin typeface="Malgun Gothic"/>
                <a:cs typeface="Malgun Gothic"/>
              </a:rPr>
              <a:t>emerintah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,</a:t>
            </a:r>
            <a:r>
              <a:rPr sz="2000" b="1" spc="-3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pemerintah</a:t>
            </a:r>
            <a:r>
              <a:rPr sz="2000" b="1" spc="-3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daerah,</a:t>
            </a:r>
            <a:r>
              <a:rPr sz="2000" b="1" spc="-4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masyarakat</a:t>
            </a:r>
            <a:r>
              <a:rPr sz="2000" b="1" spc="-2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dan</a:t>
            </a:r>
            <a:r>
              <a:rPr sz="2000" b="1" spc="-2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Malgun Gothic"/>
                <a:cs typeface="Malgun Gothic"/>
              </a:rPr>
              <a:t>dunia usaha.</a:t>
            </a:r>
            <a:endParaRPr sz="2000" dirty="0">
              <a:latin typeface="Malgun Gothic"/>
              <a:cs typeface="Malgun Gothic"/>
            </a:endParaRPr>
          </a:p>
          <a:p>
            <a:pPr marL="469900" marR="511809" indent="-457200">
              <a:lnSpc>
                <a:spcPct val="100000"/>
              </a:lnSpc>
              <a:buAutoNum type="arabicPeriod"/>
              <a:tabLst>
                <a:tab pos="469900" algn="l"/>
              </a:tabLst>
            </a:pP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Dokumen</a:t>
            </a:r>
            <a:r>
              <a:rPr sz="2000" b="1" spc="-6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perencanaan</a:t>
            </a:r>
            <a:r>
              <a:rPr sz="2000" b="1" spc="-7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yang</a:t>
            </a:r>
            <a:r>
              <a:rPr sz="2000" b="1" spc="-3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diintegrasikan</a:t>
            </a:r>
            <a:r>
              <a:rPr sz="2000" b="1" spc="-6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dengan</a:t>
            </a:r>
            <a:r>
              <a:rPr sz="2000" b="1" spc="-6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Rencana</a:t>
            </a:r>
            <a:r>
              <a:rPr sz="2000" b="1" spc="-5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Pembangunan</a:t>
            </a:r>
            <a:r>
              <a:rPr sz="2000" b="1" spc="-6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Malgun Gothic"/>
                <a:cs typeface="Malgun Gothic"/>
              </a:rPr>
              <a:t>Jangka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Menengah</a:t>
            </a:r>
            <a:r>
              <a:rPr sz="2000" b="1" spc="-6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Nasional</a:t>
            </a:r>
            <a:r>
              <a:rPr sz="2000" b="1" spc="-2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atau</a:t>
            </a:r>
            <a:r>
              <a:rPr sz="2000" b="1" spc="-3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Rencana</a:t>
            </a:r>
            <a:r>
              <a:rPr sz="2000" b="1" spc="-3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Pembangunan</a:t>
            </a:r>
            <a:r>
              <a:rPr sz="2000" b="1" spc="-5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Jangka</a:t>
            </a:r>
            <a:r>
              <a:rPr sz="2000" b="1" spc="-4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Menengah</a:t>
            </a:r>
            <a:r>
              <a:rPr sz="2000" b="1" spc="-5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Daerah</a:t>
            </a:r>
            <a:r>
              <a:rPr sz="2000" b="1" spc="-4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provinsi</a:t>
            </a:r>
            <a:r>
              <a:rPr sz="2000" b="1" spc="-3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spc="-25" dirty="0">
                <a:solidFill>
                  <a:srgbClr val="001F5F"/>
                </a:solidFill>
                <a:latin typeface="Malgun Gothic"/>
                <a:cs typeface="Malgun Gothic"/>
              </a:rPr>
              <a:t>dan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kabupaten/kota</a:t>
            </a:r>
            <a:r>
              <a:rPr sz="2000" b="1" spc="-6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wilayah</a:t>
            </a:r>
            <a:r>
              <a:rPr sz="2000" b="1" spc="-3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terdampak</a:t>
            </a:r>
            <a:r>
              <a:rPr sz="2000" b="1" spc="-6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Malgun Gothic"/>
                <a:cs typeface="Malgun Gothic"/>
              </a:rPr>
              <a:t>bencana.</a:t>
            </a:r>
            <a:endParaRPr sz="2000" dirty="0">
              <a:latin typeface="Malgun Gothic"/>
              <a:cs typeface="Malgun Gothic"/>
            </a:endParaRPr>
          </a:p>
          <a:p>
            <a:pPr marL="469265" indent="-4565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Dokumen</a:t>
            </a:r>
            <a:r>
              <a:rPr sz="2000" b="1" spc="-8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perencanaan</a:t>
            </a:r>
            <a:r>
              <a:rPr sz="2000" b="1" spc="-6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yang</a:t>
            </a:r>
            <a:r>
              <a:rPr sz="2000" b="1" spc="-4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diintegrasikan</a:t>
            </a:r>
            <a:r>
              <a:rPr sz="2000" b="1" spc="-7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dengan</a:t>
            </a:r>
            <a:r>
              <a:rPr sz="2000" b="1" spc="-7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rencana</a:t>
            </a:r>
            <a:r>
              <a:rPr sz="2000" b="1" spc="-6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kerja</a:t>
            </a:r>
            <a:r>
              <a:rPr sz="2000" b="1" spc="-4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Pemerintah</a:t>
            </a:r>
            <a:r>
              <a:rPr sz="2000" b="1" spc="-7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Malgun Gothic"/>
                <a:cs typeface="Malgun Gothic"/>
              </a:rPr>
              <a:t>dan/atau</a:t>
            </a:r>
            <a:endParaRPr sz="2000" dirty="0">
              <a:latin typeface="Malgun Gothic"/>
              <a:cs typeface="Malgun Gothic"/>
            </a:endParaRPr>
          </a:p>
          <a:p>
            <a:pPr marL="469900">
              <a:lnSpc>
                <a:spcPct val="100000"/>
              </a:lnSpc>
            </a:pP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pemerintah</a:t>
            </a:r>
            <a:r>
              <a:rPr sz="2000" b="1" spc="-5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daerah</a:t>
            </a:r>
            <a:r>
              <a:rPr sz="2000" b="1" spc="-4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serta</a:t>
            </a:r>
            <a:r>
              <a:rPr sz="2000" b="1" spc="-2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perencanaan</a:t>
            </a:r>
            <a:r>
              <a:rPr sz="2000" b="1" spc="-5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pembangunan</a:t>
            </a:r>
            <a:r>
              <a:rPr sz="2000" b="1" spc="-5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sektor</a:t>
            </a:r>
            <a:r>
              <a:rPr sz="2000" b="1" spc="-4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Malgun Gothic"/>
                <a:cs typeface="Malgun Gothic"/>
              </a:rPr>
              <a:t>terkait.</a:t>
            </a:r>
            <a:endParaRPr sz="2000" dirty="0">
              <a:latin typeface="Malgun Gothic"/>
              <a:cs typeface="Malgun Gothic"/>
            </a:endParaRPr>
          </a:p>
          <a:p>
            <a:pPr marL="469900" marR="5080" indent="-457200">
              <a:lnSpc>
                <a:spcPct val="100000"/>
              </a:lnSpc>
              <a:buAutoNum type="arabicPeriod" startAt="4"/>
              <a:tabLst>
                <a:tab pos="469900" algn="l"/>
              </a:tabLst>
            </a:pP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Acuan</a:t>
            </a:r>
            <a:r>
              <a:rPr sz="2000" b="1" spc="-5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untuk</a:t>
            </a:r>
            <a:r>
              <a:rPr sz="2000" b="1" spc="-5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penganggaran</a:t>
            </a:r>
            <a:r>
              <a:rPr sz="2000" b="1" spc="-6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yang</a:t>
            </a:r>
            <a:r>
              <a:rPr sz="2000" b="1" spc="-2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bersumber</a:t>
            </a:r>
            <a:r>
              <a:rPr sz="2000" b="1" spc="-5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dari</a:t>
            </a:r>
            <a:r>
              <a:rPr sz="2000" b="1" spc="-2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Anggaran</a:t>
            </a:r>
            <a:r>
              <a:rPr sz="2000" b="1" spc="-6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Pendapatan</a:t>
            </a:r>
            <a:r>
              <a:rPr sz="2000" b="1" spc="-6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dan</a:t>
            </a:r>
            <a:r>
              <a:rPr sz="2000" b="1" spc="-4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Belanja</a:t>
            </a:r>
            <a:r>
              <a:rPr sz="2000" b="1" spc="-2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Malgun Gothic"/>
                <a:cs typeface="Malgun Gothic"/>
              </a:rPr>
              <a:t>Negara,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Anggaran</a:t>
            </a:r>
            <a:r>
              <a:rPr sz="2000" b="1" spc="-6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Pendapatan</a:t>
            </a:r>
            <a:r>
              <a:rPr sz="2000" b="1" spc="-4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dan</a:t>
            </a:r>
            <a:r>
              <a:rPr sz="2000" b="1" spc="-2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Belanja Daerah,</a:t>
            </a:r>
            <a:r>
              <a:rPr sz="2000" b="1" spc="-4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1F5F"/>
                </a:solidFill>
                <a:latin typeface="Malgun Gothic"/>
                <a:cs typeface="Malgun Gothic"/>
              </a:rPr>
              <a:t>dan</a:t>
            </a:r>
            <a:r>
              <a:rPr sz="2000" b="1" spc="-2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1F5F"/>
                </a:solidFill>
                <a:latin typeface="Malgun Gothic"/>
                <a:cs typeface="Malgun Gothic"/>
              </a:rPr>
              <a:t>Hibah.</a:t>
            </a:r>
            <a:endParaRPr sz="2000" dirty="0">
              <a:latin typeface="Malgun Gothic"/>
              <a:cs typeface="Malgun Gothic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15900" y="4264278"/>
            <a:ext cx="11683365" cy="23456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400" b="1" dirty="0">
                <a:latin typeface="Arial"/>
                <a:cs typeface="Arial"/>
              </a:rPr>
              <a:t>HUBUNGAN</a:t>
            </a:r>
            <a:r>
              <a:rPr sz="4400" b="1" spc="-25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JITUPASNA</a:t>
            </a:r>
            <a:r>
              <a:rPr sz="4400" b="1" spc="-25" dirty="0">
                <a:latin typeface="Arial"/>
                <a:cs typeface="Arial"/>
              </a:rPr>
              <a:t> </a:t>
            </a:r>
            <a:r>
              <a:rPr sz="4400" b="1" dirty="0">
                <a:latin typeface="Arial"/>
                <a:cs typeface="Arial"/>
              </a:rPr>
              <a:t>&amp; </a:t>
            </a:r>
            <a:r>
              <a:rPr sz="4400" b="1" spc="-25" dirty="0">
                <a:latin typeface="Arial"/>
                <a:cs typeface="Arial"/>
              </a:rPr>
              <a:t>R3P</a:t>
            </a:r>
            <a:endParaRPr sz="44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20"/>
              </a:spcBef>
            </a:pPr>
            <a:r>
              <a:rPr sz="3600" dirty="0">
                <a:latin typeface="Arial"/>
                <a:cs typeface="Arial"/>
              </a:rPr>
              <a:t>Hasil</a:t>
            </a:r>
            <a:r>
              <a:rPr sz="3600" spc="-4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Jitupasna</a:t>
            </a:r>
            <a:r>
              <a:rPr sz="3600" spc="-4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merupakan</a:t>
            </a:r>
            <a:r>
              <a:rPr sz="3600" spc="-5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bahan</a:t>
            </a:r>
            <a:r>
              <a:rPr sz="3600" spc="-4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masukan</a:t>
            </a:r>
            <a:r>
              <a:rPr sz="3600" spc="-5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utama</a:t>
            </a:r>
            <a:r>
              <a:rPr sz="3600" spc="-50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dalam </a:t>
            </a:r>
            <a:r>
              <a:rPr sz="3600" dirty="0">
                <a:latin typeface="Arial"/>
                <a:cs typeface="Arial"/>
              </a:rPr>
              <a:t>penyusunan</a:t>
            </a:r>
            <a:r>
              <a:rPr sz="3600" spc="-6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Rencana</a:t>
            </a:r>
            <a:r>
              <a:rPr sz="3600" spc="-55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Rehabilitasi</a:t>
            </a:r>
            <a:r>
              <a:rPr sz="3600" spc="-60" dirty="0">
                <a:latin typeface="Arial"/>
                <a:cs typeface="Arial"/>
              </a:rPr>
              <a:t> </a:t>
            </a:r>
            <a:r>
              <a:rPr sz="3600" dirty="0">
                <a:latin typeface="Arial"/>
                <a:cs typeface="Arial"/>
              </a:rPr>
              <a:t>dan</a:t>
            </a:r>
            <a:r>
              <a:rPr sz="3600" spc="-25" dirty="0">
                <a:latin typeface="Arial"/>
                <a:cs typeface="Arial"/>
              </a:rPr>
              <a:t> </a:t>
            </a:r>
            <a:r>
              <a:rPr sz="3600" spc="-10" dirty="0">
                <a:latin typeface="Arial"/>
                <a:cs typeface="Arial"/>
              </a:rPr>
              <a:t>Rekonstruksi Pascabencana.</a:t>
            </a:r>
            <a:endParaRPr sz="3600">
              <a:latin typeface="Arial"/>
              <a:cs typeface="Arial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02CB4E-3393-4221-C8E1-BB0FAC9B5C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145" y="109211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Logo BerAKHLAK">
            <a:extLst>
              <a:ext uri="{FF2B5EF4-FFF2-40B4-BE49-F238E27FC236}">
                <a16:creationId xmlns:a16="http://schemas.microsoft.com/office/drawing/2014/main" id="{80738E46-7587-36AA-5F76-891C8F2BF1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468" y="56828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Logo EVP">
            <a:extLst>
              <a:ext uri="{FF2B5EF4-FFF2-40B4-BE49-F238E27FC236}">
                <a16:creationId xmlns:a16="http://schemas.microsoft.com/office/drawing/2014/main" id="{0DE17B78-F16A-6531-6CF5-864964525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91" y="652108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68300" y="283210"/>
            <a:ext cx="10466705" cy="17322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95"/>
              </a:spcBef>
            </a:pP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PENERAPAN</a:t>
            </a:r>
            <a:r>
              <a:rPr sz="2800" b="1" spc="-15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KESETARAAN</a:t>
            </a:r>
            <a:r>
              <a:rPr sz="2800" b="1" spc="-14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GENDER,</a:t>
            </a:r>
            <a:r>
              <a:rPr sz="2800" b="1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DISABILITAS</a:t>
            </a:r>
            <a:r>
              <a:rPr sz="2800" b="1" spc="-17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000000"/>
                </a:solidFill>
                <a:latin typeface="Arial"/>
                <a:cs typeface="Arial"/>
              </a:rPr>
              <a:t>DAN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INKLUSI</a:t>
            </a:r>
            <a:r>
              <a:rPr sz="2800" b="1" spc="-10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SOSIAL</a:t>
            </a:r>
            <a:r>
              <a:rPr sz="2800" b="1" spc="-1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(GENDER</a:t>
            </a:r>
            <a:r>
              <a:rPr sz="2800" b="1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EQUALITY,</a:t>
            </a:r>
            <a:r>
              <a:rPr sz="2800" b="1" spc="-10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DISABILITY</a:t>
            </a:r>
            <a:r>
              <a:rPr sz="2800" b="1" spc="-1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&amp;</a:t>
            </a:r>
            <a:r>
              <a:rPr sz="2800" b="1" spc="-13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0000"/>
                </a:solidFill>
                <a:latin typeface="Arial"/>
                <a:cs typeface="Arial"/>
              </a:rPr>
              <a:t>SOCIAL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INCLUSION</a:t>
            </a:r>
            <a:r>
              <a:rPr sz="2800" b="1" spc="-9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-</a:t>
            </a:r>
            <a:r>
              <a:rPr sz="2800" b="1" spc="-114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GEDSI)</a:t>
            </a:r>
            <a:r>
              <a:rPr sz="2800" b="1" spc="-1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DALAM</a:t>
            </a:r>
            <a:r>
              <a:rPr sz="2800" b="1" spc="-9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00"/>
                </a:solidFill>
                <a:latin typeface="Arial"/>
                <a:cs typeface="Arial"/>
              </a:rPr>
              <a:t>REHABILITASI</a:t>
            </a:r>
            <a:r>
              <a:rPr sz="2800" b="1" spc="-8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spc="-25" dirty="0">
                <a:solidFill>
                  <a:srgbClr val="000000"/>
                </a:solidFill>
                <a:latin typeface="Arial"/>
                <a:cs typeface="Arial"/>
              </a:rPr>
              <a:t>DAN </a:t>
            </a:r>
            <a:r>
              <a:rPr sz="2800" b="1" spc="-10" dirty="0">
                <a:solidFill>
                  <a:srgbClr val="000000"/>
                </a:solidFill>
                <a:latin typeface="Arial"/>
                <a:cs typeface="Arial"/>
              </a:rPr>
              <a:t>REKONSTRUKSI</a:t>
            </a:r>
            <a:r>
              <a:rPr sz="2800" b="1" spc="-12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000000"/>
                </a:solidFill>
                <a:latin typeface="Arial"/>
                <a:cs typeface="Arial"/>
              </a:rPr>
              <a:t>PASCABENCANA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68300" y="2193163"/>
            <a:ext cx="11372850" cy="39897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123825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Konteks</a:t>
            </a:r>
            <a:r>
              <a:rPr sz="2000" b="1" spc="-5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Umum:</a:t>
            </a:r>
            <a:r>
              <a:rPr sz="2000" b="1" spc="-3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Ketimpangan</a:t>
            </a:r>
            <a:r>
              <a:rPr sz="2000" b="1" spc="-5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serta</a:t>
            </a:r>
            <a:r>
              <a:rPr sz="2000" b="1" spc="-2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marginalisasi</a:t>
            </a:r>
            <a:r>
              <a:rPr sz="2000" b="1" spc="-5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berdasarkan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gender,</a:t>
            </a:r>
            <a:r>
              <a:rPr sz="2000" b="1" spc="-5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disabilitas,</a:t>
            </a:r>
            <a:r>
              <a:rPr sz="2000" b="1" spc="-3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6EC0"/>
                </a:solidFill>
                <a:latin typeface="Malgun Gothic"/>
                <a:cs typeface="Malgun Gothic"/>
              </a:rPr>
              <a:t>etnisitas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atau</a:t>
            </a:r>
            <a:r>
              <a:rPr sz="2000" b="1" spc="-3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asal</a:t>
            </a:r>
            <a:r>
              <a:rPr sz="2000" b="1" spc="-1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usul</a:t>
            </a:r>
            <a:r>
              <a:rPr sz="2000" b="1" spc="-2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dipengaruhi,</a:t>
            </a:r>
            <a:r>
              <a:rPr sz="2000" b="1" spc="-5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dan</a:t>
            </a:r>
            <a:r>
              <a:rPr sz="2000" b="1" spc="-3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memengaruhi</a:t>
            </a:r>
            <a:r>
              <a:rPr sz="2000" b="1" spc="-4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kehidupan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privat</a:t>
            </a:r>
            <a:r>
              <a:rPr sz="2000" b="1" spc="-4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dan</a:t>
            </a:r>
            <a:r>
              <a:rPr sz="2000" b="1" spc="-3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publik.</a:t>
            </a:r>
            <a:r>
              <a:rPr sz="2000" b="1" spc="-4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Pemerintah</a:t>
            </a:r>
            <a:r>
              <a:rPr sz="2000" b="1" spc="-2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spc="-25" dirty="0">
                <a:solidFill>
                  <a:srgbClr val="006EC0"/>
                </a:solidFill>
                <a:latin typeface="Malgun Gothic"/>
                <a:cs typeface="Malgun Gothic"/>
              </a:rPr>
              <a:t>dan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penyelenggara</a:t>
            </a:r>
            <a:r>
              <a:rPr sz="2000" b="1" spc="-7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pelayanan</a:t>
            </a:r>
            <a:r>
              <a:rPr sz="2000" b="1" spc="-6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dasar</a:t>
            </a:r>
            <a:r>
              <a:rPr sz="2000" b="1" spc="-3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memiliki</a:t>
            </a:r>
            <a:r>
              <a:rPr sz="2000" b="1" spc="-3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tanggung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jawab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dan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peluang</a:t>
            </a:r>
            <a:r>
              <a:rPr sz="2000" b="1" spc="-6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untuk</a:t>
            </a:r>
            <a:r>
              <a:rPr sz="2000" b="1" spc="-5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6EC0"/>
                </a:solidFill>
                <a:latin typeface="Malgun Gothic"/>
                <a:cs typeface="Malgun Gothic"/>
              </a:rPr>
              <a:t>meningkatkan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kesetaraan</a:t>
            </a:r>
            <a:r>
              <a:rPr sz="2000" b="1" spc="-4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dan</a:t>
            </a:r>
            <a:r>
              <a:rPr sz="2000" b="1" spc="-3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menegakkan</a:t>
            </a:r>
            <a:r>
              <a:rPr sz="2000" b="1" spc="-6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6EC0"/>
                </a:solidFill>
                <a:latin typeface="Malgun Gothic"/>
                <a:cs typeface="Malgun Gothic"/>
              </a:rPr>
              <a:t>hak-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hak</a:t>
            </a:r>
            <a:r>
              <a:rPr sz="2000" b="1" spc="-2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masyarakat</a:t>
            </a:r>
            <a:r>
              <a:rPr sz="2000" b="1" spc="-20" dirty="0">
                <a:solidFill>
                  <a:srgbClr val="006EC0"/>
                </a:solidFill>
                <a:latin typeface="Malgun Gothic"/>
                <a:cs typeface="Malgun Gothic"/>
              </a:rPr>
              <a:t> yang</a:t>
            </a:r>
            <a:endParaRPr sz="2000">
              <a:latin typeface="Malgun Gothic"/>
              <a:cs typeface="Malgun Gothic"/>
            </a:endParaRPr>
          </a:p>
          <a:p>
            <a:pPr marL="12700">
              <a:lnSpc>
                <a:spcPct val="100000"/>
              </a:lnSpc>
            </a:pP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paling</a:t>
            </a:r>
            <a:r>
              <a:rPr sz="2000" b="1" spc="-6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rentan.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Pelayanan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dasar</a:t>
            </a:r>
            <a:r>
              <a:rPr sz="2000" b="1" spc="-2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tersebut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salah</a:t>
            </a:r>
            <a:r>
              <a:rPr sz="2000" b="1" spc="-2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satunya</a:t>
            </a:r>
            <a:r>
              <a:rPr sz="2000" b="1" spc="-4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ialah</a:t>
            </a:r>
            <a:r>
              <a:rPr sz="2000" b="1" spc="-3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6EC0"/>
                </a:solidFill>
                <a:latin typeface="Malgun Gothic"/>
                <a:cs typeface="Malgun Gothic"/>
              </a:rPr>
              <a:t>kebencanaan.</a:t>
            </a:r>
            <a:endParaRPr sz="2000">
              <a:latin typeface="Malgun Gothic"/>
              <a:cs typeface="Malgun Gothic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300">
              <a:latin typeface="Malgun Gothic"/>
              <a:cs typeface="Malgun Gothic"/>
            </a:endParaRPr>
          </a:p>
          <a:p>
            <a:pPr marL="469265" indent="-456565">
              <a:lnSpc>
                <a:spcPct val="100000"/>
              </a:lnSpc>
              <a:buAutoNum type="arabicPeriod"/>
              <a:tabLst>
                <a:tab pos="469265" algn="l"/>
              </a:tabLst>
            </a:pP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Kesetaraan</a:t>
            </a:r>
            <a:r>
              <a:rPr sz="2000" b="1" spc="-6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gender</a:t>
            </a:r>
            <a:r>
              <a:rPr sz="2000" b="1" spc="-4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diterapkan</a:t>
            </a:r>
            <a:r>
              <a:rPr sz="2000" b="1" spc="-6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sejak</a:t>
            </a:r>
            <a:r>
              <a:rPr sz="2000" b="1" spc="-2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melakukan</a:t>
            </a:r>
            <a:r>
              <a:rPr sz="2000" b="1" spc="-4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pendataan,</a:t>
            </a:r>
            <a:r>
              <a:rPr sz="2000" b="1" spc="-5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konsultasi</a:t>
            </a:r>
            <a:r>
              <a:rPr sz="2000" b="1" spc="-5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publik,</a:t>
            </a:r>
            <a:r>
              <a:rPr sz="2000" b="1" spc="-4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spc="-25" dirty="0">
                <a:solidFill>
                  <a:srgbClr val="006EC0"/>
                </a:solidFill>
                <a:latin typeface="Malgun Gothic"/>
                <a:cs typeface="Malgun Gothic"/>
              </a:rPr>
              <a:t>dan</a:t>
            </a:r>
            <a:endParaRPr sz="2000">
              <a:latin typeface="Malgun Gothic"/>
              <a:cs typeface="Malgun Gothic"/>
            </a:endParaRPr>
          </a:p>
          <a:p>
            <a:pPr marL="469900">
              <a:lnSpc>
                <a:spcPct val="100000"/>
              </a:lnSpc>
            </a:pP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merancang</a:t>
            </a:r>
            <a:r>
              <a:rPr sz="2000" b="1" spc="-6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kebutuhan</a:t>
            </a:r>
            <a:r>
              <a:rPr sz="2000" b="1" spc="-6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RR,</a:t>
            </a:r>
            <a:r>
              <a:rPr sz="2000" b="1" spc="-2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serta</a:t>
            </a:r>
            <a:r>
              <a:rPr sz="2000" b="1" spc="-5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pengawasan</a:t>
            </a:r>
            <a:r>
              <a:rPr sz="2000" b="1" spc="-7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dan</a:t>
            </a:r>
            <a:r>
              <a:rPr sz="2000" b="1" spc="-5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6EC0"/>
                </a:solidFill>
                <a:latin typeface="Malgun Gothic"/>
                <a:cs typeface="Malgun Gothic"/>
              </a:rPr>
              <a:t>evaluasi.</a:t>
            </a:r>
            <a:endParaRPr sz="2000">
              <a:latin typeface="Malgun Gothic"/>
              <a:cs typeface="Malgun Gothic"/>
            </a:endParaRPr>
          </a:p>
          <a:p>
            <a:pPr marL="469900" marR="877569" indent="-457200">
              <a:lnSpc>
                <a:spcPct val="100000"/>
              </a:lnSpc>
              <a:spcBef>
                <a:spcPts val="5"/>
              </a:spcBef>
              <a:buAutoNum type="arabicPeriod" startAt="2"/>
              <a:tabLst>
                <a:tab pos="469900" algn="l"/>
              </a:tabLst>
            </a:pP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Kelompok</a:t>
            </a:r>
            <a:r>
              <a:rPr sz="2000" b="1" spc="-6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disabilitas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perlu</a:t>
            </a:r>
            <a:r>
              <a:rPr sz="2000" b="1" spc="-4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dilibatkan</a:t>
            </a:r>
            <a:r>
              <a:rPr sz="2000" b="1" spc="-5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untuk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pendataan,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diberikan</a:t>
            </a:r>
            <a:r>
              <a:rPr sz="2000" b="1" spc="-6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perhatian</a:t>
            </a:r>
            <a:r>
              <a:rPr sz="2000" b="1" spc="-5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6EC0"/>
                </a:solidFill>
                <a:latin typeface="Malgun Gothic"/>
                <a:cs typeface="Malgun Gothic"/>
              </a:rPr>
              <a:t>dalam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kebutuhan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RR,</a:t>
            </a:r>
            <a:r>
              <a:rPr sz="2000" b="1" spc="-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serta</a:t>
            </a:r>
            <a:r>
              <a:rPr sz="2000" b="1" spc="-2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melakukan</a:t>
            </a:r>
            <a:r>
              <a:rPr sz="2000" b="1" spc="-4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pengawasan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dan</a:t>
            </a:r>
            <a:r>
              <a:rPr sz="2000" b="1" spc="-1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6EC0"/>
                </a:solidFill>
                <a:latin typeface="Malgun Gothic"/>
                <a:cs typeface="Malgun Gothic"/>
              </a:rPr>
              <a:t>evaluasi.</a:t>
            </a:r>
            <a:endParaRPr sz="2000">
              <a:latin typeface="Malgun Gothic"/>
              <a:cs typeface="Malgun Gothic"/>
            </a:endParaRPr>
          </a:p>
          <a:p>
            <a:pPr marL="469900" marR="5080" indent="-457200">
              <a:lnSpc>
                <a:spcPct val="100000"/>
              </a:lnSpc>
              <a:buAutoNum type="arabicPeriod" startAt="2"/>
              <a:tabLst>
                <a:tab pos="469900" algn="l"/>
              </a:tabLst>
            </a:pP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Inklusi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sosial</a:t>
            </a:r>
            <a:r>
              <a:rPr sz="2000" b="1" spc="-1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(bukan</a:t>
            </a:r>
            <a:r>
              <a:rPr sz="2000" b="1" spc="-6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eksklusif)</a:t>
            </a:r>
            <a:r>
              <a:rPr sz="2000" b="1" spc="-4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dalam</a:t>
            </a:r>
            <a:r>
              <a:rPr sz="2000" b="1" spc="-4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keseluruhan</a:t>
            </a:r>
            <a:r>
              <a:rPr sz="2000" b="1" spc="-5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proses</a:t>
            </a:r>
            <a:r>
              <a:rPr sz="2000" b="1" spc="-3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penyusunan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Jitupasna</a:t>
            </a:r>
            <a:r>
              <a:rPr sz="2000" b="1" spc="-5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dan</a:t>
            </a:r>
            <a:r>
              <a:rPr sz="2000" b="1" spc="-4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spc="-20" dirty="0">
                <a:solidFill>
                  <a:srgbClr val="006EC0"/>
                </a:solidFill>
                <a:latin typeface="Malgun Gothic"/>
                <a:cs typeface="Malgun Gothic"/>
              </a:rPr>
              <a:t>R3P,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penyelenggaraan</a:t>
            </a:r>
            <a:r>
              <a:rPr sz="2000" b="1" spc="-8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RR,</a:t>
            </a:r>
            <a:r>
              <a:rPr sz="2000" b="1" spc="-2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serta</a:t>
            </a:r>
            <a:r>
              <a:rPr sz="2000" b="1" spc="-4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pengawasan</a:t>
            </a:r>
            <a:r>
              <a:rPr sz="2000" b="1" spc="-7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dan</a:t>
            </a:r>
            <a:r>
              <a:rPr sz="2000" b="1" spc="-5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evaluasi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dengan</a:t>
            </a:r>
            <a:r>
              <a:rPr sz="2000" b="1" spc="-7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pendekatan</a:t>
            </a:r>
            <a:r>
              <a:rPr sz="2000" b="1" spc="-6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inklusi</a:t>
            </a:r>
            <a:r>
              <a:rPr sz="2000" b="1" spc="-60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spc="-20" dirty="0">
                <a:solidFill>
                  <a:srgbClr val="006EC0"/>
                </a:solidFill>
                <a:latin typeface="Malgun Gothic"/>
                <a:cs typeface="Malgun Gothic"/>
              </a:rPr>
              <a:t>pada </a:t>
            </a:r>
            <a:r>
              <a:rPr sz="2000" b="1" dirty="0">
                <a:solidFill>
                  <a:srgbClr val="006EC0"/>
                </a:solidFill>
                <a:latin typeface="Malgun Gothic"/>
                <a:cs typeface="Malgun Gothic"/>
              </a:rPr>
              <a:t>berbagai</a:t>
            </a:r>
            <a:r>
              <a:rPr sz="2000" b="1" spc="-55" dirty="0">
                <a:solidFill>
                  <a:srgbClr val="006EC0"/>
                </a:solidFill>
                <a:latin typeface="Malgun Gothic"/>
                <a:cs typeface="Malgun Gothic"/>
              </a:rPr>
              <a:t> </a:t>
            </a:r>
            <a:r>
              <a:rPr sz="2000" b="1" spc="-10" dirty="0">
                <a:solidFill>
                  <a:srgbClr val="006EC0"/>
                </a:solidFill>
                <a:latin typeface="Malgun Gothic"/>
                <a:cs typeface="Malgun Gothic"/>
              </a:rPr>
              <a:t>sektor.</a:t>
            </a:r>
            <a:endParaRPr sz="2000">
              <a:latin typeface="Malgun Gothic"/>
              <a:cs typeface="Malgun Gothic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F88955D-47EE-CCD9-D8FA-215273783E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867" y="55705"/>
            <a:ext cx="531284" cy="62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Logo BerAKHLAK">
            <a:extLst>
              <a:ext uri="{FF2B5EF4-FFF2-40B4-BE49-F238E27FC236}">
                <a16:creationId xmlns:a16="http://schemas.microsoft.com/office/drawing/2014/main" id="{847453AF-18EE-C576-49F3-7D9719E8B6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9322" y="19050"/>
            <a:ext cx="922678" cy="35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ogo EVP">
            <a:extLst>
              <a:ext uri="{FF2B5EF4-FFF2-40B4-BE49-F238E27FC236}">
                <a16:creationId xmlns:a16="http://schemas.microsoft.com/office/drawing/2014/main" id="{98EB6230-8AA5-F478-0A1B-3D50ACC764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2117" y="457200"/>
            <a:ext cx="531283" cy="24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744711" y="2461260"/>
            <a:ext cx="3046095" cy="3723640"/>
            <a:chOff x="8744711" y="2461260"/>
            <a:chExt cx="3046095" cy="3723640"/>
          </a:xfrm>
        </p:grpSpPr>
        <p:sp>
          <p:nvSpPr>
            <p:cNvPr id="3" name="object 3"/>
            <p:cNvSpPr/>
            <p:nvPr/>
          </p:nvSpPr>
          <p:spPr>
            <a:xfrm>
              <a:off x="9392411" y="5541264"/>
              <a:ext cx="1427480" cy="643255"/>
            </a:xfrm>
            <a:custGeom>
              <a:avLst/>
              <a:gdLst/>
              <a:ahLst/>
              <a:cxnLst/>
              <a:rect l="l" t="t" r="r" b="b"/>
              <a:pathLst>
                <a:path w="1427479" h="643254">
                  <a:moveTo>
                    <a:pt x="750443" y="0"/>
                  </a:moveTo>
                  <a:lnTo>
                    <a:pt x="760349" y="65074"/>
                  </a:lnTo>
                  <a:lnTo>
                    <a:pt x="768731" y="122059"/>
                  </a:lnTo>
                  <a:lnTo>
                    <a:pt x="775208" y="172542"/>
                  </a:lnTo>
                  <a:lnTo>
                    <a:pt x="779145" y="218173"/>
                  </a:lnTo>
                  <a:lnTo>
                    <a:pt x="780288" y="260565"/>
                  </a:lnTo>
                  <a:lnTo>
                    <a:pt x="778002" y="301332"/>
                  </a:lnTo>
                  <a:lnTo>
                    <a:pt x="766191" y="350075"/>
                  </a:lnTo>
                  <a:lnTo>
                    <a:pt x="723265" y="407695"/>
                  </a:lnTo>
                  <a:lnTo>
                    <a:pt x="677418" y="430530"/>
                  </a:lnTo>
                  <a:lnTo>
                    <a:pt x="628650" y="441807"/>
                  </a:lnTo>
                  <a:lnTo>
                    <a:pt x="586867" y="445503"/>
                  </a:lnTo>
                  <a:lnTo>
                    <a:pt x="484505" y="448678"/>
                  </a:lnTo>
                  <a:lnTo>
                    <a:pt x="38989" y="469811"/>
                  </a:lnTo>
                  <a:lnTo>
                    <a:pt x="15875" y="470217"/>
                  </a:lnTo>
                  <a:lnTo>
                    <a:pt x="3810" y="471170"/>
                  </a:lnTo>
                  <a:lnTo>
                    <a:pt x="0" y="473049"/>
                  </a:lnTo>
                  <a:lnTo>
                    <a:pt x="1651" y="474662"/>
                  </a:lnTo>
                  <a:lnTo>
                    <a:pt x="9779" y="486003"/>
                  </a:lnTo>
                  <a:lnTo>
                    <a:pt x="46355" y="500532"/>
                  </a:lnTo>
                  <a:lnTo>
                    <a:pt x="83312" y="510425"/>
                  </a:lnTo>
                  <a:lnTo>
                    <a:pt x="130048" y="521652"/>
                  </a:lnTo>
                  <a:lnTo>
                    <a:pt x="184658" y="533882"/>
                  </a:lnTo>
                  <a:lnTo>
                    <a:pt x="245237" y="546811"/>
                  </a:lnTo>
                  <a:lnTo>
                    <a:pt x="376428" y="573455"/>
                  </a:lnTo>
                  <a:lnTo>
                    <a:pt x="735838" y="641515"/>
                  </a:lnTo>
                  <a:lnTo>
                    <a:pt x="763397" y="643128"/>
                  </a:lnTo>
                  <a:lnTo>
                    <a:pt x="829818" y="637578"/>
                  </a:lnTo>
                  <a:lnTo>
                    <a:pt x="934847" y="627227"/>
                  </a:lnTo>
                  <a:lnTo>
                    <a:pt x="996061" y="620407"/>
                  </a:lnTo>
                  <a:lnTo>
                    <a:pt x="1060196" y="612584"/>
                  </a:lnTo>
                  <a:lnTo>
                    <a:pt x="1124966" y="603796"/>
                  </a:lnTo>
                  <a:lnTo>
                    <a:pt x="1187958" y="594131"/>
                  </a:lnTo>
                  <a:lnTo>
                    <a:pt x="1247013" y="583628"/>
                  </a:lnTo>
                  <a:lnTo>
                    <a:pt x="1299972" y="572363"/>
                  </a:lnTo>
                  <a:lnTo>
                    <a:pt x="1344422" y="560400"/>
                  </a:lnTo>
                  <a:lnTo>
                    <a:pt x="1398778" y="534606"/>
                  </a:lnTo>
                  <a:lnTo>
                    <a:pt x="1424813" y="474345"/>
                  </a:lnTo>
                  <a:lnTo>
                    <a:pt x="1427480" y="433285"/>
                  </a:lnTo>
                  <a:lnTo>
                    <a:pt x="1424559" y="386867"/>
                  </a:lnTo>
                  <a:lnTo>
                    <a:pt x="1417066" y="336575"/>
                  </a:lnTo>
                  <a:lnTo>
                    <a:pt x="1405890" y="283845"/>
                  </a:lnTo>
                  <a:lnTo>
                    <a:pt x="1392174" y="230136"/>
                  </a:lnTo>
                  <a:lnTo>
                    <a:pt x="1376807" y="176923"/>
                  </a:lnTo>
                  <a:lnTo>
                    <a:pt x="1360932" y="125653"/>
                  </a:lnTo>
                  <a:lnTo>
                    <a:pt x="1345311" y="77787"/>
                  </a:lnTo>
                  <a:lnTo>
                    <a:pt x="1344676" y="73367"/>
                  </a:lnTo>
                  <a:lnTo>
                    <a:pt x="1282827" y="57137"/>
                  </a:lnTo>
                  <a:lnTo>
                    <a:pt x="1244981" y="50990"/>
                  </a:lnTo>
                  <a:lnTo>
                    <a:pt x="1199896" y="44577"/>
                  </a:lnTo>
                  <a:lnTo>
                    <a:pt x="1148461" y="38100"/>
                  </a:lnTo>
                  <a:lnTo>
                    <a:pt x="1029462" y="24892"/>
                  </a:lnTo>
                  <a:lnTo>
                    <a:pt x="823341" y="5842"/>
                  </a:lnTo>
                  <a:lnTo>
                    <a:pt x="750443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8746235" y="2461260"/>
              <a:ext cx="3044825" cy="3704590"/>
            </a:xfrm>
            <a:custGeom>
              <a:avLst/>
              <a:gdLst/>
              <a:ahLst/>
              <a:cxnLst/>
              <a:rect l="l" t="t" r="r" b="b"/>
              <a:pathLst>
                <a:path w="3044825" h="3704590">
                  <a:moveTo>
                    <a:pt x="2973197" y="0"/>
                  </a:moveTo>
                  <a:lnTo>
                    <a:pt x="2929509" y="1142"/>
                  </a:lnTo>
                  <a:lnTo>
                    <a:pt x="170180" y="721994"/>
                  </a:lnTo>
                  <a:lnTo>
                    <a:pt x="121920" y="762507"/>
                  </a:lnTo>
                  <a:lnTo>
                    <a:pt x="107315" y="810894"/>
                  </a:lnTo>
                  <a:lnTo>
                    <a:pt x="100457" y="885698"/>
                  </a:lnTo>
                  <a:lnTo>
                    <a:pt x="0" y="2845816"/>
                  </a:lnTo>
                  <a:lnTo>
                    <a:pt x="4445" y="2879725"/>
                  </a:lnTo>
                  <a:lnTo>
                    <a:pt x="20828" y="2908680"/>
                  </a:lnTo>
                  <a:lnTo>
                    <a:pt x="46736" y="2929763"/>
                  </a:lnTo>
                  <a:lnTo>
                    <a:pt x="79375" y="2939796"/>
                  </a:lnTo>
                  <a:lnTo>
                    <a:pt x="1376426" y="3085846"/>
                  </a:lnTo>
                  <a:lnTo>
                    <a:pt x="1385570" y="3143567"/>
                  </a:lnTo>
                  <a:lnTo>
                    <a:pt x="1393952" y="3198533"/>
                  </a:lnTo>
                  <a:lnTo>
                    <a:pt x="1400302" y="3247275"/>
                  </a:lnTo>
                  <a:lnTo>
                    <a:pt x="1404239" y="3291420"/>
                  </a:lnTo>
                  <a:lnTo>
                    <a:pt x="1405382" y="3332594"/>
                  </a:lnTo>
                  <a:lnTo>
                    <a:pt x="1403096" y="3372421"/>
                  </a:lnTo>
                  <a:lnTo>
                    <a:pt x="1391285" y="3419805"/>
                  </a:lnTo>
                  <a:lnTo>
                    <a:pt x="1348486" y="3475532"/>
                  </a:lnTo>
                  <a:lnTo>
                    <a:pt x="1302893" y="3497783"/>
                  </a:lnTo>
                  <a:lnTo>
                    <a:pt x="1255141" y="3508794"/>
                  </a:lnTo>
                  <a:lnTo>
                    <a:pt x="1215136" y="3511740"/>
                  </a:lnTo>
                  <a:lnTo>
                    <a:pt x="1175512" y="3513061"/>
                  </a:lnTo>
                  <a:lnTo>
                    <a:pt x="1125601" y="3515131"/>
                  </a:lnTo>
                  <a:lnTo>
                    <a:pt x="1067943" y="3517811"/>
                  </a:lnTo>
                  <a:lnTo>
                    <a:pt x="1005332" y="3521024"/>
                  </a:lnTo>
                  <a:lnTo>
                    <a:pt x="940435" y="3524630"/>
                  </a:lnTo>
                  <a:lnTo>
                    <a:pt x="875919" y="3528491"/>
                  </a:lnTo>
                  <a:lnTo>
                    <a:pt x="814451" y="3532492"/>
                  </a:lnTo>
                  <a:lnTo>
                    <a:pt x="758698" y="3536505"/>
                  </a:lnTo>
                  <a:lnTo>
                    <a:pt x="711454" y="3540404"/>
                  </a:lnTo>
                  <a:lnTo>
                    <a:pt x="652907" y="3547389"/>
                  </a:lnTo>
                  <a:lnTo>
                    <a:pt x="645414" y="3551516"/>
                  </a:lnTo>
                  <a:lnTo>
                    <a:pt x="650875" y="3557270"/>
                  </a:lnTo>
                  <a:lnTo>
                    <a:pt x="695325" y="3572814"/>
                  </a:lnTo>
                  <a:lnTo>
                    <a:pt x="775081" y="3592398"/>
                  </a:lnTo>
                  <a:lnTo>
                    <a:pt x="824611" y="3603193"/>
                  </a:lnTo>
                  <a:lnTo>
                    <a:pt x="878840" y="3614394"/>
                  </a:lnTo>
                  <a:lnTo>
                    <a:pt x="936117" y="3625773"/>
                  </a:lnTo>
                  <a:lnTo>
                    <a:pt x="995299" y="3637127"/>
                  </a:lnTo>
                  <a:lnTo>
                    <a:pt x="1113155" y="3658997"/>
                  </a:lnTo>
                  <a:lnTo>
                    <a:pt x="1267968" y="3686555"/>
                  </a:lnTo>
                  <a:lnTo>
                    <a:pt x="1362583" y="3702913"/>
                  </a:lnTo>
                  <a:lnTo>
                    <a:pt x="1388491" y="3704539"/>
                  </a:lnTo>
                  <a:lnTo>
                    <a:pt x="1453515" y="3699192"/>
                  </a:lnTo>
                  <a:lnTo>
                    <a:pt x="1501521" y="3694823"/>
                  </a:lnTo>
                  <a:lnTo>
                    <a:pt x="1557020" y="3689362"/>
                  </a:lnTo>
                  <a:lnTo>
                    <a:pt x="1617599" y="3682885"/>
                  </a:lnTo>
                  <a:lnTo>
                    <a:pt x="1681099" y="3675418"/>
                  </a:lnTo>
                  <a:lnTo>
                    <a:pt x="1745234" y="3667010"/>
                  </a:lnTo>
                  <a:lnTo>
                    <a:pt x="1807718" y="3657701"/>
                  </a:lnTo>
                  <a:lnTo>
                    <a:pt x="1866392" y="3647528"/>
                  </a:lnTo>
                  <a:lnTo>
                    <a:pt x="1918970" y="3636556"/>
                  </a:lnTo>
                  <a:lnTo>
                    <a:pt x="1963039" y="3624833"/>
                  </a:lnTo>
                  <a:lnTo>
                    <a:pt x="2017268" y="3599230"/>
                  </a:lnTo>
                  <a:lnTo>
                    <a:pt x="2042668" y="3541433"/>
                  </a:lnTo>
                  <a:lnTo>
                    <a:pt x="2045208" y="3501910"/>
                  </a:lnTo>
                  <a:lnTo>
                    <a:pt x="2042287" y="3457193"/>
                  </a:lnTo>
                  <a:lnTo>
                    <a:pt x="2034921" y="3408667"/>
                  </a:lnTo>
                  <a:lnTo>
                    <a:pt x="2023872" y="3357791"/>
                  </a:lnTo>
                  <a:lnTo>
                    <a:pt x="2010283" y="3305911"/>
                  </a:lnTo>
                  <a:lnTo>
                    <a:pt x="1995170" y="3254489"/>
                  </a:lnTo>
                  <a:lnTo>
                    <a:pt x="1979295" y="3204908"/>
                  </a:lnTo>
                  <a:lnTo>
                    <a:pt x="1963801" y="3158566"/>
                  </a:lnTo>
                  <a:lnTo>
                    <a:pt x="1962785" y="3153816"/>
                  </a:lnTo>
                  <a:lnTo>
                    <a:pt x="1957324" y="3151301"/>
                  </a:lnTo>
                  <a:lnTo>
                    <a:pt x="2726944" y="3237966"/>
                  </a:lnTo>
                  <a:lnTo>
                    <a:pt x="2776982" y="3232530"/>
                  </a:lnTo>
                  <a:lnTo>
                    <a:pt x="2819527" y="3209010"/>
                  </a:lnTo>
                  <a:lnTo>
                    <a:pt x="2850261" y="3171215"/>
                  </a:lnTo>
                  <a:lnTo>
                    <a:pt x="2864739" y="3122929"/>
                  </a:lnTo>
                  <a:lnTo>
                    <a:pt x="3044571" y="93472"/>
                  </a:lnTo>
                  <a:lnTo>
                    <a:pt x="3036316" y="50673"/>
                  </a:lnTo>
                  <a:lnTo>
                    <a:pt x="3010662" y="18034"/>
                  </a:lnTo>
                  <a:lnTo>
                    <a:pt x="2973197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8756903" y="2461260"/>
              <a:ext cx="3002280" cy="2816225"/>
            </a:xfrm>
            <a:custGeom>
              <a:avLst/>
              <a:gdLst/>
              <a:ahLst/>
              <a:cxnLst/>
              <a:rect l="l" t="t" r="r" b="b"/>
              <a:pathLst>
                <a:path w="3002279" h="2816225">
                  <a:moveTo>
                    <a:pt x="2932556" y="0"/>
                  </a:moveTo>
                  <a:lnTo>
                    <a:pt x="2888869" y="1142"/>
                  </a:lnTo>
                  <a:lnTo>
                    <a:pt x="155575" y="721740"/>
                  </a:lnTo>
                  <a:lnTo>
                    <a:pt x="107569" y="753617"/>
                  </a:lnTo>
                  <a:lnTo>
                    <a:pt x="87502" y="806068"/>
                  </a:lnTo>
                  <a:lnTo>
                    <a:pt x="0" y="2624709"/>
                  </a:lnTo>
                  <a:lnTo>
                    <a:pt x="2843529" y="2815971"/>
                  </a:lnTo>
                  <a:lnTo>
                    <a:pt x="3002279" y="93344"/>
                  </a:lnTo>
                  <a:lnTo>
                    <a:pt x="2995041" y="50673"/>
                  </a:lnTo>
                  <a:lnTo>
                    <a:pt x="2969895" y="18034"/>
                  </a:lnTo>
                  <a:lnTo>
                    <a:pt x="2932556" y="0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8833103" y="2668524"/>
              <a:ext cx="2758440" cy="2398395"/>
            </a:xfrm>
            <a:custGeom>
              <a:avLst/>
              <a:gdLst/>
              <a:ahLst/>
              <a:cxnLst/>
              <a:rect l="l" t="t" r="r" b="b"/>
              <a:pathLst>
                <a:path w="2758440" h="2398395">
                  <a:moveTo>
                    <a:pt x="2758313" y="0"/>
                  </a:moveTo>
                  <a:lnTo>
                    <a:pt x="85851" y="606043"/>
                  </a:lnTo>
                  <a:lnTo>
                    <a:pt x="0" y="2297811"/>
                  </a:lnTo>
                  <a:lnTo>
                    <a:pt x="2607564" y="2398268"/>
                  </a:lnTo>
                  <a:lnTo>
                    <a:pt x="2758313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744711" y="5093208"/>
              <a:ext cx="2855595" cy="606425"/>
            </a:xfrm>
            <a:custGeom>
              <a:avLst/>
              <a:gdLst/>
              <a:ahLst/>
              <a:cxnLst/>
              <a:rect l="l" t="t" r="r" b="b"/>
              <a:pathLst>
                <a:path w="2855595" h="606425">
                  <a:moveTo>
                    <a:pt x="11430" y="0"/>
                  </a:moveTo>
                  <a:lnTo>
                    <a:pt x="0" y="215519"/>
                  </a:lnTo>
                  <a:lnTo>
                    <a:pt x="5207" y="249428"/>
                  </a:lnTo>
                  <a:lnTo>
                    <a:pt x="21590" y="278384"/>
                  </a:lnTo>
                  <a:lnTo>
                    <a:pt x="46990" y="299466"/>
                  </a:lnTo>
                  <a:lnTo>
                    <a:pt x="79502" y="309626"/>
                  </a:lnTo>
                  <a:lnTo>
                    <a:pt x="2704973" y="606145"/>
                  </a:lnTo>
                  <a:lnTo>
                    <a:pt x="2753995" y="601637"/>
                  </a:lnTo>
                  <a:lnTo>
                    <a:pt x="2795651" y="578586"/>
                  </a:lnTo>
                  <a:lnTo>
                    <a:pt x="2825242" y="540981"/>
                  </a:lnTo>
                  <a:lnTo>
                    <a:pt x="2837815" y="492760"/>
                  </a:lnTo>
                  <a:lnTo>
                    <a:pt x="2855595" y="178308"/>
                  </a:lnTo>
                  <a:lnTo>
                    <a:pt x="11430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9631679" y="2668524"/>
              <a:ext cx="1968500" cy="2406650"/>
            </a:xfrm>
            <a:custGeom>
              <a:avLst/>
              <a:gdLst/>
              <a:ahLst/>
              <a:cxnLst/>
              <a:rect l="l" t="t" r="r" b="b"/>
              <a:pathLst>
                <a:path w="1968500" h="2406650">
                  <a:moveTo>
                    <a:pt x="1968500" y="0"/>
                  </a:moveTo>
                  <a:lnTo>
                    <a:pt x="1010920" y="217424"/>
                  </a:lnTo>
                  <a:lnTo>
                    <a:pt x="0" y="2326259"/>
                  </a:lnTo>
                  <a:lnTo>
                    <a:pt x="1819783" y="2406396"/>
                  </a:lnTo>
                  <a:lnTo>
                    <a:pt x="1968500" y="0"/>
                  </a:lnTo>
                  <a:close/>
                </a:path>
              </a:pathLst>
            </a:custGeom>
            <a:solidFill>
              <a:srgbClr val="999999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" name="object 9"/>
          <p:cNvGrpSpPr/>
          <p:nvPr/>
        </p:nvGrpSpPr>
        <p:grpSpPr>
          <a:xfrm>
            <a:off x="420623" y="2461260"/>
            <a:ext cx="3046095" cy="3723640"/>
            <a:chOff x="420623" y="2461260"/>
            <a:chExt cx="3046095" cy="3723640"/>
          </a:xfrm>
        </p:grpSpPr>
        <p:sp>
          <p:nvSpPr>
            <p:cNvPr id="10" name="object 10"/>
            <p:cNvSpPr/>
            <p:nvPr/>
          </p:nvSpPr>
          <p:spPr>
            <a:xfrm>
              <a:off x="1392935" y="5541264"/>
              <a:ext cx="1426210" cy="643255"/>
            </a:xfrm>
            <a:custGeom>
              <a:avLst/>
              <a:gdLst/>
              <a:ahLst/>
              <a:cxnLst/>
              <a:rect l="l" t="t" r="r" b="b"/>
              <a:pathLst>
                <a:path w="1426210" h="643254">
                  <a:moveTo>
                    <a:pt x="676275" y="0"/>
                  </a:moveTo>
                  <a:lnTo>
                    <a:pt x="603503" y="5842"/>
                  </a:lnTo>
                  <a:lnTo>
                    <a:pt x="397637" y="24892"/>
                  </a:lnTo>
                  <a:lnTo>
                    <a:pt x="278764" y="38100"/>
                  </a:lnTo>
                  <a:lnTo>
                    <a:pt x="227329" y="44577"/>
                  </a:lnTo>
                  <a:lnTo>
                    <a:pt x="182372" y="50990"/>
                  </a:lnTo>
                  <a:lnTo>
                    <a:pt x="144525" y="57137"/>
                  </a:lnTo>
                  <a:lnTo>
                    <a:pt x="93979" y="68402"/>
                  </a:lnTo>
                  <a:lnTo>
                    <a:pt x="66547" y="125653"/>
                  </a:lnTo>
                  <a:lnTo>
                    <a:pt x="50545" y="176923"/>
                  </a:lnTo>
                  <a:lnTo>
                    <a:pt x="35178" y="230136"/>
                  </a:lnTo>
                  <a:lnTo>
                    <a:pt x="21589" y="283845"/>
                  </a:lnTo>
                  <a:lnTo>
                    <a:pt x="10413" y="336575"/>
                  </a:lnTo>
                  <a:lnTo>
                    <a:pt x="2920" y="386867"/>
                  </a:lnTo>
                  <a:lnTo>
                    <a:pt x="0" y="433285"/>
                  </a:lnTo>
                  <a:lnTo>
                    <a:pt x="2666" y="474345"/>
                  </a:lnTo>
                  <a:lnTo>
                    <a:pt x="28701" y="534606"/>
                  </a:lnTo>
                  <a:lnTo>
                    <a:pt x="83057" y="560400"/>
                  </a:lnTo>
                  <a:lnTo>
                    <a:pt x="127380" y="572363"/>
                  </a:lnTo>
                  <a:lnTo>
                    <a:pt x="180212" y="583628"/>
                  </a:lnTo>
                  <a:lnTo>
                    <a:pt x="239268" y="594131"/>
                  </a:lnTo>
                  <a:lnTo>
                    <a:pt x="302259" y="603796"/>
                  </a:lnTo>
                  <a:lnTo>
                    <a:pt x="366902" y="612584"/>
                  </a:lnTo>
                  <a:lnTo>
                    <a:pt x="430911" y="620407"/>
                  </a:lnTo>
                  <a:lnTo>
                    <a:pt x="492125" y="627227"/>
                  </a:lnTo>
                  <a:lnTo>
                    <a:pt x="597026" y="637578"/>
                  </a:lnTo>
                  <a:lnTo>
                    <a:pt x="663320" y="643128"/>
                  </a:lnTo>
                  <a:lnTo>
                    <a:pt x="670306" y="643102"/>
                  </a:lnTo>
                  <a:lnTo>
                    <a:pt x="1049908" y="573455"/>
                  </a:lnTo>
                  <a:lnTo>
                    <a:pt x="1180972" y="546811"/>
                  </a:lnTo>
                  <a:lnTo>
                    <a:pt x="1241425" y="533882"/>
                  </a:lnTo>
                  <a:lnTo>
                    <a:pt x="1296034" y="521652"/>
                  </a:lnTo>
                  <a:lnTo>
                    <a:pt x="1342770" y="510425"/>
                  </a:lnTo>
                  <a:lnTo>
                    <a:pt x="1379727" y="500532"/>
                  </a:lnTo>
                  <a:lnTo>
                    <a:pt x="1416177" y="486003"/>
                  </a:lnTo>
                  <a:lnTo>
                    <a:pt x="1424305" y="474662"/>
                  </a:lnTo>
                  <a:lnTo>
                    <a:pt x="1425956" y="473049"/>
                  </a:lnTo>
                  <a:lnTo>
                    <a:pt x="1422145" y="471170"/>
                  </a:lnTo>
                  <a:lnTo>
                    <a:pt x="1410208" y="470217"/>
                  </a:lnTo>
                  <a:lnTo>
                    <a:pt x="1387094" y="469811"/>
                  </a:lnTo>
                  <a:lnTo>
                    <a:pt x="942086" y="448678"/>
                  </a:lnTo>
                  <a:lnTo>
                    <a:pt x="839851" y="445503"/>
                  </a:lnTo>
                  <a:lnTo>
                    <a:pt x="798068" y="441807"/>
                  </a:lnTo>
                  <a:lnTo>
                    <a:pt x="749426" y="430530"/>
                  </a:lnTo>
                  <a:lnTo>
                    <a:pt x="703452" y="407695"/>
                  </a:lnTo>
                  <a:lnTo>
                    <a:pt x="669797" y="369366"/>
                  </a:lnTo>
                  <a:lnTo>
                    <a:pt x="654431" y="332917"/>
                  </a:lnTo>
                  <a:lnTo>
                    <a:pt x="646557" y="260565"/>
                  </a:lnTo>
                  <a:lnTo>
                    <a:pt x="647572" y="218173"/>
                  </a:lnTo>
                  <a:lnTo>
                    <a:pt x="651637" y="172542"/>
                  </a:lnTo>
                  <a:lnTo>
                    <a:pt x="657987" y="122059"/>
                  </a:lnTo>
                  <a:lnTo>
                    <a:pt x="666369" y="65074"/>
                  </a:lnTo>
                  <a:lnTo>
                    <a:pt x="676275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420623" y="2461260"/>
              <a:ext cx="3044825" cy="3704590"/>
            </a:xfrm>
            <a:custGeom>
              <a:avLst/>
              <a:gdLst/>
              <a:ahLst/>
              <a:cxnLst/>
              <a:rect l="l" t="t" r="r" b="b"/>
              <a:pathLst>
                <a:path w="3044825" h="3704590">
                  <a:moveTo>
                    <a:pt x="71310" y="0"/>
                  </a:moveTo>
                  <a:lnTo>
                    <a:pt x="33820" y="18034"/>
                  </a:lnTo>
                  <a:lnTo>
                    <a:pt x="8166" y="50673"/>
                  </a:lnTo>
                  <a:lnTo>
                    <a:pt x="0" y="93472"/>
                  </a:lnTo>
                  <a:lnTo>
                    <a:pt x="179857" y="3122929"/>
                  </a:lnTo>
                  <a:lnTo>
                    <a:pt x="194310" y="3171215"/>
                  </a:lnTo>
                  <a:lnTo>
                    <a:pt x="225005" y="3209010"/>
                  </a:lnTo>
                  <a:lnTo>
                    <a:pt x="267563" y="3232530"/>
                  </a:lnTo>
                  <a:lnTo>
                    <a:pt x="317576" y="3237966"/>
                  </a:lnTo>
                  <a:lnTo>
                    <a:pt x="1087120" y="3151301"/>
                  </a:lnTo>
                  <a:lnTo>
                    <a:pt x="1081659" y="3153816"/>
                  </a:lnTo>
                  <a:lnTo>
                    <a:pt x="1080770" y="3158566"/>
                  </a:lnTo>
                  <a:lnTo>
                    <a:pt x="1065149" y="3204908"/>
                  </a:lnTo>
                  <a:lnTo>
                    <a:pt x="1049274" y="3254489"/>
                  </a:lnTo>
                  <a:lnTo>
                    <a:pt x="1034161" y="3305911"/>
                  </a:lnTo>
                  <a:lnTo>
                    <a:pt x="1020572" y="3357791"/>
                  </a:lnTo>
                  <a:lnTo>
                    <a:pt x="1009650" y="3408667"/>
                  </a:lnTo>
                  <a:lnTo>
                    <a:pt x="1002157" y="3457193"/>
                  </a:lnTo>
                  <a:lnTo>
                    <a:pt x="999363" y="3501910"/>
                  </a:lnTo>
                  <a:lnTo>
                    <a:pt x="1001903" y="3541433"/>
                  </a:lnTo>
                  <a:lnTo>
                    <a:pt x="1027303" y="3599230"/>
                  </a:lnTo>
                  <a:lnTo>
                    <a:pt x="1081405" y="3624833"/>
                  </a:lnTo>
                  <a:lnTo>
                    <a:pt x="1125601" y="3636556"/>
                  </a:lnTo>
                  <a:lnTo>
                    <a:pt x="1178052" y="3647528"/>
                  </a:lnTo>
                  <a:lnTo>
                    <a:pt x="1236726" y="3657701"/>
                  </a:lnTo>
                  <a:lnTo>
                    <a:pt x="1299337" y="3667010"/>
                  </a:lnTo>
                  <a:lnTo>
                    <a:pt x="1363345" y="3675418"/>
                  </a:lnTo>
                  <a:lnTo>
                    <a:pt x="1426845" y="3682885"/>
                  </a:lnTo>
                  <a:lnTo>
                    <a:pt x="1487551" y="3689362"/>
                  </a:lnTo>
                  <a:lnTo>
                    <a:pt x="1542923" y="3694823"/>
                  </a:lnTo>
                  <a:lnTo>
                    <a:pt x="1591056" y="3699192"/>
                  </a:lnTo>
                  <a:lnTo>
                    <a:pt x="1655952" y="3704539"/>
                  </a:lnTo>
                  <a:lnTo>
                    <a:pt x="1668907" y="3704336"/>
                  </a:lnTo>
                  <a:lnTo>
                    <a:pt x="1776476" y="3686555"/>
                  </a:lnTo>
                  <a:lnTo>
                    <a:pt x="1931415" y="3658997"/>
                  </a:lnTo>
                  <a:lnTo>
                    <a:pt x="2049271" y="3637127"/>
                  </a:lnTo>
                  <a:lnTo>
                    <a:pt x="2108327" y="3625773"/>
                  </a:lnTo>
                  <a:lnTo>
                    <a:pt x="2165731" y="3614394"/>
                  </a:lnTo>
                  <a:lnTo>
                    <a:pt x="2219960" y="3603193"/>
                  </a:lnTo>
                  <a:lnTo>
                    <a:pt x="2269490" y="3592398"/>
                  </a:lnTo>
                  <a:lnTo>
                    <a:pt x="2313051" y="3582200"/>
                  </a:lnTo>
                  <a:lnTo>
                    <a:pt x="2376551" y="3564432"/>
                  </a:lnTo>
                  <a:lnTo>
                    <a:pt x="2399157" y="3551516"/>
                  </a:lnTo>
                  <a:lnTo>
                    <a:pt x="2391537" y="3547389"/>
                  </a:lnTo>
                  <a:lnTo>
                    <a:pt x="2332990" y="3540404"/>
                  </a:lnTo>
                  <a:lnTo>
                    <a:pt x="2285746" y="3536505"/>
                  </a:lnTo>
                  <a:lnTo>
                    <a:pt x="2229993" y="3532492"/>
                  </a:lnTo>
                  <a:lnTo>
                    <a:pt x="2168652" y="3528491"/>
                  </a:lnTo>
                  <a:lnTo>
                    <a:pt x="2104009" y="3524630"/>
                  </a:lnTo>
                  <a:lnTo>
                    <a:pt x="2039112" y="3521024"/>
                  </a:lnTo>
                  <a:lnTo>
                    <a:pt x="1976501" y="3517811"/>
                  </a:lnTo>
                  <a:lnTo>
                    <a:pt x="1918970" y="3515131"/>
                  </a:lnTo>
                  <a:lnTo>
                    <a:pt x="1868932" y="3513061"/>
                  </a:lnTo>
                  <a:lnTo>
                    <a:pt x="1829308" y="3511740"/>
                  </a:lnTo>
                  <a:lnTo>
                    <a:pt x="1789302" y="3508794"/>
                  </a:lnTo>
                  <a:lnTo>
                    <a:pt x="1741551" y="3497783"/>
                  </a:lnTo>
                  <a:lnTo>
                    <a:pt x="1695958" y="3475532"/>
                  </a:lnTo>
                  <a:lnTo>
                    <a:pt x="1662430" y="3438842"/>
                  </a:lnTo>
                  <a:lnTo>
                    <a:pt x="1647063" y="3403206"/>
                  </a:lnTo>
                  <a:lnTo>
                    <a:pt x="1639062" y="3332594"/>
                  </a:lnTo>
                  <a:lnTo>
                    <a:pt x="1640205" y="3291420"/>
                  </a:lnTo>
                  <a:lnTo>
                    <a:pt x="1644142" y="3247275"/>
                  </a:lnTo>
                  <a:lnTo>
                    <a:pt x="1650619" y="3198533"/>
                  </a:lnTo>
                  <a:lnTo>
                    <a:pt x="1659001" y="3143567"/>
                  </a:lnTo>
                  <a:lnTo>
                    <a:pt x="1668145" y="3085846"/>
                  </a:lnTo>
                  <a:lnTo>
                    <a:pt x="2965068" y="2939796"/>
                  </a:lnTo>
                  <a:lnTo>
                    <a:pt x="2997835" y="2929763"/>
                  </a:lnTo>
                  <a:lnTo>
                    <a:pt x="3023616" y="2908680"/>
                  </a:lnTo>
                  <a:lnTo>
                    <a:pt x="3040126" y="2879725"/>
                  </a:lnTo>
                  <a:lnTo>
                    <a:pt x="3044443" y="2845816"/>
                  </a:lnTo>
                  <a:lnTo>
                    <a:pt x="2943987" y="885698"/>
                  </a:lnTo>
                  <a:lnTo>
                    <a:pt x="2937255" y="810894"/>
                  </a:lnTo>
                  <a:lnTo>
                    <a:pt x="2922651" y="762507"/>
                  </a:lnTo>
                  <a:lnTo>
                    <a:pt x="2874391" y="721994"/>
                  </a:lnTo>
                  <a:lnTo>
                    <a:pt x="115036" y="1142"/>
                  </a:lnTo>
                  <a:lnTo>
                    <a:pt x="71310" y="0"/>
                  </a:lnTo>
                  <a:close/>
                </a:path>
              </a:pathLst>
            </a:custGeom>
            <a:solidFill>
              <a:srgbClr val="CCCC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2627" y="2461260"/>
              <a:ext cx="3001645" cy="2816225"/>
            </a:xfrm>
            <a:custGeom>
              <a:avLst/>
              <a:gdLst/>
              <a:ahLst/>
              <a:cxnLst/>
              <a:rect l="l" t="t" r="r" b="b"/>
              <a:pathLst>
                <a:path w="3001645" h="2816225">
                  <a:moveTo>
                    <a:pt x="69697" y="0"/>
                  </a:moveTo>
                  <a:lnTo>
                    <a:pt x="32397" y="18034"/>
                  </a:lnTo>
                  <a:lnTo>
                    <a:pt x="7239" y="50673"/>
                  </a:lnTo>
                  <a:lnTo>
                    <a:pt x="0" y="93344"/>
                  </a:lnTo>
                  <a:lnTo>
                    <a:pt x="158750" y="2815971"/>
                  </a:lnTo>
                  <a:lnTo>
                    <a:pt x="3001645" y="2624709"/>
                  </a:lnTo>
                  <a:lnTo>
                    <a:pt x="2914142" y="806068"/>
                  </a:lnTo>
                  <a:lnTo>
                    <a:pt x="2894076" y="753617"/>
                  </a:lnTo>
                  <a:lnTo>
                    <a:pt x="2846070" y="721740"/>
                  </a:lnTo>
                  <a:lnTo>
                    <a:pt x="113385" y="1142"/>
                  </a:lnTo>
                  <a:lnTo>
                    <a:pt x="69697" y="0"/>
                  </a:lnTo>
                  <a:close/>
                </a:path>
              </a:pathLst>
            </a:custGeom>
            <a:solidFill>
              <a:srgbClr val="1A1A1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0267" y="2668524"/>
              <a:ext cx="2758440" cy="2398395"/>
            </a:xfrm>
            <a:custGeom>
              <a:avLst/>
              <a:gdLst/>
              <a:ahLst/>
              <a:cxnLst/>
              <a:rect l="l" t="t" r="r" b="b"/>
              <a:pathLst>
                <a:path w="2758440" h="2398395">
                  <a:moveTo>
                    <a:pt x="0" y="0"/>
                  </a:moveTo>
                  <a:lnTo>
                    <a:pt x="150710" y="2398268"/>
                  </a:lnTo>
                  <a:lnTo>
                    <a:pt x="2758185" y="2297811"/>
                  </a:lnTo>
                  <a:lnTo>
                    <a:pt x="2672334" y="60604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11123" y="5093208"/>
              <a:ext cx="2855595" cy="606425"/>
            </a:xfrm>
            <a:custGeom>
              <a:avLst/>
              <a:gdLst/>
              <a:ahLst/>
              <a:cxnLst/>
              <a:rect l="l" t="t" r="r" b="b"/>
              <a:pathLst>
                <a:path w="2855595" h="606425">
                  <a:moveTo>
                    <a:pt x="2844165" y="0"/>
                  </a:moveTo>
                  <a:lnTo>
                    <a:pt x="0" y="178308"/>
                  </a:lnTo>
                  <a:lnTo>
                    <a:pt x="17818" y="492760"/>
                  </a:lnTo>
                  <a:lnTo>
                    <a:pt x="30378" y="540981"/>
                  </a:lnTo>
                  <a:lnTo>
                    <a:pt x="59931" y="578586"/>
                  </a:lnTo>
                  <a:lnTo>
                    <a:pt x="101638" y="601637"/>
                  </a:lnTo>
                  <a:lnTo>
                    <a:pt x="150634" y="606145"/>
                  </a:lnTo>
                  <a:lnTo>
                    <a:pt x="2776220" y="309626"/>
                  </a:lnTo>
                  <a:lnTo>
                    <a:pt x="2808731" y="299466"/>
                  </a:lnTo>
                  <a:lnTo>
                    <a:pt x="2834131" y="278384"/>
                  </a:lnTo>
                  <a:lnTo>
                    <a:pt x="2850515" y="249428"/>
                  </a:lnTo>
                  <a:lnTo>
                    <a:pt x="2855595" y="215519"/>
                  </a:lnTo>
                  <a:lnTo>
                    <a:pt x="2844165" y="0"/>
                  </a:lnTo>
                  <a:close/>
                </a:path>
              </a:pathLst>
            </a:custGeom>
            <a:solidFill>
              <a:srgbClr val="B3B3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11123" y="2668524"/>
              <a:ext cx="1968500" cy="2406650"/>
            </a:xfrm>
            <a:custGeom>
              <a:avLst/>
              <a:gdLst/>
              <a:ahLst/>
              <a:cxnLst/>
              <a:rect l="l" t="t" r="r" b="b"/>
              <a:pathLst>
                <a:path w="1968500" h="2406650">
                  <a:moveTo>
                    <a:pt x="0" y="0"/>
                  </a:moveTo>
                  <a:lnTo>
                    <a:pt x="148780" y="2406396"/>
                  </a:lnTo>
                  <a:lnTo>
                    <a:pt x="1968500" y="2326259"/>
                  </a:lnTo>
                  <a:lnTo>
                    <a:pt x="957580" y="21742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9999">
                <a:alpha val="10195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/>
          <p:nvPr/>
        </p:nvSpPr>
        <p:spPr>
          <a:xfrm>
            <a:off x="6815328" y="1671827"/>
            <a:ext cx="1905000" cy="1675130"/>
          </a:xfrm>
          <a:custGeom>
            <a:avLst/>
            <a:gdLst/>
            <a:ahLst/>
            <a:cxnLst/>
            <a:rect l="l" t="t" r="r" b="b"/>
            <a:pathLst>
              <a:path w="1905000" h="1675129">
                <a:moveTo>
                  <a:pt x="463537" y="1173365"/>
                </a:moveTo>
                <a:lnTo>
                  <a:pt x="437134" y="1173365"/>
                </a:lnTo>
                <a:lnTo>
                  <a:pt x="437134" y="1302131"/>
                </a:lnTo>
                <a:lnTo>
                  <a:pt x="463537" y="1302131"/>
                </a:lnTo>
                <a:lnTo>
                  <a:pt x="463537" y="1173365"/>
                </a:lnTo>
                <a:close/>
              </a:path>
              <a:path w="1905000" h="1675129">
                <a:moveTo>
                  <a:pt x="806704" y="1173226"/>
                </a:moveTo>
                <a:lnTo>
                  <a:pt x="679831" y="1173226"/>
                </a:lnTo>
                <a:lnTo>
                  <a:pt x="679831" y="1302131"/>
                </a:lnTo>
                <a:lnTo>
                  <a:pt x="806704" y="1302131"/>
                </a:lnTo>
                <a:lnTo>
                  <a:pt x="806704" y="1173226"/>
                </a:lnTo>
                <a:close/>
              </a:path>
              <a:path w="1905000" h="1675129">
                <a:moveTo>
                  <a:pt x="1375537" y="357632"/>
                </a:moveTo>
                <a:lnTo>
                  <a:pt x="1373886" y="349504"/>
                </a:lnTo>
                <a:lnTo>
                  <a:pt x="1369568" y="342519"/>
                </a:lnTo>
                <a:lnTo>
                  <a:pt x="1362583" y="336042"/>
                </a:lnTo>
                <a:lnTo>
                  <a:pt x="981329" y="46990"/>
                </a:lnTo>
                <a:lnTo>
                  <a:pt x="950214" y="23241"/>
                </a:lnTo>
                <a:lnTo>
                  <a:pt x="947547" y="25273"/>
                </a:lnTo>
                <a:lnTo>
                  <a:pt x="946404" y="25908"/>
                </a:lnTo>
                <a:lnTo>
                  <a:pt x="757682" y="171069"/>
                </a:lnTo>
                <a:lnTo>
                  <a:pt x="541401" y="337058"/>
                </a:lnTo>
                <a:lnTo>
                  <a:pt x="534670" y="343408"/>
                </a:lnTo>
                <a:lnTo>
                  <a:pt x="530860" y="350393"/>
                </a:lnTo>
                <a:lnTo>
                  <a:pt x="529844" y="357632"/>
                </a:lnTo>
                <a:lnTo>
                  <a:pt x="529844" y="359029"/>
                </a:lnTo>
                <a:lnTo>
                  <a:pt x="530733" y="367157"/>
                </a:lnTo>
                <a:lnTo>
                  <a:pt x="537337" y="362331"/>
                </a:lnTo>
                <a:lnTo>
                  <a:pt x="951103" y="46990"/>
                </a:lnTo>
                <a:lnTo>
                  <a:pt x="954278" y="47244"/>
                </a:lnTo>
                <a:lnTo>
                  <a:pt x="1374394" y="367284"/>
                </a:lnTo>
                <a:lnTo>
                  <a:pt x="1375537" y="357632"/>
                </a:lnTo>
                <a:close/>
              </a:path>
              <a:path w="1905000" h="1675129">
                <a:moveTo>
                  <a:pt x="1798066" y="1018413"/>
                </a:moveTo>
                <a:lnTo>
                  <a:pt x="1429131" y="1018413"/>
                </a:lnTo>
                <a:lnTo>
                  <a:pt x="1429131" y="1147064"/>
                </a:lnTo>
                <a:lnTo>
                  <a:pt x="1455674" y="1147064"/>
                </a:lnTo>
                <a:lnTo>
                  <a:pt x="1455674" y="1018540"/>
                </a:lnTo>
                <a:lnTo>
                  <a:pt x="1672336" y="1018540"/>
                </a:lnTo>
                <a:lnTo>
                  <a:pt x="1672336" y="1147064"/>
                </a:lnTo>
                <a:lnTo>
                  <a:pt x="1797939" y="1147064"/>
                </a:lnTo>
                <a:lnTo>
                  <a:pt x="1798066" y="1018540"/>
                </a:lnTo>
                <a:lnTo>
                  <a:pt x="1798066" y="1018413"/>
                </a:lnTo>
                <a:close/>
              </a:path>
              <a:path w="1905000" h="1675129">
                <a:moveTo>
                  <a:pt x="1798066" y="927862"/>
                </a:moveTo>
                <a:lnTo>
                  <a:pt x="679958" y="927862"/>
                </a:lnTo>
                <a:lnTo>
                  <a:pt x="679958" y="1018032"/>
                </a:lnTo>
                <a:lnTo>
                  <a:pt x="679958" y="1018413"/>
                </a:lnTo>
                <a:lnTo>
                  <a:pt x="437134" y="1018413"/>
                </a:lnTo>
                <a:lnTo>
                  <a:pt x="437134" y="1146937"/>
                </a:lnTo>
                <a:lnTo>
                  <a:pt x="463296" y="1146937"/>
                </a:lnTo>
                <a:lnTo>
                  <a:pt x="463296" y="1018540"/>
                </a:lnTo>
                <a:lnTo>
                  <a:pt x="679958" y="1018540"/>
                </a:lnTo>
                <a:lnTo>
                  <a:pt x="679958" y="1143762"/>
                </a:lnTo>
                <a:lnTo>
                  <a:pt x="679958" y="1147572"/>
                </a:lnTo>
                <a:lnTo>
                  <a:pt x="240665" y="1147572"/>
                </a:lnTo>
                <a:lnTo>
                  <a:pt x="240665" y="1018032"/>
                </a:lnTo>
                <a:lnTo>
                  <a:pt x="679958" y="1018032"/>
                </a:lnTo>
                <a:lnTo>
                  <a:pt x="679958" y="927862"/>
                </a:lnTo>
                <a:lnTo>
                  <a:pt x="106984" y="927862"/>
                </a:lnTo>
                <a:lnTo>
                  <a:pt x="106984" y="934212"/>
                </a:lnTo>
                <a:lnTo>
                  <a:pt x="106807" y="934212"/>
                </a:lnTo>
                <a:lnTo>
                  <a:pt x="106807" y="1670812"/>
                </a:lnTo>
                <a:lnTo>
                  <a:pt x="106908" y="1674622"/>
                </a:lnTo>
                <a:lnTo>
                  <a:pt x="806577" y="1674622"/>
                </a:lnTo>
                <a:lnTo>
                  <a:pt x="806577" y="1670812"/>
                </a:lnTo>
                <a:lnTo>
                  <a:pt x="806640" y="1302512"/>
                </a:lnTo>
                <a:lnTo>
                  <a:pt x="240284" y="1302512"/>
                </a:lnTo>
                <a:lnTo>
                  <a:pt x="240284" y="1172972"/>
                </a:lnTo>
                <a:lnTo>
                  <a:pt x="806704" y="1172972"/>
                </a:lnTo>
                <a:lnTo>
                  <a:pt x="806704" y="1147572"/>
                </a:lnTo>
                <a:lnTo>
                  <a:pt x="806704" y="1143762"/>
                </a:lnTo>
                <a:lnTo>
                  <a:pt x="1128014" y="1143762"/>
                </a:lnTo>
                <a:lnTo>
                  <a:pt x="1128014" y="1147572"/>
                </a:lnTo>
                <a:lnTo>
                  <a:pt x="1128014" y="1172972"/>
                </a:lnTo>
                <a:lnTo>
                  <a:pt x="1128014" y="1301242"/>
                </a:lnTo>
                <a:lnTo>
                  <a:pt x="1128014" y="1674622"/>
                </a:lnTo>
                <a:lnTo>
                  <a:pt x="1797748" y="1674622"/>
                </a:lnTo>
                <a:lnTo>
                  <a:pt x="1797748" y="1301750"/>
                </a:lnTo>
                <a:lnTo>
                  <a:pt x="1797939" y="1173099"/>
                </a:lnTo>
                <a:lnTo>
                  <a:pt x="1672082" y="1173099"/>
                </a:lnTo>
                <a:lnTo>
                  <a:pt x="1672082" y="1301242"/>
                </a:lnTo>
                <a:lnTo>
                  <a:pt x="1455788" y="1301242"/>
                </a:lnTo>
                <a:lnTo>
                  <a:pt x="1455788" y="1173378"/>
                </a:lnTo>
                <a:lnTo>
                  <a:pt x="1429639" y="1173378"/>
                </a:lnTo>
                <a:lnTo>
                  <a:pt x="1429639" y="1301242"/>
                </a:lnTo>
                <a:lnTo>
                  <a:pt x="1233043" y="1301242"/>
                </a:lnTo>
                <a:lnTo>
                  <a:pt x="1233043" y="1172972"/>
                </a:lnTo>
                <a:lnTo>
                  <a:pt x="1797939" y="1172972"/>
                </a:lnTo>
                <a:lnTo>
                  <a:pt x="1797939" y="1147572"/>
                </a:lnTo>
                <a:lnTo>
                  <a:pt x="1233043" y="1147572"/>
                </a:lnTo>
                <a:lnTo>
                  <a:pt x="1233043" y="1143762"/>
                </a:lnTo>
                <a:lnTo>
                  <a:pt x="1233043" y="1018540"/>
                </a:lnTo>
                <a:lnTo>
                  <a:pt x="1233043" y="1018413"/>
                </a:lnTo>
                <a:lnTo>
                  <a:pt x="1233043" y="1018032"/>
                </a:lnTo>
                <a:lnTo>
                  <a:pt x="1798066" y="1018032"/>
                </a:lnTo>
                <a:lnTo>
                  <a:pt x="1798066" y="934212"/>
                </a:lnTo>
                <a:lnTo>
                  <a:pt x="1798066" y="927862"/>
                </a:lnTo>
                <a:close/>
              </a:path>
              <a:path w="1905000" h="1675129">
                <a:moveTo>
                  <a:pt x="1904873" y="887095"/>
                </a:moveTo>
                <a:lnTo>
                  <a:pt x="1902714" y="882269"/>
                </a:lnTo>
                <a:lnTo>
                  <a:pt x="1900174" y="877443"/>
                </a:lnTo>
                <a:lnTo>
                  <a:pt x="1854835" y="771906"/>
                </a:lnTo>
                <a:lnTo>
                  <a:pt x="1696593" y="402463"/>
                </a:lnTo>
                <a:lnTo>
                  <a:pt x="1655572" y="306324"/>
                </a:lnTo>
                <a:lnTo>
                  <a:pt x="1651254" y="303403"/>
                </a:lnTo>
                <a:lnTo>
                  <a:pt x="1650365" y="302768"/>
                </a:lnTo>
                <a:lnTo>
                  <a:pt x="1386078" y="303364"/>
                </a:lnTo>
                <a:lnTo>
                  <a:pt x="1386078" y="347472"/>
                </a:lnTo>
                <a:lnTo>
                  <a:pt x="1385824" y="376301"/>
                </a:lnTo>
                <a:lnTo>
                  <a:pt x="1385951" y="402463"/>
                </a:lnTo>
                <a:lnTo>
                  <a:pt x="1332611" y="363093"/>
                </a:lnTo>
                <a:lnTo>
                  <a:pt x="1327277" y="363093"/>
                </a:lnTo>
                <a:lnTo>
                  <a:pt x="1339723" y="372618"/>
                </a:lnTo>
                <a:lnTo>
                  <a:pt x="1346073" y="378206"/>
                </a:lnTo>
                <a:lnTo>
                  <a:pt x="1346708" y="381127"/>
                </a:lnTo>
                <a:lnTo>
                  <a:pt x="1346708" y="769874"/>
                </a:lnTo>
                <a:lnTo>
                  <a:pt x="1346454" y="770509"/>
                </a:lnTo>
                <a:lnTo>
                  <a:pt x="1346327" y="771906"/>
                </a:lnTo>
                <a:lnTo>
                  <a:pt x="546100" y="771906"/>
                </a:lnTo>
                <a:lnTo>
                  <a:pt x="545719" y="398526"/>
                </a:lnTo>
                <a:lnTo>
                  <a:pt x="563499" y="366649"/>
                </a:lnTo>
                <a:lnTo>
                  <a:pt x="563499" y="487172"/>
                </a:lnTo>
                <a:lnTo>
                  <a:pt x="563499" y="507492"/>
                </a:lnTo>
                <a:lnTo>
                  <a:pt x="563499" y="704342"/>
                </a:lnTo>
                <a:lnTo>
                  <a:pt x="563499" y="747522"/>
                </a:lnTo>
                <a:lnTo>
                  <a:pt x="1327277" y="747522"/>
                </a:lnTo>
                <a:lnTo>
                  <a:pt x="1327277" y="704342"/>
                </a:lnTo>
                <a:lnTo>
                  <a:pt x="1327277" y="703072"/>
                </a:lnTo>
                <a:lnTo>
                  <a:pt x="1327238" y="507492"/>
                </a:lnTo>
                <a:lnTo>
                  <a:pt x="1327277" y="487680"/>
                </a:lnTo>
                <a:lnTo>
                  <a:pt x="1327277" y="487172"/>
                </a:lnTo>
                <a:lnTo>
                  <a:pt x="1327277" y="363093"/>
                </a:lnTo>
                <a:lnTo>
                  <a:pt x="1327277" y="362712"/>
                </a:lnTo>
                <a:lnTo>
                  <a:pt x="1329524" y="362712"/>
                </a:lnTo>
                <a:lnTo>
                  <a:pt x="1329524" y="358902"/>
                </a:lnTo>
                <a:lnTo>
                  <a:pt x="1326972" y="358902"/>
                </a:lnTo>
                <a:lnTo>
                  <a:pt x="1255903" y="305943"/>
                </a:lnTo>
                <a:lnTo>
                  <a:pt x="1238250" y="292608"/>
                </a:lnTo>
                <a:lnTo>
                  <a:pt x="1238250" y="507492"/>
                </a:lnTo>
                <a:lnTo>
                  <a:pt x="1238250" y="703072"/>
                </a:lnTo>
                <a:lnTo>
                  <a:pt x="969137" y="703072"/>
                </a:lnTo>
                <a:lnTo>
                  <a:pt x="969137" y="507492"/>
                </a:lnTo>
                <a:lnTo>
                  <a:pt x="1238250" y="507492"/>
                </a:lnTo>
                <a:lnTo>
                  <a:pt x="1238250" y="292608"/>
                </a:lnTo>
                <a:lnTo>
                  <a:pt x="1237742" y="292227"/>
                </a:lnTo>
                <a:lnTo>
                  <a:pt x="1237742" y="359410"/>
                </a:lnTo>
                <a:lnTo>
                  <a:pt x="1237742" y="362712"/>
                </a:lnTo>
                <a:lnTo>
                  <a:pt x="1237742" y="487172"/>
                </a:lnTo>
                <a:lnTo>
                  <a:pt x="968883" y="487172"/>
                </a:lnTo>
                <a:lnTo>
                  <a:pt x="968883" y="359410"/>
                </a:lnTo>
                <a:lnTo>
                  <a:pt x="1237742" y="359410"/>
                </a:lnTo>
                <a:lnTo>
                  <a:pt x="1237742" y="292227"/>
                </a:lnTo>
                <a:lnTo>
                  <a:pt x="1077468" y="171069"/>
                </a:lnTo>
                <a:lnTo>
                  <a:pt x="949579" y="74041"/>
                </a:lnTo>
                <a:lnTo>
                  <a:pt x="932561" y="86601"/>
                </a:lnTo>
                <a:lnTo>
                  <a:pt x="932561" y="507492"/>
                </a:lnTo>
                <a:lnTo>
                  <a:pt x="932561" y="703072"/>
                </a:lnTo>
                <a:lnTo>
                  <a:pt x="932561" y="704342"/>
                </a:lnTo>
                <a:lnTo>
                  <a:pt x="663321" y="704342"/>
                </a:lnTo>
                <a:lnTo>
                  <a:pt x="663321" y="507492"/>
                </a:lnTo>
                <a:lnTo>
                  <a:pt x="932561" y="507492"/>
                </a:lnTo>
                <a:lnTo>
                  <a:pt x="932561" y="86601"/>
                </a:lnTo>
                <a:lnTo>
                  <a:pt x="932434" y="86702"/>
                </a:lnTo>
                <a:lnTo>
                  <a:pt x="932434" y="359029"/>
                </a:lnTo>
                <a:lnTo>
                  <a:pt x="932434" y="487172"/>
                </a:lnTo>
                <a:lnTo>
                  <a:pt x="663321" y="487172"/>
                </a:lnTo>
                <a:lnTo>
                  <a:pt x="663321" y="366649"/>
                </a:lnTo>
                <a:lnTo>
                  <a:pt x="663321" y="366522"/>
                </a:lnTo>
                <a:lnTo>
                  <a:pt x="663321" y="359029"/>
                </a:lnTo>
                <a:lnTo>
                  <a:pt x="932434" y="359029"/>
                </a:lnTo>
                <a:lnTo>
                  <a:pt x="932434" y="86702"/>
                </a:lnTo>
                <a:lnTo>
                  <a:pt x="909828" y="103378"/>
                </a:lnTo>
                <a:lnTo>
                  <a:pt x="819150" y="171069"/>
                </a:lnTo>
                <a:lnTo>
                  <a:pt x="632714" y="310896"/>
                </a:lnTo>
                <a:lnTo>
                  <a:pt x="552577" y="369570"/>
                </a:lnTo>
                <a:lnTo>
                  <a:pt x="512191" y="398526"/>
                </a:lnTo>
                <a:lnTo>
                  <a:pt x="511810" y="394589"/>
                </a:lnTo>
                <a:lnTo>
                  <a:pt x="511175" y="392049"/>
                </a:lnTo>
                <a:lnTo>
                  <a:pt x="510667" y="337058"/>
                </a:lnTo>
                <a:lnTo>
                  <a:pt x="514350" y="332867"/>
                </a:lnTo>
                <a:lnTo>
                  <a:pt x="552577" y="303657"/>
                </a:lnTo>
                <a:lnTo>
                  <a:pt x="941832" y="6858"/>
                </a:lnTo>
                <a:lnTo>
                  <a:pt x="943229" y="5588"/>
                </a:lnTo>
                <a:lnTo>
                  <a:pt x="947039" y="3048"/>
                </a:lnTo>
                <a:lnTo>
                  <a:pt x="1170940" y="171069"/>
                </a:lnTo>
                <a:lnTo>
                  <a:pt x="1374648" y="323596"/>
                </a:lnTo>
                <a:lnTo>
                  <a:pt x="1380109" y="328549"/>
                </a:lnTo>
                <a:lnTo>
                  <a:pt x="1383665" y="334010"/>
                </a:lnTo>
                <a:lnTo>
                  <a:pt x="1385697" y="340106"/>
                </a:lnTo>
                <a:lnTo>
                  <a:pt x="1386078" y="347472"/>
                </a:lnTo>
                <a:lnTo>
                  <a:pt x="1386078" y="303364"/>
                </a:lnTo>
                <a:lnTo>
                  <a:pt x="1363853" y="303403"/>
                </a:lnTo>
                <a:lnTo>
                  <a:pt x="1355090" y="303403"/>
                </a:lnTo>
                <a:lnTo>
                  <a:pt x="1347597" y="300990"/>
                </a:lnTo>
                <a:lnTo>
                  <a:pt x="950976" y="3048"/>
                </a:lnTo>
                <a:lnTo>
                  <a:pt x="949579" y="1397"/>
                </a:lnTo>
                <a:lnTo>
                  <a:pt x="948055" y="0"/>
                </a:lnTo>
                <a:lnTo>
                  <a:pt x="946531" y="0"/>
                </a:lnTo>
                <a:lnTo>
                  <a:pt x="560451" y="294894"/>
                </a:lnTo>
                <a:lnTo>
                  <a:pt x="554355" y="298704"/>
                </a:lnTo>
                <a:lnTo>
                  <a:pt x="548132" y="301498"/>
                </a:lnTo>
                <a:lnTo>
                  <a:pt x="541528" y="303022"/>
                </a:lnTo>
                <a:lnTo>
                  <a:pt x="535000" y="303606"/>
                </a:lnTo>
                <a:lnTo>
                  <a:pt x="254254" y="302768"/>
                </a:lnTo>
                <a:lnTo>
                  <a:pt x="249428" y="305943"/>
                </a:lnTo>
                <a:lnTo>
                  <a:pt x="2413" y="882777"/>
                </a:lnTo>
                <a:lnTo>
                  <a:pt x="1905" y="884301"/>
                </a:lnTo>
                <a:lnTo>
                  <a:pt x="0" y="887095"/>
                </a:lnTo>
                <a:lnTo>
                  <a:pt x="0" y="888619"/>
                </a:lnTo>
                <a:lnTo>
                  <a:pt x="2921" y="888873"/>
                </a:lnTo>
                <a:lnTo>
                  <a:pt x="5715" y="889381"/>
                </a:lnTo>
                <a:lnTo>
                  <a:pt x="1899158" y="889381"/>
                </a:lnTo>
                <a:lnTo>
                  <a:pt x="1901952" y="888873"/>
                </a:lnTo>
                <a:lnTo>
                  <a:pt x="1904873" y="888619"/>
                </a:lnTo>
                <a:lnTo>
                  <a:pt x="1904873" y="887095"/>
                </a:lnTo>
                <a:close/>
              </a:path>
            </a:pathLst>
          </a:custGeom>
          <a:solidFill>
            <a:srgbClr val="5CBC79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7" name="object 17"/>
          <p:cNvGrpSpPr/>
          <p:nvPr/>
        </p:nvGrpSpPr>
        <p:grpSpPr>
          <a:xfrm>
            <a:off x="6989064" y="3180588"/>
            <a:ext cx="4495800" cy="1906270"/>
            <a:chOff x="6989064" y="3180588"/>
            <a:chExt cx="4495800" cy="1906270"/>
          </a:xfrm>
        </p:grpSpPr>
        <p:sp>
          <p:nvSpPr>
            <p:cNvPr id="18" name="object 18"/>
            <p:cNvSpPr/>
            <p:nvPr/>
          </p:nvSpPr>
          <p:spPr>
            <a:xfrm>
              <a:off x="8944356" y="3560064"/>
              <a:ext cx="2540635" cy="1527175"/>
            </a:xfrm>
            <a:custGeom>
              <a:avLst/>
              <a:gdLst/>
              <a:ahLst/>
              <a:cxnLst/>
              <a:rect l="l" t="t" r="r" b="b"/>
              <a:pathLst>
                <a:path w="2540634" h="1527175">
                  <a:moveTo>
                    <a:pt x="562610" y="0"/>
                  </a:moveTo>
                  <a:lnTo>
                    <a:pt x="205232" y="566038"/>
                  </a:lnTo>
                  <a:lnTo>
                    <a:pt x="82930" y="762127"/>
                  </a:lnTo>
                  <a:lnTo>
                    <a:pt x="0" y="896747"/>
                  </a:lnTo>
                  <a:lnTo>
                    <a:pt x="41148" y="916051"/>
                  </a:lnTo>
                  <a:lnTo>
                    <a:pt x="83312" y="936371"/>
                  </a:lnTo>
                  <a:lnTo>
                    <a:pt x="126365" y="957580"/>
                  </a:lnTo>
                  <a:lnTo>
                    <a:pt x="170307" y="979678"/>
                  </a:lnTo>
                  <a:lnTo>
                    <a:pt x="215138" y="1002665"/>
                  </a:lnTo>
                  <a:lnTo>
                    <a:pt x="306577" y="1050163"/>
                  </a:lnTo>
                  <a:lnTo>
                    <a:pt x="542417" y="1174623"/>
                  </a:lnTo>
                  <a:lnTo>
                    <a:pt x="637921" y="1224280"/>
                  </a:lnTo>
                  <a:lnTo>
                    <a:pt x="685546" y="1248664"/>
                  </a:lnTo>
                  <a:lnTo>
                    <a:pt x="732917" y="1272540"/>
                  </a:lnTo>
                  <a:lnTo>
                    <a:pt x="780161" y="1295908"/>
                  </a:lnTo>
                  <a:lnTo>
                    <a:pt x="826897" y="1318514"/>
                  </a:lnTo>
                  <a:lnTo>
                    <a:pt x="873251" y="1340358"/>
                  </a:lnTo>
                  <a:lnTo>
                    <a:pt x="919099" y="1361440"/>
                  </a:lnTo>
                  <a:lnTo>
                    <a:pt x="964311" y="1381379"/>
                  </a:lnTo>
                  <a:lnTo>
                    <a:pt x="1008761" y="1400175"/>
                  </a:lnTo>
                  <a:lnTo>
                    <a:pt x="1052449" y="1417828"/>
                  </a:lnTo>
                  <a:lnTo>
                    <a:pt x="1095248" y="1434084"/>
                  </a:lnTo>
                  <a:lnTo>
                    <a:pt x="1137030" y="1448943"/>
                  </a:lnTo>
                  <a:lnTo>
                    <a:pt x="1177798" y="1462278"/>
                  </a:lnTo>
                  <a:lnTo>
                    <a:pt x="1217422" y="1473962"/>
                  </a:lnTo>
                  <a:lnTo>
                    <a:pt x="2495423" y="1526794"/>
                  </a:lnTo>
                  <a:lnTo>
                    <a:pt x="2497836" y="1472438"/>
                  </a:lnTo>
                  <a:lnTo>
                    <a:pt x="2500757" y="1427099"/>
                  </a:lnTo>
                  <a:lnTo>
                    <a:pt x="2507615" y="1357376"/>
                  </a:lnTo>
                  <a:lnTo>
                    <a:pt x="2515362" y="1306957"/>
                  </a:lnTo>
                  <a:lnTo>
                    <a:pt x="2527046" y="1243457"/>
                  </a:lnTo>
                  <a:lnTo>
                    <a:pt x="2533523" y="1193292"/>
                  </a:lnTo>
                  <a:lnTo>
                    <a:pt x="2538222" y="1124204"/>
                  </a:lnTo>
                  <a:lnTo>
                    <a:pt x="2539746" y="1079246"/>
                  </a:lnTo>
                  <a:lnTo>
                    <a:pt x="2540380" y="1025398"/>
                  </a:lnTo>
                  <a:lnTo>
                    <a:pt x="2540254" y="961390"/>
                  </a:lnTo>
                  <a:lnTo>
                    <a:pt x="56261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989064" y="3180588"/>
              <a:ext cx="2174240" cy="742315"/>
            </a:xfrm>
            <a:custGeom>
              <a:avLst/>
              <a:gdLst/>
              <a:ahLst/>
              <a:cxnLst/>
              <a:rect l="l" t="t" r="r" b="b"/>
              <a:pathLst>
                <a:path w="2174240" h="742314">
                  <a:moveTo>
                    <a:pt x="1666239" y="0"/>
                  </a:moveTo>
                  <a:lnTo>
                    <a:pt x="1621916" y="2921"/>
                  </a:lnTo>
                  <a:lnTo>
                    <a:pt x="1577466" y="10795"/>
                  </a:lnTo>
                  <a:lnTo>
                    <a:pt x="1532508" y="22733"/>
                  </a:lnTo>
                  <a:lnTo>
                    <a:pt x="1486915" y="37719"/>
                  </a:lnTo>
                  <a:lnTo>
                    <a:pt x="1440560" y="54863"/>
                  </a:lnTo>
                  <a:lnTo>
                    <a:pt x="1394205" y="69850"/>
                  </a:lnTo>
                  <a:lnTo>
                    <a:pt x="1347215" y="80137"/>
                  </a:lnTo>
                  <a:lnTo>
                    <a:pt x="1299590" y="86106"/>
                  </a:lnTo>
                  <a:lnTo>
                    <a:pt x="1251584" y="88391"/>
                  </a:lnTo>
                  <a:lnTo>
                    <a:pt x="1203578" y="87249"/>
                  </a:lnTo>
                  <a:lnTo>
                    <a:pt x="1155700" y="82931"/>
                  </a:lnTo>
                  <a:lnTo>
                    <a:pt x="1108328" y="76073"/>
                  </a:lnTo>
                  <a:lnTo>
                    <a:pt x="1061465" y="67056"/>
                  </a:lnTo>
                  <a:lnTo>
                    <a:pt x="1015618" y="56134"/>
                  </a:lnTo>
                  <a:lnTo>
                    <a:pt x="961008" y="47116"/>
                  </a:lnTo>
                  <a:lnTo>
                    <a:pt x="918463" y="53975"/>
                  </a:lnTo>
                  <a:lnTo>
                    <a:pt x="883284" y="78612"/>
                  </a:lnTo>
                  <a:lnTo>
                    <a:pt x="850518" y="123189"/>
                  </a:lnTo>
                  <a:lnTo>
                    <a:pt x="849756" y="124840"/>
                  </a:lnTo>
                  <a:lnTo>
                    <a:pt x="848486" y="126491"/>
                  </a:lnTo>
                  <a:lnTo>
                    <a:pt x="847725" y="128524"/>
                  </a:lnTo>
                  <a:lnTo>
                    <a:pt x="840739" y="129539"/>
                  </a:lnTo>
                  <a:lnTo>
                    <a:pt x="822451" y="128904"/>
                  </a:lnTo>
                  <a:lnTo>
                    <a:pt x="794130" y="126873"/>
                  </a:lnTo>
                  <a:lnTo>
                    <a:pt x="661288" y="115950"/>
                  </a:lnTo>
                  <a:lnTo>
                    <a:pt x="605281" y="111887"/>
                  </a:lnTo>
                  <a:lnTo>
                    <a:pt x="545464" y="108331"/>
                  </a:lnTo>
                  <a:lnTo>
                    <a:pt x="483107" y="105410"/>
                  </a:lnTo>
                  <a:lnTo>
                    <a:pt x="419480" y="103504"/>
                  </a:lnTo>
                  <a:lnTo>
                    <a:pt x="355853" y="103124"/>
                  </a:lnTo>
                  <a:lnTo>
                    <a:pt x="293624" y="104394"/>
                  </a:lnTo>
                  <a:lnTo>
                    <a:pt x="233806" y="107823"/>
                  </a:lnTo>
                  <a:lnTo>
                    <a:pt x="177800" y="113791"/>
                  </a:lnTo>
                  <a:lnTo>
                    <a:pt x="126872" y="122427"/>
                  </a:lnTo>
                  <a:lnTo>
                    <a:pt x="82295" y="134365"/>
                  </a:lnTo>
                  <a:lnTo>
                    <a:pt x="45211" y="149733"/>
                  </a:lnTo>
                  <a:lnTo>
                    <a:pt x="0" y="194690"/>
                  </a:lnTo>
                  <a:lnTo>
                    <a:pt x="8889" y="213867"/>
                  </a:lnTo>
                  <a:lnTo>
                    <a:pt x="36194" y="227457"/>
                  </a:lnTo>
                  <a:lnTo>
                    <a:pt x="74421" y="236600"/>
                  </a:lnTo>
                  <a:lnTo>
                    <a:pt x="115950" y="242442"/>
                  </a:lnTo>
                  <a:lnTo>
                    <a:pt x="178942" y="248665"/>
                  </a:lnTo>
                  <a:lnTo>
                    <a:pt x="230504" y="256666"/>
                  </a:lnTo>
                  <a:lnTo>
                    <a:pt x="287274" y="266700"/>
                  </a:lnTo>
                  <a:lnTo>
                    <a:pt x="347979" y="278129"/>
                  </a:lnTo>
                  <a:lnTo>
                    <a:pt x="411225" y="290829"/>
                  </a:lnTo>
                  <a:lnTo>
                    <a:pt x="475868" y="304291"/>
                  </a:lnTo>
                  <a:lnTo>
                    <a:pt x="540511" y="318262"/>
                  </a:lnTo>
                  <a:lnTo>
                    <a:pt x="664844" y="346328"/>
                  </a:lnTo>
                  <a:lnTo>
                    <a:pt x="773937" y="372110"/>
                  </a:lnTo>
                  <a:lnTo>
                    <a:pt x="819530" y="383286"/>
                  </a:lnTo>
                  <a:lnTo>
                    <a:pt x="857376" y="392811"/>
                  </a:lnTo>
                  <a:lnTo>
                    <a:pt x="905001" y="405511"/>
                  </a:lnTo>
                  <a:lnTo>
                    <a:pt x="947546" y="435482"/>
                  </a:lnTo>
                  <a:lnTo>
                    <a:pt x="993520" y="454913"/>
                  </a:lnTo>
                  <a:lnTo>
                    <a:pt x="1046226" y="467868"/>
                  </a:lnTo>
                  <a:lnTo>
                    <a:pt x="1102359" y="476123"/>
                  </a:lnTo>
                  <a:lnTo>
                    <a:pt x="1158239" y="481584"/>
                  </a:lnTo>
                  <a:lnTo>
                    <a:pt x="1210436" y="486156"/>
                  </a:lnTo>
                  <a:lnTo>
                    <a:pt x="1255394" y="491489"/>
                  </a:lnTo>
                  <a:lnTo>
                    <a:pt x="1304670" y="499110"/>
                  </a:lnTo>
                  <a:lnTo>
                    <a:pt x="1353819" y="507238"/>
                  </a:lnTo>
                  <a:lnTo>
                    <a:pt x="1402841" y="515747"/>
                  </a:lnTo>
                  <a:lnTo>
                    <a:pt x="1451736" y="525018"/>
                  </a:lnTo>
                  <a:lnTo>
                    <a:pt x="1500504" y="535305"/>
                  </a:lnTo>
                  <a:lnTo>
                    <a:pt x="1548891" y="546735"/>
                  </a:lnTo>
                  <a:lnTo>
                    <a:pt x="1597025" y="559435"/>
                  </a:lnTo>
                  <a:lnTo>
                    <a:pt x="1644777" y="573659"/>
                  </a:lnTo>
                  <a:lnTo>
                    <a:pt x="1689988" y="592963"/>
                  </a:lnTo>
                  <a:lnTo>
                    <a:pt x="1731899" y="618870"/>
                  </a:lnTo>
                  <a:lnTo>
                    <a:pt x="1772157" y="648462"/>
                  </a:lnTo>
                  <a:lnTo>
                    <a:pt x="1812035" y="678434"/>
                  </a:lnTo>
                  <a:lnTo>
                    <a:pt x="1853056" y="706119"/>
                  </a:lnTo>
                  <a:lnTo>
                    <a:pt x="1896490" y="728218"/>
                  </a:lnTo>
                  <a:lnTo>
                    <a:pt x="1943734" y="741807"/>
                  </a:lnTo>
                  <a:lnTo>
                    <a:pt x="1951608" y="732917"/>
                  </a:lnTo>
                  <a:lnTo>
                    <a:pt x="1995677" y="670051"/>
                  </a:lnTo>
                  <a:lnTo>
                    <a:pt x="2026538" y="622681"/>
                  </a:lnTo>
                  <a:lnTo>
                    <a:pt x="2059939" y="569468"/>
                  </a:lnTo>
                  <a:lnTo>
                    <a:pt x="2093340" y="513588"/>
                  </a:lnTo>
                  <a:lnTo>
                    <a:pt x="2123947" y="458597"/>
                  </a:lnTo>
                  <a:lnTo>
                    <a:pt x="2149347" y="407924"/>
                  </a:lnTo>
                  <a:lnTo>
                    <a:pt x="2167001" y="364744"/>
                  </a:lnTo>
                  <a:lnTo>
                    <a:pt x="2174112" y="332739"/>
                  </a:lnTo>
                  <a:lnTo>
                    <a:pt x="2168397" y="315087"/>
                  </a:lnTo>
                  <a:lnTo>
                    <a:pt x="2125979" y="285241"/>
                  </a:lnTo>
                  <a:lnTo>
                    <a:pt x="2083053" y="255777"/>
                  </a:lnTo>
                  <a:lnTo>
                    <a:pt x="2040381" y="226060"/>
                  </a:lnTo>
                  <a:lnTo>
                    <a:pt x="1998471" y="195452"/>
                  </a:lnTo>
                  <a:lnTo>
                    <a:pt x="1957958" y="163195"/>
                  </a:lnTo>
                  <a:lnTo>
                    <a:pt x="1929764" y="137160"/>
                  </a:lnTo>
                  <a:lnTo>
                    <a:pt x="1902840" y="109600"/>
                  </a:lnTo>
                  <a:lnTo>
                    <a:pt x="1875154" y="82676"/>
                  </a:lnTo>
                  <a:lnTo>
                    <a:pt x="1844928" y="58165"/>
                  </a:lnTo>
                  <a:lnTo>
                    <a:pt x="1799716" y="31241"/>
                  </a:lnTo>
                  <a:lnTo>
                    <a:pt x="1754885" y="13208"/>
                  </a:lnTo>
                  <a:lnTo>
                    <a:pt x="1710562" y="3048"/>
                  </a:lnTo>
                  <a:lnTo>
                    <a:pt x="1666239" y="0"/>
                  </a:lnTo>
                  <a:close/>
                </a:path>
              </a:pathLst>
            </a:custGeom>
            <a:solidFill>
              <a:srgbClr val="F8DFC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8869680" y="3468624"/>
              <a:ext cx="560705" cy="708660"/>
            </a:xfrm>
            <a:custGeom>
              <a:avLst/>
              <a:gdLst/>
              <a:ahLst/>
              <a:cxnLst/>
              <a:rect l="l" t="t" r="r" b="b"/>
              <a:pathLst>
                <a:path w="560704" h="708660">
                  <a:moveTo>
                    <a:pt x="331089" y="0"/>
                  </a:moveTo>
                  <a:lnTo>
                    <a:pt x="320040" y="10033"/>
                  </a:lnTo>
                  <a:lnTo>
                    <a:pt x="306831" y="34925"/>
                  </a:lnTo>
                  <a:lnTo>
                    <a:pt x="4445" y="562356"/>
                  </a:lnTo>
                  <a:lnTo>
                    <a:pt x="508" y="570483"/>
                  </a:lnTo>
                  <a:lnTo>
                    <a:pt x="0" y="576833"/>
                  </a:lnTo>
                  <a:lnTo>
                    <a:pt x="3301" y="582168"/>
                  </a:lnTo>
                  <a:lnTo>
                    <a:pt x="119634" y="646938"/>
                  </a:lnTo>
                  <a:lnTo>
                    <a:pt x="175895" y="677544"/>
                  </a:lnTo>
                  <a:lnTo>
                    <a:pt x="219075" y="700024"/>
                  </a:lnTo>
                  <a:lnTo>
                    <a:pt x="238378" y="708151"/>
                  </a:lnTo>
                  <a:lnTo>
                    <a:pt x="560577" y="150113"/>
                  </a:lnTo>
                  <a:lnTo>
                    <a:pt x="369316" y="18541"/>
                  </a:lnTo>
                  <a:lnTo>
                    <a:pt x="345567" y="3301"/>
                  </a:lnTo>
                  <a:lnTo>
                    <a:pt x="3310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8037576" y="3448812"/>
              <a:ext cx="523875" cy="120014"/>
            </a:xfrm>
            <a:custGeom>
              <a:avLst/>
              <a:gdLst/>
              <a:ahLst/>
              <a:cxnLst/>
              <a:rect l="l" t="t" r="r" b="b"/>
              <a:pathLst>
                <a:path w="523875" h="120014">
                  <a:moveTo>
                    <a:pt x="0" y="0"/>
                  </a:moveTo>
                  <a:lnTo>
                    <a:pt x="60198" y="26162"/>
                  </a:lnTo>
                  <a:lnTo>
                    <a:pt x="110998" y="44323"/>
                  </a:lnTo>
                  <a:lnTo>
                    <a:pt x="155828" y="59689"/>
                  </a:lnTo>
                  <a:lnTo>
                    <a:pt x="203834" y="74929"/>
                  </a:lnTo>
                  <a:lnTo>
                    <a:pt x="252349" y="87884"/>
                  </a:lnTo>
                  <a:lnTo>
                    <a:pt x="301244" y="98805"/>
                  </a:lnTo>
                  <a:lnTo>
                    <a:pt x="350647" y="107696"/>
                  </a:lnTo>
                  <a:lnTo>
                    <a:pt x="400303" y="114680"/>
                  </a:lnTo>
                  <a:lnTo>
                    <a:pt x="450469" y="119887"/>
                  </a:lnTo>
                  <a:lnTo>
                    <a:pt x="478408" y="115570"/>
                  </a:lnTo>
                  <a:lnTo>
                    <a:pt x="503427" y="103124"/>
                  </a:lnTo>
                  <a:lnTo>
                    <a:pt x="520319" y="90170"/>
                  </a:lnTo>
                  <a:lnTo>
                    <a:pt x="523875" y="84962"/>
                  </a:lnTo>
                  <a:lnTo>
                    <a:pt x="490093" y="94234"/>
                  </a:lnTo>
                  <a:lnTo>
                    <a:pt x="456565" y="97154"/>
                  </a:lnTo>
                  <a:lnTo>
                    <a:pt x="423164" y="92837"/>
                  </a:lnTo>
                  <a:lnTo>
                    <a:pt x="389635" y="80899"/>
                  </a:lnTo>
                  <a:lnTo>
                    <a:pt x="364871" y="70103"/>
                  </a:lnTo>
                  <a:lnTo>
                    <a:pt x="339471" y="61213"/>
                  </a:lnTo>
                  <a:lnTo>
                    <a:pt x="313435" y="54737"/>
                  </a:lnTo>
                  <a:lnTo>
                    <a:pt x="286384" y="50800"/>
                  </a:lnTo>
                  <a:lnTo>
                    <a:pt x="246252" y="47371"/>
                  </a:lnTo>
                  <a:lnTo>
                    <a:pt x="206248" y="43561"/>
                  </a:lnTo>
                  <a:lnTo>
                    <a:pt x="166497" y="38480"/>
                  </a:lnTo>
                  <a:lnTo>
                    <a:pt x="126873" y="30861"/>
                  </a:lnTo>
                  <a:lnTo>
                    <a:pt x="63500" y="16890"/>
                  </a:lnTo>
                  <a:lnTo>
                    <a:pt x="31623" y="927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9966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2" name="object 2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4172" y="1833372"/>
            <a:ext cx="4475988" cy="3151632"/>
          </a:xfrm>
          <a:prstGeom prst="rect">
            <a:avLst/>
          </a:prstGeom>
        </p:spPr>
      </p:pic>
      <p:sp>
        <p:nvSpPr>
          <p:cNvPr id="23" name="object 23"/>
          <p:cNvSpPr txBox="1"/>
          <p:nvPr/>
        </p:nvSpPr>
        <p:spPr>
          <a:xfrm>
            <a:off x="920496" y="423672"/>
            <a:ext cx="4688205" cy="346075"/>
          </a:xfrm>
          <a:prstGeom prst="rect">
            <a:avLst/>
          </a:prstGeom>
          <a:solidFill>
            <a:srgbClr val="82C550"/>
          </a:solidFill>
        </p:spPr>
        <p:txBody>
          <a:bodyPr vert="horz" wrap="square" lIns="0" tIns="29845" rIns="0" bIns="0" rtlCol="0">
            <a:spAutoFit/>
          </a:bodyPr>
          <a:lstStyle/>
          <a:p>
            <a:pPr marR="76200" algn="ctr">
              <a:lnSpc>
                <a:spcPct val="100000"/>
              </a:lnSpc>
              <a:spcBef>
                <a:spcPts val="235"/>
              </a:spcBef>
            </a:pPr>
            <a:r>
              <a:rPr sz="2000" b="1" spc="-25" dirty="0">
                <a:solidFill>
                  <a:srgbClr val="FFFFFF"/>
                </a:solidFill>
                <a:latin typeface="Arial"/>
                <a:cs typeface="Arial"/>
              </a:rPr>
              <a:t>R3P</a:t>
            </a:r>
            <a:endParaRPr sz="20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99540" y="874268"/>
            <a:ext cx="418592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Kebijakan</a:t>
            </a:r>
            <a:r>
              <a:rPr sz="2000" b="1" spc="-7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dan</a:t>
            </a:r>
            <a:r>
              <a:rPr sz="2000" b="1" spc="-1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Strategi</a:t>
            </a:r>
            <a:r>
              <a:rPr sz="2000" b="1" spc="-1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Arial"/>
                <a:cs typeface="Arial"/>
              </a:rPr>
              <a:t>Pemulihan:</a:t>
            </a:r>
            <a:endParaRPr sz="2000">
              <a:latin typeface="Arial"/>
              <a:cs typeface="Arial"/>
            </a:endParaRPr>
          </a:p>
          <a:p>
            <a:pPr marL="300355" indent="-287655">
              <a:lnSpc>
                <a:spcPct val="100000"/>
              </a:lnSpc>
              <a:buFont typeface="Arial"/>
              <a:buChar char="•"/>
              <a:tabLst>
                <a:tab pos="300355" algn="l"/>
              </a:tabLst>
            </a:pP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Pembiayaan,</a:t>
            </a:r>
            <a:r>
              <a:rPr sz="2000" b="1" spc="-10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Arial"/>
                <a:cs typeface="Arial"/>
              </a:rPr>
              <a:t>Pelaksanaan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7040880" y="423672"/>
            <a:ext cx="4231005" cy="346075"/>
          </a:xfrm>
          <a:prstGeom prst="rect">
            <a:avLst/>
          </a:prstGeom>
          <a:solidFill>
            <a:srgbClr val="22A8C2"/>
          </a:solidFill>
        </p:spPr>
        <p:txBody>
          <a:bodyPr vert="horz" wrap="square" lIns="0" tIns="29845" rIns="0" bIns="0" rtlCol="0">
            <a:spAutoFit/>
          </a:bodyPr>
          <a:lstStyle/>
          <a:p>
            <a:pPr marL="95885" algn="ctr">
              <a:lnSpc>
                <a:spcPct val="100000"/>
              </a:lnSpc>
              <a:spcBef>
                <a:spcPts val="235"/>
              </a:spcBef>
            </a:pPr>
            <a:r>
              <a:rPr sz="2000" b="1" spc="-10" dirty="0">
                <a:solidFill>
                  <a:srgbClr val="FFFFFF"/>
                </a:solidFill>
                <a:latin typeface="Arial"/>
                <a:cs typeface="Arial"/>
              </a:rPr>
              <a:t>JITUPASNA</a:t>
            </a:r>
            <a:endParaRPr sz="20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7121397" y="887983"/>
            <a:ext cx="3346450" cy="6356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Hasil</a:t>
            </a:r>
            <a:r>
              <a:rPr sz="2000" b="1" spc="-85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Arial"/>
                <a:cs typeface="Arial"/>
              </a:rPr>
              <a:t>akhir:</a:t>
            </a:r>
            <a:endParaRPr sz="2000">
              <a:latin typeface="Arial"/>
              <a:cs typeface="Arial"/>
            </a:endParaRPr>
          </a:p>
          <a:p>
            <a:pPr marL="300355" indent="-287655">
              <a:lnSpc>
                <a:spcPct val="100000"/>
              </a:lnSpc>
              <a:buFont typeface="Arial"/>
              <a:buChar char="•"/>
              <a:tabLst>
                <a:tab pos="300355" algn="l"/>
              </a:tabLst>
            </a:pPr>
            <a:r>
              <a:rPr sz="2000" b="1" dirty="0">
                <a:solidFill>
                  <a:srgbClr val="404040"/>
                </a:solidFill>
                <a:latin typeface="Arial"/>
                <a:cs typeface="Arial"/>
              </a:rPr>
              <a:t>Kebutuhan,</a:t>
            </a:r>
            <a:r>
              <a:rPr sz="2000" b="1" spc="-11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404040"/>
                </a:solidFill>
                <a:latin typeface="Arial"/>
                <a:cs typeface="Arial"/>
              </a:rPr>
              <a:t>Kewenangan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4142232" y="5132832"/>
            <a:ext cx="3669029" cy="1123315"/>
            <a:chOff x="4142232" y="5132832"/>
            <a:chExt cx="3669029" cy="1123315"/>
          </a:xfrm>
        </p:grpSpPr>
        <p:sp>
          <p:nvSpPr>
            <p:cNvPr id="28" name="object 28"/>
            <p:cNvSpPr/>
            <p:nvPr/>
          </p:nvSpPr>
          <p:spPr>
            <a:xfrm>
              <a:off x="4148328" y="5330952"/>
              <a:ext cx="2069464" cy="918844"/>
            </a:xfrm>
            <a:custGeom>
              <a:avLst/>
              <a:gdLst/>
              <a:ahLst/>
              <a:cxnLst/>
              <a:rect l="l" t="t" r="r" b="b"/>
              <a:pathLst>
                <a:path w="2069464" h="918845">
                  <a:moveTo>
                    <a:pt x="245872" y="0"/>
                  </a:moveTo>
                  <a:lnTo>
                    <a:pt x="0" y="570496"/>
                  </a:lnTo>
                  <a:lnTo>
                    <a:pt x="428751" y="546442"/>
                  </a:lnTo>
                  <a:lnTo>
                    <a:pt x="461518" y="572084"/>
                  </a:lnTo>
                  <a:lnTo>
                    <a:pt x="495426" y="596900"/>
                  </a:lnTo>
                  <a:lnTo>
                    <a:pt x="530733" y="620877"/>
                  </a:lnTo>
                  <a:lnTo>
                    <a:pt x="567182" y="644004"/>
                  </a:lnTo>
                  <a:lnTo>
                    <a:pt x="604901" y="666280"/>
                  </a:lnTo>
                  <a:lnTo>
                    <a:pt x="643763" y="687679"/>
                  </a:lnTo>
                  <a:lnTo>
                    <a:pt x="683641" y="708202"/>
                  </a:lnTo>
                  <a:lnTo>
                    <a:pt x="724662" y="727837"/>
                  </a:lnTo>
                  <a:lnTo>
                    <a:pt x="766699" y="746582"/>
                  </a:lnTo>
                  <a:lnTo>
                    <a:pt x="809751" y="764400"/>
                  </a:lnTo>
                  <a:lnTo>
                    <a:pt x="853821" y="781316"/>
                  </a:lnTo>
                  <a:lnTo>
                    <a:pt x="898651" y="797293"/>
                  </a:lnTo>
                  <a:lnTo>
                    <a:pt x="944499" y="812330"/>
                  </a:lnTo>
                  <a:lnTo>
                    <a:pt x="991108" y="826414"/>
                  </a:lnTo>
                  <a:lnTo>
                    <a:pt x="1038479" y="839533"/>
                  </a:lnTo>
                  <a:lnTo>
                    <a:pt x="1086739" y="851687"/>
                  </a:lnTo>
                  <a:lnTo>
                    <a:pt x="1135634" y="862863"/>
                  </a:lnTo>
                  <a:lnTo>
                    <a:pt x="1185164" y="873036"/>
                  </a:lnTo>
                  <a:lnTo>
                    <a:pt x="1235456" y="882218"/>
                  </a:lnTo>
                  <a:lnTo>
                    <a:pt x="1286256" y="890384"/>
                  </a:lnTo>
                  <a:lnTo>
                    <a:pt x="1337691" y="897534"/>
                  </a:lnTo>
                  <a:lnTo>
                    <a:pt x="1389634" y="903643"/>
                  </a:lnTo>
                  <a:lnTo>
                    <a:pt x="1442085" y="908710"/>
                  </a:lnTo>
                  <a:lnTo>
                    <a:pt x="1495044" y="912723"/>
                  </a:lnTo>
                  <a:lnTo>
                    <a:pt x="1548257" y="915682"/>
                  </a:lnTo>
                  <a:lnTo>
                    <a:pt x="1601977" y="917562"/>
                  </a:lnTo>
                  <a:lnTo>
                    <a:pt x="1655952" y="918349"/>
                  </a:lnTo>
                  <a:lnTo>
                    <a:pt x="1710309" y="918057"/>
                  </a:lnTo>
                  <a:lnTo>
                    <a:pt x="1764919" y="916647"/>
                  </a:lnTo>
                  <a:lnTo>
                    <a:pt x="1819656" y="914133"/>
                  </a:lnTo>
                  <a:lnTo>
                    <a:pt x="2069464" y="900112"/>
                  </a:lnTo>
                  <a:lnTo>
                    <a:pt x="2014727" y="902627"/>
                  </a:lnTo>
                  <a:lnTo>
                    <a:pt x="1960118" y="904036"/>
                  </a:lnTo>
                  <a:lnTo>
                    <a:pt x="1905762" y="904328"/>
                  </a:lnTo>
                  <a:lnTo>
                    <a:pt x="1851787" y="903541"/>
                  </a:lnTo>
                  <a:lnTo>
                    <a:pt x="1798066" y="901661"/>
                  </a:lnTo>
                  <a:lnTo>
                    <a:pt x="1744852" y="898702"/>
                  </a:lnTo>
                  <a:lnTo>
                    <a:pt x="1691894" y="894689"/>
                  </a:lnTo>
                  <a:lnTo>
                    <a:pt x="1639443" y="889622"/>
                  </a:lnTo>
                  <a:lnTo>
                    <a:pt x="1587500" y="883513"/>
                  </a:lnTo>
                  <a:lnTo>
                    <a:pt x="1536064" y="876363"/>
                  </a:lnTo>
                  <a:lnTo>
                    <a:pt x="1485264" y="868197"/>
                  </a:lnTo>
                  <a:lnTo>
                    <a:pt x="1434973" y="859015"/>
                  </a:lnTo>
                  <a:lnTo>
                    <a:pt x="1385443" y="848842"/>
                  </a:lnTo>
                  <a:lnTo>
                    <a:pt x="1336421" y="837666"/>
                  </a:lnTo>
                  <a:lnTo>
                    <a:pt x="1288288" y="825512"/>
                  </a:lnTo>
                  <a:lnTo>
                    <a:pt x="1240917" y="812380"/>
                  </a:lnTo>
                  <a:lnTo>
                    <a:pt x="1194181" y="798296"/>
                  </a:lnTo>
                  <a:lnTo>
                    <a:pt x="1148461" y="783259"/>
                  </a:lnTo>
                  <a:lnTo>
                    <a:pt x="1103502" y="767283"/>
                  </a:lnTo>
                  <a:lnTo>
                    <a:pt x="1059561" y="750379"/>
                  </a:lnTo>
                  <a:lnTo>
                    <a:pt x="1016508" y="732561"/>
                  </a:lnTo>
                  <a:lnTo>
                    <a:pt x="974471" y="713816"/>
                  </a:lnTo>
                  <a:lnTo>
                    <a:pt x="933450" y="694182"/>
                  </a:lnTo>
                  <a:lnTo>
                    <a:pt x="893445" y="673658"/>
                  </a:lnTo>
                  <a:lnTo>
                    <a:pt x="854583" y="652259"/>
                  </a:lnTo>
                  <a:lnTo>
                    <a:pt x="816991" y="629983"/>
                  </a:lnTo>
                  <a:lnTo>
                    <a:pt x="780414" y="606856"/>
                  </a:lnTo>
                  <a:lnTo>
                    <a:pt x="745236" y="582879"/>
                  </a:lnTo>
                  <a:lnTo>
                    <a:pt x="711200" y="558063"/>
                  </a:lnTo>
                  <a:lnTo>
                    <a:pt x="678434" y="532422"/>
                  </a:lnTo>
                  <a:lnTo>
                    <a:pt x="1107313" y="508368"/>
                  </a:lnTo>
                  <a:lnTo>
                    <a:pt x="245872" y="0"/>
                  </a:lnTo>
                  <a:close/>
                </a:path>
              </a:pathLst>
            </a:custGeom>
            <a:solidFill>
              <a:srgbClr val="82C5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092952" y="5138928"/>
              <a:ext cx="1711325" cy="1095375"/>
            </a:xfrm>
            <a:custGeom>
              <a:avLst/>
              <a:gdLst/>
              <a:ahLst/>
              <a:cxnLst/>
              <a:rect l="l" t="t" r="r" b="b"/>
              <a:pathLst>
                <a:path w="1711325" h="1095375">
                  <a:moveTo>
                    <a:pt x="1710308" y="0"/>
                  </a:moveTo>
                  <a:lnTo>
                    <a:pt x="1460627" y="14097"/>
                  </a:lnTo>
                  <a:lnTo>
                    <a:pt x="1461643" y="50419"/>
                  </a:lnTo>
                  <a:lnTo>
                    <a:pt x="1460500" y="86614"/>
                  </a:lnTo>
                  <a:lnTo>
                    <a:pt x="1451864" y="158242"/>
                  </a:lnTo>
                  <a:lnTo>
                    <a:pt x="1435227" y="228854"/>
                  </a:lnTo>
                  <a:lnTo>
                    <a:pt x="1410716" y="298069"/>
                  </a:lnTo>
                  <a:lnTo>
                    <a:pt x="1378712" y="366014"/>
                  </a:lnTo>
                  <a:lnTo>
                    <a:pt x="1359916" y="399288"/>
                  </a:lnTo>
                  <a:lnTo>
                    <a:pt x="1339342" y="432181"/>
                  </a:lnTo>
                  <a:lnTo>
                    <a:pt x="1317117" y="464527"/>
                  </a:lnTo>
                  <a:lnTo>
                    <a:pt x="1292987" y="496443"/>
                  </a:lnTo>
                  <a:lnTo>
                    <a:pt x="1267332" y="527837"/>
                  </a:lnTo>
                  <a:lnTo>
                    <a:pt x="1239901" y="558698"/>
                  </a:lnTo>
                  <a:lnTo>
                    <a:pt x="1210945" y="588975"/>
                  </a:lnTo>
                  <a:lnTo>
                    <a:pt x="1180338" y="618667"/>
                  </a:lnTo>
                  <a:lnTo>
                    <a:pt x="1148206" y="647750"/>
                  </a:lnTo>
                  <a:lnTo>
                    <a:pt x="1114552" y="676186"/>
                  </a:lnTo>
                  <a:lnTo>
                    <a:pt x="1079500" y="703948"/>
                  </a:lnTo>
                  <a:lnTo>
                    <a:pt x="1042924" y="731024"/>
                  </a:lnTo>
                  <a:lnTo>
                    <a:pt x="1004824" y="757377"/>
                  </a:lnTo>
                  <a:lnTo>
                    <a:pt x="965453" y="782993"/>
                  </a:lnTo>
                  <a:lnTo>
                    <a:pt x="924814" y="807847"/>
                  </a:lnTo>
                  <a:lnTo>
                    <a:pt x="882776" y="831900"/>
                  </a:lnTo>
                  <a:lnTo>
                    <a:pt x="839470" y="855141"/>
                  </a:lnTo>
                  <a:lnTo>
                    <a:pt x="794893" y="877531"/>
                  </a:lnTo>
                  <a:lnTo>
                    <a:pt x="749046" y="899058"/>
                  </a:lnTo>
                  <a:lnTo>
                    <a:pt x="702182" y="919683"/>
                  </a:lnTo>
                  <a:lnTo>
                    <a:pt x="654050" y="939406"/>
                  </a:lnTo>
                  <a:lnTo>
                    <a:pt x="604901" y="958176"/>
                  </a:lnTo>
                  <a:lnTo>
                    <a:pt x="554608" y="975982"/>
                  </a:lnTo>
                  <a:lnTo>
                    <a:pt x="503174" y="992784"/>
                  </a:lnTo>
                  <a:lnTo>
                    <a:pt x="450850" y="1008583"/>
                  </a:lnTo>
                  <a:lnTo>
                    <a:pt x="397637" y="1023327"/>
                  </a:lnTo>
                  <a:lnTo>
                    <a:pt x="343408" y="1037005"/>
                  </a:lnTo>
                  <a:lnTo>
                    <a:pt x="288163" y="1049591"/>
                  </a:lnTo>
                  <a:lnTo>
                    <a:pt x="232156" y="1061059"/>
                  </a:lnTo>
                  <a:lnTo>
                    <a:pt x="175260" y="1071384"/>
                  </a:lnTo>
                  <a:lnTo>
                    <a:pt x="117601" y="1080541"/>
                  </a:lnTo>
                  <a:lnTo>
                    <a:pt x="59182" y="1088491"/>
                  </a:lnTo>
                  <a:lnTo>
                    <a:pt x="0" y="1095235"/>
                  </a:lnTo>
                  <a:lnTo>
                    <a:pt x="31242" y="1094752"/>
                  </a:lnTo>
                  <a:lnTo>
                    <a:pt x="93725" y="1092695"/>
                  </a:lnTo>
                  <a:lnTo>
                    <a:pt x="183896" y="1087183"/>
                  </a:lnTo>
                  <a:lnTo>
                    <a:pt x="242062" y="1082027"/>
                  </a:lnTo>
                  <a:lnTo>
                    <a:pt x="299720" y="1075690"/>
                  </a:lnTo>
                  <a:lnTo>
                    <a:pt x="356615" y="1068158"/>
                  </a:lnTo>
                  <a:lnTo>
                    <a:pt x="412876" y="1059497"/>
                  </a:lnTo>
                  <a:lnTo>
                    <a:pt x="468502" y="1049705"/>
                  </a:lnTo>
                  <a:lnTo>
                    <a:pt x="523240" y="1038809"/>
                  </a:lnTo>
                  <a:lnTo>
                    <a:pt x="577215" y="1026833"/>
                  </a:lnTo>
                  <a:lnTo>
                    <a:pt x="630427" y="1013802"/>
                  </a:lnTo>
                  <a:lnTo>
                    <a:pt x="682751" y="999731"/>
                  </a:lnTo>
                  <a:lnTo>
                    <a:pt x="734059" y="984656"/>
                  </a:lnTo>
                  <a:lnTo>
                    <a:pt x="784605" y="968603"/>
                  </a:lnTo>
                  <a:lnTo>
                    <a:pt x="834136" y="951572"/>
                  </a:lnTo>
                  <a:lnTo>
                    <a:pt x="882650" y="933602"/>
                  </a:lnTo>
                  <a:lnTo>
                    <a:pt x="930148" y="914717"/>
                  </a:lnTo>
                  <a:lnTo>
                    <a:pt x="976629" y="894943"/>
                  </a:lnTo>
                  <a:lnTo>
                    <a:pt x="1021969" y="874293"/>
                  </a:lnTo>
                  <a:lnTo>
                    <a:pt x="1066165" y="852792"/>
                  </a:lnTo>
                  <a:lnTo>
                    <a:pt x="1109218" y="830465"/>
                  </a:lnTo>
                  <a:lnTo>
                    <a:pt x="1151127" y="807339"/>
                  </a:lnTo>
                  <a:lnTo>
                    <a:pt x="1191768" y="783437"/>
                  </a:lnTo>
                  <a:lnTo>
                    <a:pt x="1231138" y="758774"/>
                  </a:lnTo>
                  <a:lnTo>
                    <a:pt x="1269238" y="733374"/>
                  </a:lnTo>
                  <a:lnTo>
                    <a:pt x="1305941" y="707263"/>
                  </a:lnTo>
                  <a:lnTo>
                    <a:pt x="1341374" y="680478"/>
                  </a:lnTo>
                  <a:lnTo>
                    <a:pt x="1375282" y="653021"/>
                  </a:lnTo>
                  <a:lnTo>
                    <a:pt x="1407922" y="624916"/>
                  </a:lnTo>
                  <a:lnTo>
                    <a:pt x="1439037" y="596201"/>
                  </a:lnTo>
                  <a:lnTo>
                    <a:pt x="1468627" y="566889"/>
                  </a:lnTo>
                  <a:lnTo>
                    <a:pt x="1496695" y="537006"/>
                  </a:lnTo>
                  <a:lnTo>
                    <a:pt x="1523111" y="506577"/>
                  </a:lnTo>
                  <a:lnTo>
                    <a:pt x="1548129" y="475627"/>
                  </a:lnTo>
                  <a:lnTo>
                    <a:pt x="1571371" y="444119"/>
                  </a:lnTo>
                  <a:lnTo>
                    <a:pt x="1592961" y="412242"/>
                  </a:lnTo>
                  <a:lnTo>
                    <a:pt x="1631061" y="346964"/>
                  </a:lnTo>
                  <a:lnTo>
                    <a:pt x="1662049" y="280162"/>
                  </a:lnTo>
                  <a:lnTo>
                    <a:pt x="1685798" y="211836"/>
                  </a:lnTo>
                  <a:lnTo>
                    <a:pt x="1701927" y="142240"/>
                  </a:lnTo>
                  <a:lnTo>
                    <a:pt x="1710181" y="71628"/>
                  </a:lnTo>
                  <a:lnTo>
                    <a:pt x="1711325" y="35941"/>
                  </a:lnTo>
                  <a:lnTo>
                    <a:pt x="1710308" y="0"/>
                  </a:lnTo>
                  <a:close/>
                </a:path>
              </a:pathLst>
            </a:custGeom>
            <a:solidFill>
              <a:srgbClr val="699F4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148328" y="5138928"/>
              <a:ext cx="3656329" cy="1111250"/>
            </a:xfrm>
            <a:custGeom>
              <a:avLst/>
              <a:gdLst/>
              <a:ahLst/>
              <a:cxnLst/>
              <a:rect l="l" t="t" r="r" b="b"/>
              <a:pathLst>
                <a:path w="3656329" h="1111250">
                  <a:moveTo>
                    <a:pt x="1944624" y="1096492"/>
                  </a:moveTo>
                  <a:lnTo>
                    <a:pt x="2003806" y="1089748"/>
                  </a:lnTo>
                  <a:lnTo>
                    <a:pt x="2062352" y="1081773"/>
                  </a:lnTo>
                  <a:lnTo>
                    <a:pt x="2120011" y="1072616"/>
                  </a:lnTo>
                  <a:lnTo>
                    <a:pt x="2176907" y="1062278"/>
                  </a:lnTo>
                  <a:lnTo>
                    <a:pt x="2233041" y="1050798"/>
                  </a:lnTo>
                  <a:lnTo>
                    <a:pt x="2288159" y="1038199"/>
                  </a:lnTo>
                  <a:lnTo>
                    <a:pt x="2342515" y="1024509"/>
                  </a:lnTo>
                  <a:lnTo>
                    <a:pt x="2395854" y="1009738"/>
                  </a:lnTo>
                  <a:lnTo>
                    <a:pt x="2448179" y="993927"/>
                  </a:lnTo>
                  <a:lnTo>
                    <a:pt x="2499614" y="977099"/>
                  </a:lnTo>
                  <a:lnTo>
                    <a:pt x="2549905" y="959281"/>
                  </a:lnTo>
                  <a:lnTo>
                    <a:pt x="2599181" y="940485"/>
                  </a:lnTo>
                  <a:lnTo>
                    <a:pt x="2647315" y="920750"/>
                  </a:lnTo>
                  <a:lnTo>
                    <a:pt x="2694304" y="900087"/>
                  </a:lnTo>
                  <a:lnTo>
                    <a:pt x="2740152" y="878535"/>
                  </a:lnTo>
                  <a:lnTo>
                    <a:pt x="2784729" y="856119"/>
                  </a:lnTo>
                  <a:lnTo>
                    <a:pt x="2828036" y="832853"/>
                  </a:lnTo>
                  <a:lnTo>
                    <a:pt x="2870200" y="808774"/>
                  </a:lnTo>
                  <a:lnTo>
                    <a:pt x="2910840" y="783894"/>
                  </a:lnTo>
                  <a:lnTo>
                    <a:pt x="2950337" y="758253"/>
                  </a:lnTo>
                  <a:lnTo>
                    <a:pt x="2988310" y="731862"/>
                  </a:lnTo>
                  <a:lnTo>
                    <a:pt x="3024886" y="704761"/>
                  </a:lnTo>
                  <a:lnTo>
                    <a:pt x="3060065" y="676960"/>
                  </a:lnTo>
                  <a:lnTo>
                    <a:pt x="3093720" y="648487"/>
                  </a:lnTo>
                  <a:lnTo>
                    <a:pt x="3125978" y="619379"/>
                  </a:lnTo>
                  <a:lnTo>
                    <a:pt x="3156585" y="589648"/>
                  </a:lnTo>
                  <a:lnTo>
                    <a:pt x="3185541" y="559333"/>
                  </a:lnTo>
                  <a:lnTo>
                    <a:pt x="3212973" y="528447"/>
                  </a:lnTo>
                  <a:lnTo>
                    <a:pt x="3238754" y="497014"/>
                  </a:lnTo>
                  <a:lnTo>
                    <a:pt x="3262756" y="465061"/>
                  </a:lnTo>
                  <a:lnTo>
                    <a:pt x="3285108" y="432689"/>
                  </a:lnTo>
                  <a:lnTo>
                    <a:pt x="3305682" y="399669"/>
                  </a:lnTo>
                  <a:lnTo>
                    <a:pt x="3324479" y="366395"/>
                  </a:lnTo>
                  <a:lnTo>
                    <a:pt x="3356482" y="298450"/>
                  </a:lnTo>
                  <a:lnTo>
                    <a:pt x="3380994" y="229108"/>
                  </a:lnTo>
                  <a:lnTo>
                    <a:pt x="3397757" y="158369"/>
                  </a:lnTo>
                  <a:lnTo>
                    <a:pt x="3406267" y="86741"/>
                  </a:lnTo>
                  <a:lnTo>
                    <a:pt x="3407410" y="50546"/>
                  </a:lnTo>
                  <a:lnTo>
                    <a:pt x="3406521" y="14097"/>
                  </a:lnTo>
                  <a:lnTo>
                    <a:pt x="3656329" y="0"/>
                  </a:lnTo>
                  <a:lnTo>
                    <a:pt x="3656203" y="71628"/>
                  </a:lnTo>
                  <a:lnTo>
                    <a:pt x="3647948" y="142367"/>
                  </a:lnTo>
                  <a:lnTo>
                    <a:pt x="3631819" y="212090"/>
                  </a:lnTo>
                  <a:lnTo>
                    <a:pt x="3608070" y="280416"/>
                  </a:lnTo>
                  <a:lnTo>
                    <a:pt x="3577081" y="347472"/>
                  </a:lnTo>
                  <a:lnTo>
                    <a:pt x="3538854" y="412750"/>
                  </a:lnTo>
                  <a:lnTo>
                    <a:pt x="3517265" y="444627"/>
                  </a:lnTo>
                  <a:lnTo>
                    <a:pt x="3493897" y="476173"/>
                  </a:lnTo>
                  <a:lnTo>
                    <a:pt x="3469004" y="507161"/>
                  </a:lnTo>
                  <a:lnTo>
                    <a:pt x="3442462" y="537629"/>
                  </a:lnTo>
                  <a:lnTo>
                    <a:pt x="3414395" y="567550"/>
                  </a:lnTo>
                  <a:lnTo>
                    <a:pt x="3384804" y="596887"/>
                  </a:lnTo>
                  <a:lnTo>
                    <a:pt x="3353689" y="625640"/>
                  </a:lnTo>
                  <a:lnTo>
                    <a:pt x="3321050" y="653770"/>
                  </a:lnTo>
                  <a:lnTo>
                    <a:pt x="3287014" y="681253"/>
                  </a:lnTo>
                  <a:lnTo>
                    <a:pt x="3251580" y="708075"/>
                  </a:lnTo>
                  <a:lnTo>
                    <a:pt x="3214878" y="734212"/>
                  </a:lnTo>
                  <a:lnTo>
                    <a:pt x="3176778" y="759637"/>
                  </a:lnTo>
                  <a:lnTo>
                    <a:pt x="3137280" y="784326"/>
                  </a:lnTo>
                  <a:lnTo>
                    <a:pt x="3096641" y="808266"/>
                  </a:lnTo>
                  <a:lnTo>
                    <a:pt x="3054730" y="831418"/>
                  </a:lnTo>
                  <a:lnTo>
                    <a:pt x="3011678" y="853770"/>
                  </a:lnTo>
                  <a:lnTo>
                    <a:pt x="2967354" y="875296"/>
                  </a:lnTo>
                  <a:lnTo>
                    <a:pt x="2922016" y="895972"/>
                  </a:lnTo>
                  <a:lnTo>
                    <a:pt x="2875533" y="915771"/>
                  </a:lnTo>
                  <a:lnTo>
                    <a:pt x="2827908" y="934681"/>
                  </a:lnTo>
                  <a:lnTo>
                    <a:pt x="2779395" y="952665"/>
                  </a:lnTo>
                  <a:lnTo>
                    <a:pt x="2729865" y="969708"/>
                  </a:lnTo>
                  <a:lnTo>
                    <a:pt x="2679319" y="985786"/>
                  </a:lnTo>
                  <a:lnTo>
                    <a:pt x="2627883" y="1000887"/>
                  </a:lnTo>
                  <a:lnTo>
                    <a:pt x="2575560" y="1014958"/>
                  </a:lnTo>
                  <a:lnTo>
                    <a:pt x="2522347" y="1028014"/>
                  </a:lnTo>
                  <a:lnTo>
                    <a:pt x="2468245" y="1040003"/>
                  </a:lnTo>
                  <a:lnTo>
                    <a:pt x="2413380" y="1050912"/>
                  </a:lnTo>
                  <a:lnTo>
                    <a:pt x="2357881" y="1060716"/>
                  </a:lnTo>
                  <a:lnTo>
                    <a:pt x="2301494" y="1069390"/>
                  </a:lnTo>
                  <a:lnTo>
                    <a:pt x="2244471" y="1076921"/>
                  </a:lnTo>
                  <a:lnTo>
                    <a:pt x="2186813" y="1083271"/>
                  </a:lnTo>
                  <a:lnTo>
                    <a:pt x="2128520" y="1088428"/>
                  </a:lnTo>
                  <a:lnTo>
                    <a:pt x="2069719" y="1092377"/>
                  </a:lnTo>
                  <a:lnTo>
                    <a:pt x="1819783" y="1106411"/>
                  </a:lnTo>
                  <a:lnTo>
                    <a:pt x="1765046" y="1108925"/>
                  </a:lnTo>
                  <a:lnTo>
                    <a:pt x="1710436" y="1110335"/>
                  </a:lnTo>
                  <a:lnTo>
                    <a:pt x="1656207" y="1110627"/>
                  </a:lnTo>
                  <a:lnTo>
                    <a:pt x="1602105" y="1109840"/>
                  </a:lnTo>
                  <a:lnTo>
                    <a:pt x="1548511" y="1107960"/>
                  </a:lnTo>
                  <a:lnTo>
                    <a:pt x="1495171" y="1105001"/>
                  </a:lnTo>
                  <a:lnTo>
                    <a:pt x="1442212" y="1100988"/>
                  </a:lnTo>
                  <a:lnTo>
                    <a:pt x="1389888" y="1095908"/>
                  </a:lnTo>
                  <a:lnTo>
                    <a:pt x="1337945" y="1089799"/>
                  </a:lnTo>
                  <a:lnTo>
                    <a:pt x="1286510" y="1082636"/>
                  </a:lnTo>
                  <a:lnTo>
                    <a:pt x="1235583" y="1074470"/>
                  </a:lnTo>
                  <a:lnTo>
                    <a:pt x="1185418" y="1065288"/>
                  </a:lnTo>
                  <a:lnTo>
                    <a:pt x="1135761" y="1055090"/>
                  </a:lnTo>
                  <a:lnTo>
                    <a:pt x="1086866" y="1043914"/>
                  </a:lnTo>
                  <a:lnTo>
                    <a:pt x="1038606" y="1031748"/>
                  </a:lnTo>
                  <a:lnTo>
                    <a:pt x="991235" y="1018616"/>
                  </a:lnTo>
                  <a:lnTo>
                    <a:pt x="944626" y="1004519"/>
                  </a:lnTo>
                  <a:lnTo>
                    <a:pt x="898779" y="989469"/>
                  </a:lnTo>
                  <a:lnTo>
                    <a:pt x="853821" y="973480"/>
                  </a:lnTo>
                  <a:lnTo>
                    <a:pt x="809879" y="956564"/>
                  </a:lnTo>
                  <a:lnTo>
                    <a:pt x="766826" y="938720"/>
                  </a:lnTo>
                  <a:lnTo>
                    <a:pt x="724788" y="919975"/>
                  </a:lnTo>
                  <a:lnTo>
                    <a:pt x="683768" y="900328"/>
                  </a:lnTo>
                  <a:lnTo>
                    <a:pt x="643763" y="879779"/>
                  </a:lnTo>
                  <a:lnTo>
                    <a:pt x="605027" y="858367"/>
                  </a:lnTo>
                  <a:lnTo>
                    <a:pt x="567309" y="836079"/>
                  </a:lnTo>
                  <a:lnTo>
                    <a:pt x="530860" y="812927"/>
                  </a:lnTo>
                  <a:lnTo>
                    <a:pt x="495554" y="788924"/>
                  </a:lnTo>
                  <a:lnTo>
                    <a:pt x="461518" y="764095"/>
                  </a:lnTo>
                  <a:lnTo>
                    <a:pt x="428879" y="738428"/>
                  </a:lnTo>
                  <a:lnTo>
                    <a:pt x="0" y="762508"/>
                  </a:lnTo>
                  <a:lnTo>
                    <a:pt x="245872" y="191516"/>
                  </a:lnTo>
                  <a:lnTo>
                    <a:pt x="1107439" y="700316"/>
                  </a:lnTo>
                  <a:lnTo>
                    <a:pt x="678561" y="724395"/>
                  </a:lnTo>
                  <a:lnTo>
                    <a:pt x="711200" y="750062"/>
                  </a:lnTo>
                  <a:lnTo>
                    <a:pt x="745236" y="774890"/>
                  </a:lnTo>
                  <a:lnTo>
                    <a:pt x="780542" y="798893"/>
                  </a:lnTo>
                  <a:lnTo>
                    <a:pt x="816991" y="822045"/>
                  </a:lnTo>
                  <a:lnTo>
                    <a:pt x="854710" y="844334"/>
                  </a:lnTo>
                  <a:lnTo>
                    <a:pt x="893572" y="865746"/>
                  </a:lnTo>
                  <a:lnTo>
                    <a:pt x="933450" y="886294"/>
                  </a:lnTo>
                  <a:lnTo>
                    <a:pt x="974471" y="905941"/>
                  </a:lnTo>
                  <a:lnTo>
                    <a:pt x="1016635" y="924687"/>
                  </a:lnTo>
                  <a:lnTo>
                    <a:pt x="1059688" y="942530"/>
                  </a:lnTo>
                  <a:lnTo>
                    <a:pt x="1103630" y="959446"/>
                  </a:lnTo>
                  <a:lnTo>
                    <a:pt x="1148588" y="975436"/>
                  </a:lnTo>
                  <a:lnTo>
                    <a:pt x="1194308" y="990485"/>
                  </a:lnTo>
                  <a:lnTo>
                    <a:pt x="1241044" y="1004582"/>
                  </a:lnTo>
                  <a:lnTo>
                    <a:pt x="1288414" y="1017714"/>
                  </a:lnTo>
                  <a:lnTo>
                    <a:pt x="1336675" y="1029881"/>
                  </a:lnTo>
                  <a:lnTo>
                    <a:pt x="1385570" y="1041057"/>
                  </a:lnTo>
                  <a:lnTo>
                    <a:pt x="1435227" y="1051255"/>
                  </a:lnTo>
                  <a:lnTo>
                    <a:pt x="1485392" y="1060437"/>
                  </a:lnTo>
                  <a:lnTo>
                    <a:pt x="1536319" y="1068616"/>
                  </a:lnTo>
                  <a:lnTo>
                    <a:pt x="1587754" y="1075753"/>
                  </a:lnTo>
                  <a:lnTo>
                    <a:pt x="1639697" y="1081874"/>
                  </a:lnTo>
                  <a:lnTo>
                    <a:pt x="1692148" y="1086954"/>
                  </a:lnTo>
                  <a:lnTo>
                    <a:pt x="1744980" y="1090968"/>
                  </a:lnTo>
                  <a:lnTo>
                    <a:pt x="1798320" y="1093927"/>
                  </a:lnTo>
                  <a:lnTo>
                    <a:pt x="1852041" y="1095806"/>
                  </a:lnTo>
                  <a:lnTo>
                    <a:pt x="1906016" y="1096594"/>
                  </a:lnTo>
                  <a:lnTo>
                    <a:pt x="1960372" y="1096302"/>
                  </a:lnTo>
                  <a:lnTo>
                    <a:pt x="2014855" y="1094892"/>
                  </a:lnTo>
                  <a:lnTo>
                    <a:pt x="2069719" y="1092377"/>
                  </a:lnTo>
                </a:path>
              </a:pathLst>
            </a:custGeom>
            <a:ln w="12192">
              <a:solidFill>
                <a:srgbClr val="5E91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9931145" y="3189478"/>
            <a:ext cx="12693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45" dirty="0">
                <a:latin typeface="Arial"/>
                <a:cs typeface="Arial"/>
              </a:rPr>
              <a:t>JITUPASNA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1689607" y="3703396"/>
            <a:ext cx="46926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25" dirty="0">
                <a:latin typeface="Arial"/>
                <a:cs typeface="Arial"/>
              </a:rPr>
              <a:t>R3P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3" name="object 3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689847" y="1674876"/>
            <a:ext cx="643127" cy="105765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85725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1524000" y="1581151"/>
            <a:ext cx="9144000" cy="3762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2181653" y="2205606"/>
            <a:ext cx="1842611" cy="329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25684"/>
              </a:lnSpc>
            </a:pPr>
            <a:r>
              <a:rPr lang="en-US" sz="21525" spc="-4" dirty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2</a:t>
            </a:r>
            <a:endParaRPr sz="21525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038600" y="3188494"/>
            <a:ext cx="6662572" cy="7223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algn="ctr">
              <a:lnSpc>
                <a:spcPct val="101299"/>
              </a:lnSpc>
            </a:pPr>
            <a:r>
              <a:rPr lang="en-ID" sz="2400" b="1" dirty="0">
                <a:solidFill>
                  <a:srgbClr val="001F5F"/>
                </a:solidFill>
                <a:latin typeface="Malgun Gothic"/>
                <a:cs typeface="Malgun Gothic"/>
              </a:rPr>
              <a:t>PENGKAJIAN</a:t>
            </a:r>
            <a:r>
              <a:rPr lang="en-ID" sz="2400" b="1" spc="-7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lang="en-ID" sz="2400" b="1" dirty="0">
                <a:solidFill>
                  <a:srgbClr val="001F5F"/>
                </a:solidFill>
                <a:latin typeface="Malgun Gothic"/>
                <a:cs typeface="Malgun Gothic"/>
              </a:rPr>
              <a:t>KEBUTUHAN</a:t>
            </a:r>
            <a:r>
              <a:rPr lang="en-ID" sz="2400" b="1" spc="-5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lang="en-ID" sz="2400" b="1" dirty="0">
                <a:solidFill>
                  <a:srgbClr val="001F5F"/>
                </a:solidFill>
                <a:latin typeface="Malgun Gothic"/>
                <a:cs typeface="Malgun Gothic"/>
              </a:rPr>
              <a:t>PASCABENCANA</a:t>
            </a:r>
          </a:p>
          <a:p>
            <a:pPr marL="9525" marR="3810" algn="ctr">
              <a:lnSpc>
                <a:spcPct val="101299"/>
              </a:lnSpc>
            </a:pPr>
            <a:r>
              <a:rPr lang="en-ID" sz="2400" b="1" dirty="0">
                <a:solidFill>
                  <a:srgbClr val="001F5F"/>
                </a:solidFill>
                <a:latin typeface="Malgun Gothic"/>
                <a:cs typeface="Arial"/>
              </a:rPr>
              <a:t>(JITUPASNA)</a:t>
            </a:r>
            <a:endParaRPr sz="24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59560" y="3468496"/>
            <a:ext cx="4275455" cy="3232785"/>
            <a:chOff x="7659560" y="3468496"/>
            <a:chExt cx="4275455" cy="3232785"/>
          </a:xfrm>
        </p:grpSpPr>
        <p:sp>
          <p:nvSpPr>
            <p:cNvPr id="3" name="object 3"/>
            <p:cNvSpPr/>
            <p:nvPr/>
          </p:nvSpPr>
          <p:spPr>
            <a:xfrm>
              <a:off x="9068561" y="3483101"/>
              <a:ext cx="2851785" cy="528955"/>
            </a:xfrm>
            <a:custGeom>
              <a:avLst/>
              <a:gdLst/>
              <a:ahLst/>
              <a:cxnLst/>
              <a:rect l="l" t="t" r="r" b="b"/>
              <a:pathLst>
                <a:path w="2851784" h="528954">
                  <a:moveTo>
                    <a:pt x="0" y="528828"/>
                  </a:moveTo>
                  <a:lnTo>
                    <a:pt x="2851404" y="528828"/>
                  </a:lnTo>
                  <a:lnTo>
                    <a:pt x="2851404" y="0"/>
                  </a:lnTo>
                  <a:lnTo>
                    <a:pt x="0" y="0"/>
                  </a:lnTo>
                  <a:lnTo>
                    <a:pt x="0" y="528828"/>
                  </a:lnTo>
                  <a:close/>
                </a:path>
              </a:pathLst>
            </a:custGeom>
            <a:ln w="28955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7780400" y="3606926"/>
              <a:ext cx="1334770" cy="2916555"/>
            </a:xfrm>
            <a:custGeom>
              <a:avLst/>
              <a:gdLst/>
              <a:ahLst/>
              <a:cxnLst/>
              <a:rect l="l" t="t" r="r" b="b"/>
              <a:pathLst>
                <a:path w="1334770" h="2916554">
                  <a:moveTo>
                    <a:pt x="6857" y="0"/>
                  </a:moveTo>
                  <a:lnTo>
                    <a:pt x="60940" y="20937"/>
                  </a:lnTo>
                  <a:lnTo>
                    <a:pt x="113975" y="42509"/>
                  </a:lnTo>
                  <a:lnTo>
                    <a:pt x="165957" y="64702"/>
                  </a:lnTo>
                  <a:lnTo>
                    <a:pt x="216880" y="87504"/>
                  </a:lnTo>
                  <a:lnTo>
                    <a:pt x="266741" y="110901"/>
                  </a:lnTo>
                  <a:lnTo>
                    <a:pt x="315535" y="134880"/>
                  </a:lnTo>
                  <a:lnTo>
                    <a:pt x="363255" y="159428"/>
                  </a:lnTo>
                  <a:lnTo>
                    <a:pt x="409896" y="184532"/>
                  </a:lnTo>
                  <a:lnTo>
                    <a:pt x="455455" y="210180"/>
                  </a:lnTo>
                  <a:lnTo>
                    <a:pt x="499926" y="236359"/>
                  </a:lnTo>
                  <a:lnTo>
                    <a:pt x="543303" y="263054"/>
                  </a:lnTo>
                  <a:lnTo>
                    <a:pt x="585582" y="290254"/>
                  </a:lnTo>
                  <a:lnTo>
                    <a:pt x="626758" y="317945"/>
                  </a:lnTo>
                  <a:lnTo>
                    <a:pt x="666826" y="346115"/>
                  </a:lnTo>
                  <a:lnTo>
                    <a:pt x="705780" y="374750"/>
                  </a:lnTo>
                  <a:lnTo>
                    <a:pt x="743615" y="403838"/>
                  </a:lnTo>
                  <a:lnTo>
                    <a:pt x="780327" y="433365"/>
                  </a:lnTo>
                  <a:lnTo>
                    <a:pt x="815911" y="463318"/>
                  </a:lnTo>
                  <a:lnTo>
                    <a:pt x="850361" y="493685"/>
                  </a:lnTo>
                  <a:lnTo>
                    <a:pt x="883672" y="524452"/>
                  </a:lnTo>
                  <a:lnTo>
                    <a:pt x="915840" y="555607"/>
                  </a:lnTo>
                  <a:lnTo>
                    <a:pt x="946859" y="587137"/>
                  </a:lnTo>
                  <a:lnTo>
                    <a:pt x="976724" y="619027"/>
                  </a:lnTo>
                  <a:lnTo>
                    <a:pt x="1005430" y="651267"/>
                  </a:lnTo>
                  <a:lnTo>
                    <a:pt x="1032973" y="683842"/>
                  </a:lnTo>
                  <a:lnTo>
                    <a:pt x="1059346" y="716739"/>
                  </a:lnTo>
                  <a:lnTo>
                    <a:pt x="1084546" y="749946"/>
                  </a:lnTo>
                  <a:lnTo>
                    <a:pt x="1108566" y="783450"/>
                  </a:lnTo>
                  <a:lnTo>
                    <a:pt x="1131403" y="817237"/>
                  </a:lnTo>
                  <a:lnTo>
                    <a:pt x="1153050" y="851295"/>
                  </a:lnTo>
                  <a:lnTo>
                    <a:pt x="1173503" y="885611"/>
                  </a:lnTo>
                  <a:lnTo>
                    <a:pt x="1192757" y="920171"/>
                  </a:lnTo>
                  <a:lnTo>
                    <a:pt x="1210807" y="954963"/>
                  </a:lnTo>
                  <a:lnTo>
                    <a:pt x="1227648" y="989973"/>
                  </a:lnTo>
                  <a:lnTo>
                    <a:pt x="1243274" y="1025190"/>
                  </a:lnTo>
                  <a:lnTo>
                    <a:pt x="1257680" y="1060599"/>
                  </a:lnTo>
                  <a:lnTo>
                    <a:pt x="1282816" y="1131943"/>
                  </a:lnTo>
                  <a:lnTo>
                    <a:pt x="1303013" y="1203902"/>
                  </a:lnTo>
                  <a:lnTo>
                    <a:pt x="1318231" y="1276372"/>
                  </a:lnTo>
                  <a:lnTo>
                    <a:pt x="1328431" y="1349250"/>
                  </a:lnTo>
                  <a:lnTo>
                    <a:pt x="1333571" y="1422431"/>
                  </a:lnTo>
                  <a:lnTo>
                    <a:pt x="1334232" y="1459103"/>
                  </a:lnTo>
                  <a:lnTo>
                    <a:pt x="1333612" y="1495811"/>
                  </a:lnTo>
                  <a:lnTo>
                    <a:pt x="1328513" y="1569287"/>
                  </a:lnTo>
                  <a:lnTo>
                    <a:pt x="1318234" y="1642755"/>
                  </a:lnTo>
                  <a:lnTo>
                    <a:pt x="1302734" y="1716110"/>
                  </a:lnTo>
                  <a:lnTo>
                    <a:pt x="1281973" y="1789250"/>
                  </a:lnTo>
                  <a:lnTo>
                    <a:pt x="1269606" y="1825706"/>
                  </a:lnTo>
                  <a:lnTo>
                    <a:pt x="1255910" y="1862070"/>
                  </a:lnTo>
                  <a:lnTo>
                    <a:pt x="1240878" y="1898327"/>
                  </a:lnTo>
                  <a:lnTo>
                    <a:pt x="1224505" y="1934465"/>
                  </a:lnTo>
                  <a:lnTo>
                    <a:pt x="1206787" y="1970472"/>
                  </a:lnTo>
                  <a:lnTo>
                    <a:pt x="1187719" y="2006333"/>
                  </a:lnTo>
                  <a:lnTo>
                    <a:pt x="1167294" y="2042037"/>
                  </a:lnTo>
                  <a:lnTo>
                    <a:pt x="1145509" y="2077570"/>
                  </a:lnTo>
                  <a:lnTo>
                    <a:pt x="1122358" y="2112919"/>
                  </a:lnTo>
                  <a:lnTo>
                    <a:pt x="1097837" y="2148071"/>
                  </a:lnTo>
                  <a:lnTo>
                    <a:pt x="1071940" y="2183013"/>
                  </a:lnTo>
                  <a:lnTo>
                    <a:pt x="1044661" y="2217733"/>
                  </a:lnTo>
                  <a:lnTo>
                    <a:pt x="1015997" y="2252216"/>
                  </a:lnTo>
                  <a:lnTo>
                    <a:pt x="985942" y="2286451"/>
                  </a:lnTo>
                  <a:lnTo>
                    <a:pt x="954491" y="2320424"/>
                  </a:lnTo>
                  <a:lnTo>
                    <a:pt x="921639" y="2354122"/>
                  </a:lnTo>
                  <a:lnTo>
                    <a:pt x="888372" y="2386572"/>
                  </a:lnTo>
                  <a:lnTo>
                    <a:pt x="853972" y="2418518"/>
                  </a:lnTo>
                  <a:lnTo>
                    <a:pt x="818454" y="2449950"/>
                  </a:lnTo>
                  <a:lnTo>
                    <a:pt x="781835" y="2480857"/>
                  </a:lnTo>
                  <a:lnTo>
                    <a:pt x="744131" y="2511229"/>
                  </a:lnTo>
                  <a:lnTo>
                    <a:pt x="705359" y="2541057"/>
                  </a:lnTo>
                  <a:lnTo>
                    <a:pt x="665536" y="2570329"/>
                  </a:lnTo>
                  <a:lnTo>
                    <a:pt x="624678" y="2599037"/>
                  </a:lnTo>
                  <a:lnTo>
                    <a:pt x="582801" y="2627170"/>
                  </a:lnTo>
                  <a:lnTo>
                    <a:pt x="539922" y="2654718"/>
                  </a:lnTo>
                  <a:lnTo>
                    <a:pt x="496058" y="2681671"/>
                  </a:lnTo>
                  <a:lnTo>
                    <a:pt x="451225" y="2708018"/>
                  </a:lnTo>
                  <a:lnTo>
                    <a:pt x="405439" y="2733750"/>
                  </a:lnTo>
                  <a:lnTo>
                    <a:pt x="358718" y="2758856"/>
                  </a:lnTo>
                  <a:lnTo>
                    <a:pt x="311078" y="2783327"/>
                  </a:lnTo>
                  <a:lnTo>
                    <a:pt x="262535" y="2807152"/>
                  </a:lnTo>
                  <a:lnTo>
                    <a:pt x="213105" y="2830321"/>
                  </a:lnTo>
                  <a:lnTo>
                    <a:pt x="162806" y="2852824"/>
                  </a:lnTo>
                  <a:lnTo>
                    <a:pt x="111655" y="2874651"/>
                  </a:lnTo>
                  <a:lnTo>
                    <a:pt x="59666" y="2895792"/>
                  </a:lnTo>
                  <a:lnTo>
                    <a:pt x="6857" y="2916237"/>
                  </a:lnTo>
                  <a:lnTo>
                    <a:pt x="0" y="2909265"/>
                  </a:lnTo>
                  <a:lnTo>
                    <a:pt x="53936" y="2888467"/>
                  </a:lnTo>
                  <a:lnTo>
                    <a:pt x="106829" y="2867037"/>
                  </a:lnTo>
                  <a:lnTo>
                    <a:pt x="158673" y="2844989"/>
                  </a:lnTo>
                  <a:lnTo>
                    <a:pt x="209464" y="2822336"/>
                  </a:lnTo>
                  <a:lnTo>
                    <a:pt x="259196" y="2799090"/>
                  </a:lnTo>
                  <a:lnTo>
                    <a:pt x="307864" y="2775264"/>
                  </a:lnTo>
                  <a:lnTo>
                    <a:pt x="355464" y="2750872"/>
                  </a:lnTo>
                  <a:lnTo>
                    <a:pt x="401990" y="2725925"/>
                  </a:lnTo>
                  <a:lnTo>
                    <a:pt x="447436" y="2700438"/>
                  </a:lnTo>
                  <a:lnTo>
                    <a:pt x="491799" y="2674423"/>
                  </a:lnTo>
                  <a:lnTo>
                    <a:pt x="535073" y="2647893"/>
                  </a:lnTo>
                  <a:lnTo>
                    <a:pt x="577253" y="2620860"/>
                  </a:lnTo>
                  <a:lnTo>
                    <a:pt x="618334" y="2593338"/>
                  </a:lnTo>
                  <a:lnTo>
                    <a:pt x="658311" y="2565340"/>
                  </a:lnTo>
                  <a:lnTo>
                    <a:pt x="697179" y="2536878"/>
                  </a:lnTo>
                  <a:lnTo>
                    <a:pt x="734932" y="2507966"/>
                  </a:lnTo>
                  <a:lnTo>
                    <a:pt x="771567" y="2478616"/>
                  </a:lnTo>
                  <a:lnTo>
                    <a:pt x="807077" y="2448841"/>
                  </a:lnTo>
                  <a:lnTo>
                    <a:pt x="841457" y="2418655"/>
                  </a:lnTo>
                  <a:lnTo>
                    <a:pt x="874704" y="2388070"/>
                  </a:lnTo>
                  <a:lnTo>
                    <a:pt x="906810" y="2357098"/>
                  </a:lnTo>
                  <a:lnTo>
                    <a:pt x="937773" y="2325754"/>
                  </a:lnTo>
                  <a:lnTo>
                    <a:pt x="967586" y="2294049"/>
                  </a:lnTo>
                  <a:lnTo>
                    <a:pt x="996244" y="2261997"/>
                  </a:lnTo>
                  <a:lnTo>
                    <a:pt x="1023743" y="2229611"/>
                  </a:lnTo>
                  <a:lnTo>
                    <a:pt x="1050077" y="2196904"/>
                  </a:lnTo>
                  <a:lnTo>
                    <a:pt x="1075241" y="2163887"/>
                  </a:lnTo>
                  <a:lnTo>
                    <a:pt x="1099231" y="2130576"/>
                  </a:lnTo>
                  <a:lnTo>
                    <a:pt x="1122040" y="2096981"/>
                  </a:lnTo>
                  <a:lnTo>
                    <a:pt x="1143665" y="2063117"/>
                  </a:lnTo>
                  <a:lnTo>
                    <a:pt x="1164100" y="2028996"/>
                  </a:lnTo>
                  <a:lnTo>
                    <a:pt x="1183341" y="1994630"/>
                  </a:lnTo>
                  <a:lnTo>
                    <a:pt x="1201381" y="1960034"/>
                  </a:lnTo>
                  <a:lnTo>
                    <a:pt x="1218216" y="1925220"/>
                  </a:lnTo>
                  <a:lnTo>
                    <a:pt x="1233841" y="1890200"/>
                  </a:lnTo>
                  <a:lnTo>
                    <a:pt x="1261440" y="1819597"/>
                  </a:lnTo>
                  <a:lnTo>
                    <a:pt x="1284139" y="1748328"/>
                  </a:lnTo>
                  <a:lnTo>
                    <a:pt x="1301897" y="1676496"/>
                  </a:lnTo>
                  <a:lnTo>
                    <a:pt x="1314673" y="1604205"/>
                  </a:lnTo>
                  <a:lnTo>
                    <a:pt x="1322427" y="1531557"/>
                  </a:lnTo>
                  <a:lnTo>
                    <a:pt x="1325118" y="1458657"/>
                  </a:lnTo>
                  <a:lnTo>
                    <a:pt x="1324553" y="1422145"/>
                  </a:lnTo>
                  <a:lnTo>
                    <a:pt x="1319575" y="1349059"/>
                  </a:lnTo>
                  <a:lnTo>
                    <a:pt x="1309434" y="1275978"/>
                  </a:lnTo>
                  <a:lnTo>
                    <a:pt x="1294090" y="1203007"/>
                  </a:lnTo>
                  <a:lnTo>
                    <a:pt x="1273501" y="1130247"/>
                  </a:lnTo>
                  <a:lnTo>
                    <a:pt x="1261228" y="1093979"/>
                  </a:lnTo>
                  <a:lnTo>
                    <a:pt x="1247628" y="1057803"/>
                  </a:lnTo>
                  <a:lnTo>
                    <a:pt x="1232697" y="1021731"/>
                  </a:lnTo>
                  <a:lnTo>
                    <a:pt x="1216430" y="985777"/>
                  </a:lnTo>
                  <a:lnTo>
                    <a:pt x="1198822" y="949953"/>
                  </a:lnTo>
                  <a:lnTo>
                    <a:pt x="1179867" y="914273"/>
                  </a:lnTo>
                  <a:lnTo>
                    <a:pt x="1159561" y="878749"/>
                  </a:lnTo>
                  <a:lnTo>
                    <a:pt x="1137899" y="843395"/>
                  </a:lnTo>
                  <a:lnTo>
                    <a:pt x="1114875" y="808222"/>
                  </a:lnTo>
                  <a:lnTo>
                    <a:pt x="1090484" y="773244"/>
                  </a:lnTo>
                  <a:lnTo>
                    <a:pt x="1064722" y="738475"/>
                  </a:lnTo>
                  <a:lnTo>
                    <a:pt x="1037583" y="703926"/>
                  </a:lnTo>
                  <a:lnTo>
                    <a:pt x="1009063" y="669611"/>
                  </a:lnTo>
                  <a:lnTo>
                    <a:pt x="979156" y="635543"/>
                  </a:lnTo>
                  <a:lnTo>
                    <a:pt x="947857" y="601734"/>
                  </a:lnTo>
                  <a:lnTo>
                    <a:pt x="915162" y="568198"/>
                  </a:lnTo>
                  <a:lnTo>
                    <a:pt x="881928" y="535772"/>
                  </a:lnTo>
                  <a:lnTo>
                    <a:pt x="847554" y="503852"/>
                  </a:lnTo>
                  <a:lnTo>
                    <a:pt x="812056" y="472448"/>
                  </a:lnTo>
                  <a:lnTo>
                    <a:pt x="775450" y="441571"/>
                  </a:lnTo>
                  <a:lnTo>
                    <a:pt x="737754" y="411229"/>
                  </a:lnTo>
                  <a:lnTo>
                    <a:pt x="698985" y="381433"/>
                  </a:lnTo>
                  <a:lnTo>
                    <a:pt x="659158" y="352194"/>
                  </a:lnTo>
                  <a:lnTo>
                    <a:pt x="618291" y="323521"/>
                  </a:lnTo>
                  <a:lnTo>
                    <a:pt x="576400" y="295424"/>
                  </a:lnTo>
                  <a:lnTo>
                    <a:pt x="533503" y="267913"/>
                  </a:lnTo>
                  <a:lnTo>
                    <a:pt x="489616" y="240998"/>
                  </a:lnTo>
                  <a:lnTo>
                    <a:pt x="444756" y="214690"/>
                  </a:lnTo>
                  <a:lnTo>
                    <a:pt x="398940" y="188998"/>
                  </a:lnTo>
                  <a:lnTo>
                    <a:pt x="352185" y="163933"/>
                  </a:lnTo>
                  <a:lnTo>
                    <a:pt x="304506" y="139504"/>
                  </a:lnTo>
                  <a:lnTo>
                    <a:pt x="255922" y="115721"/>
                  </a:lnTo>
                  <a:lnTo>
                    <a:pt x="206449" y="92596"/>
                  </a:lnTo>
                  <a:lnTo>
                    <a:pt x="156103" y="70136"/>
                  </a:lnTo>
                  <a:lnTo>
                    <a:pt x="104902" y="48353"/>
                  </a:lnTo>
                  <a:lnTo>
                    <a:pt x="52862" y="27257"/>
                  </a:lnTo>
                  <a:lnTo>
                    <a:pt x="0" y="6858"/>
                  </a:lnTo>
                  <a:lnTo>
                    <a:pt x="6857" y="0"/>
                  </a:lnTo>
                  <a:close/>
                </a:path>
              </a:pathLst>
            </a:custGeom>
            <a:ln w="25908">
              <a:solidFill>
                <a:srgbClr val="8267A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9108185" y="4267961"/>
              <a:ext cx="2557780" cy="481965"/>
            </a:xfrm>
            <a:custGeom>
              <a:avLst/>
              <a:gdLst/>
              <a:ahLst/>
              <a:cxnLst/>
              <a:rect l="l" t="t" r="r" b="b"/>
              <a:pathLst>
                <a:path w="2557779" h="481964">
                  <a:moveTo>
                    <a:pt x="0" y="481583"/>
                  </a:moveTo>
                  <a:lnTo>
                    <a:pt x="2557272" y="481583"/>
                  </a:lnTo>
                  <a:lnTo>
                    <a:pt x="2557272" y="0"/>
                  </a:lnTo>
                  <a:lnTo>
                    <a:pt x="0" y="0"/>
                  </a:lnTo>
                  <a:lnTo>
                    <a:pt x="0" y="481583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55557" y="4053077"/>
              <a:ext cx="778764" cy="752856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655557" y="4053077"/>
              <a:ext cx="779145" cy="753110"/>
            </a:xfrm>
            <a:custGeom>
              <a:avLst/>
              <a:gdLst/>
              <a:ahLst/>
              <a:cxnLst/>
              <a:rect l="l" t="t" r="r" b="b"/>
              <a:pathLst>
                <a:path w="779145" h="753110">
                  <a:moveTo>
                    <a:pt x="0" y="376428"/>
                  </a:moveTo>
                  <a:lnTo>
                    <a:pt x="3034" y="329208"/>
                  </a:lnTo>
                  <a:lnTo>
                    <a:pt x="11894" y="283740"/>
                  </a:lnTo>
                  <a:lnTo>
                    <a:pt x="26214" y="240375"/>
                  </a:lnTo>
                  <a:lnTo>
                    <a:pt x="45629" y="199465"/>
                  </a:lnTo>
                  <a:lnTo>
                    <a:pt x="69774" y="161365"/>
                  </a:lnTo>
                  <a:lnTo>
                    <a:pt x="98284" y="126425"/>
                  </a:lnTo>
                  <a:lnTo>
                    <a:pt x="130793" y="95000"/>
                  </a:lnTo>
                  <a:lnTo>
                    <a:pt x="166936" y="67442"/>
                  </a:lnTo>
                  <a:lnTo>
                    <a:pt x="206348" y="44103"/>
                  </a:lnTo>
                  <a:lnTo>
                    <a:pt x="248664" y="25337"/>
                  </a:lnTo>
                  <a:lnTo>
                    <a:pt x="293518" y="11496"/>
                  </a:lnTo>
                  <a:lnTo>
                    <a:pt x="340546" y="2932"/>
                  </a:lnTo>
                  <a:lnTo>
                    <a:pt x="389382" y="0"/>
                  </a:lnTo>
                  <a:lnTo>
                    <a:pt x="438217" y="2932"/>
                  </a:lnTo>
                  <a:lnTo>
                    <a:pt x="485245" y="11496"/>
                  </a:lnTo>
                  <a:lnTo>
                    <a:pt x="530099" y="25337"/>
                  </a:lnTo>
                  <a:lnTo>
                    <a:pt x="572415" y="44103"/>
                  </a:lnTo>
                  <a:lnTo>
                    <a:pt x="611827" y="67442"/>
                  </a:lnTo>
                  <a:lnTo>
                    <a:pt x="647970" y="95000"/>
                  </a:lnTo>
                  <a:lnTo>
                    <a:pt x="680479" y="126425"/>
                  </a:lnTo>
                  <a:lnTo>
                    <a:pt x="708989" y="161365"/>
                  </a:lnTo>
                  <a:lnTo>
                    <a:pt x="733134" y="199465"/>
                  </a:lnTo>
                  <a:lnTo>
                    <a:pt x="752549" y="240375"/>
                  </a:lnTo>
                  <a:lnTo>
                    <a:pt x="766869" y="283740"/>
                  </a:lnTo>
                  <a:lnTo>
                    <a:pt x="775729" y="329208"/>
                  </a:lnTo>
                  <a:lnTo>
                    <a:pt x="778764" y="376428"/>
                  </a:lnTo>
                  <a:lnTo>
                    <a:pt x="775729" y="423647"/>
                  </a:lnTo>
                  <a:lnTo>
                    <a:pt x="766869" y="469115"/>
                  </a:lnTo>
                  <a:lnTo>
                    <a:pt x="752549" y="512480"/>
                  </a:lnTo>
                  <a:lnTo>
                    <a:pt x="733134" y="553390"/>
                  </a:lnTo>
                  <a:lnTo>
                    <a:pt x="708989" y="591490"/>
                  </a:lnTo>
                  <a:lnTo>
                    <a:pt x="680479" y="626430"/>
                  </a:lnTo>
                  <a:lnTo>
                    <a:pt x="647970" y="657855"/>
                  </a:lnTo>
                  <a:lnTo>
                    <a:pt x="611827" y="685413"/>
                  </a:lnTo>
                  <a:lnTo>
                    <a:pt x="572415" y="708752"/>
                  </a:lnTo>
                  <a:lnTo>
                    <a:pt x="530099" y="727518"/>
                  </a:lnTo>
                  <a:lnTo>
                    <a:pt x="485245" y="741359"/>
                  </a:lnTo>
                  <a:lnTo>
                    <a:pt x="438217" y="749923"/>
                  </a:lnTo>
                  <a:lnTo>
                    <a:pt x="389382" y="752856"/>
                  </a:lnTo>
                  <a:lnTo>
                    <a:pt x="340546" y="749923"/>
                  </a:lnTo>
                  <a:lnTo>
                    <a:pt x="293518" y="741359"/>
                  </a:lnTo>
                  <a:lnTo>
                    <a:pt x="248664" y="727518"/>
                  </a:lnTo>
                  <a:lnTo>
                    <a:pt x="206348" y="708752"/>
                  </a:lnTo>
                  <a:lnTo>
                    <a:pt x="166936" y="685413"/>
                  </a:lnTo>
                  <a:lnTo>
                    <a:pt x="130793" y="657855"/>
                  </a:lnTo>
                  <a:lnTo>
                    <a:pt x="98284" y="626430"/>
                  </a:lnTo>
                  <a:lnTo>
                    <a:pt x="69774" y="591490"/>
                  </a:lnTo>
                  <a:lnTo>
                    <a:pt x="45629" y="553390"/>
                  </a:lnTo>
                  <a:lnTo>
                    <a:pt x="26214" y="512480"/>
                  </a:lnTo>
                  <a:lnTo>
                    <a:pt x="11894" y="469115"/>
                  </a:lnTo>
                  <a:lnTo>
                    <a:pt x="3034" y="423647"/>
                  </a:lnTo>
                  <a:lnTo>
                    <a:pt x="0" y="376428"/>
                  </a:lnTo>
                  <a:close/>
                </a:path>
              </a:pathLst>
            </a:custGeom>
            <a:ln w="25908">
              <a:solidFill>
                <a:srgbClr val="735A92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902445" y="5029961"/>
              <a:ext cx="1623060" cy="500380"/>
            </a:xfrm>
            <a:custGeom>
              <a:avLst/>
              <a:gdLst/>
              <a:ahLst/>
              <a:cxnLst/>
              <a:rect l="l" t="t" r="r" b="b"/>
              <a:pathLst>
                <a:path w="1623059" h="500379">
                  <a:moveTo>
                    <a:pt x="0" y="499872"/>
                  </a:moveTo>
                  <a:lnTo>
                    <a:pt x="1623059" y="499872"/>
                  </a:lnTo>
                  <a:lnTo>
                    <a:pt x="1623059" y="0"/>
                  </a:lnTo>
                  <a:lnTo>
                    <a:pt x="0" y="0"/>
                  </a:lnTo>
                  <a:lnTo>
                    <a:pt x="0" y="499872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789669" y="4876037"/>
              <a:ext cx="681227" cy="717804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8789669" y="4876037"/>
              <a:ext cx="681355" cy="718185"/>
            </a:xfrm>
            <a:custGeom>
              <a:avLst/>
              <a:gdLst/>
              <a:ahLst/>
              <a:cxnLst/>
              <a:rect l="l" t="t" r="r" b="b"/>
              <a:pathLst>
                <a:path w="681354" h="718185">
                  <a:moveTo>
                    <a:pt x="0" y="358902"/>
                  </a:moveTo>
                  <a:lnTo>
                    <a:pt x="3109" y="310194"/>
                  </a:lnTo>
                  <a:lnTo>
                    <a:pt x="12169" y="263480"/>
                  </a:lnTo>
                  <a:lnTo>
                    <a:pt x="26771" y="219188"/>
                  </a:lnTo>
                  <a:lnTo>
                    <a:pt x="46510" y="177743"/>
                  </a:lnTo>
                  <a:lnTo>
                    <a:pt x="70979" y="139574"/>
                  </a:lnTo>
                  <a:lnTo>
                    <a:pt x="99774" y="105108"/>
                  </a:lnTo>
                  <a:lnTo>
                    <a:pt x="132487" y="74772"/>
                  </a:lnTo>
                  <a:lnTo>
                    <a:pt x="168712" y="48993"/>
                  </a:lnTo>
                  <a:lnTo>
                    <a:pt x="208043" y="28199"/>
                  </a:lnTo>
                  <a:lnTo>
                    <a:pt x="250075" y="12818"/>
                  </a:lnTo>
                  <a:lnTo>
                    <a:pt x="294400" y="3275"/>
                  </a:lnTo>
                  <a:lnTo>
                    <a:pt x="340613" y="0"/>
                  </a:lnTo>
                  <a:lnTo>
                    <a:pt x="386827" y="3275"/>
                  </a:lnTo>
                  <a:lnTo>
                    <a:pt x="431152" y="12818"/>
                  </a:lnTo>
                  <a:lnTo>
                    <a:pt x="473184" y="28199"/>
                  </a:lnTo>
                  <a:lnTo>
                    <a:pt x="512515" y="48993"/>
                  </a:lnTo>
                  <a:lnTo>
                    <a:pt x="548740" y="74772"/>
                  </a:lnTo>
                  <a:lnTo>
                    <a:pt x="581453" y="105108"/>
                  </a:lnTo>
                  <a:lnTo>
                    <a:pt x="610248" y="139574"/>
                  </a:lnTo>
                  <a:lnTo>
                    <a:pt x="634717" y="177743"/>
                  </a:lnTo>
                  <a:lnTo>
                    <a:pt x="654456" y="219188"/>
                  </a:lnTo>
                  <a:lnTo>
                    <a:pt x="669058" y="263480"/>
                  </a:lnTo>
                  <a:lnTo>
                    <a:pt x="678118" y="310194"/>
                  </a:lnTo>
                  <a:lnTo>
                    <a:pt x="681227" y="358902"/>
                  </a:lnTo>
                  <a:lnTo>
                    <a:pt x="678118" y="407609"/>
                  </a:lnTo>
                  <a:lnTo>
                    <a:pt x="669058" y="454323"/>
                  </a:lnTo>
                  <a:lnTo>
                    <a:pt x="654456" y="498615"/>
                  </a:lnTo>
                  <a:lnTo>
                    <a:pt x="634717" y="540060"/>
                  </a:lnTo>
                  <a:lnTo>
                    <a:pt x="610248" y="578229"/>
                  </a:lnTo>
                  <a:lnTo>
                    <a:pt x="581453" y="612695"/>
                  </a:lnTo>
                  <a:lnTo>
                    <a:pt x="548740" y="643031"/>
                  </a:lnTo>
                  <a:lnTo>
                    <a:pt x="512515" y="668810"/>
                  </a:lnTo>
                  <a:lnTo>
                    <a:pt x="473184" y="689604"/>
                  </a:lnTo>
                  <a:lnTo>
                    <a:pt x="431152" y="704985"/>
                  </a:lnTo>
                  <a:lnTo>
                    <a:pt x="386827" y="714528"/>
                  </a:lnTo>
                  <a:lnTo>
                    <a:pt x="340613" y="717804"/>
                  </a:lnTo>
                  <a:lnTo>
                    <a:pt x="294400" y="714528"/>
                  </a:lnTo>
                  <a:lnTo>
                    <a:pt x="250075" y="704985"/>
                  </a:lnTo>
                  <a:lnTo>
                    <a:pt x="208043" y="689604"/>
                  </a:lnTo>
                  <a:lnTo>
                    <a:pt x="168712" y="668810"/>
                  </a:lnTo>
                  <a:lnTo>
                    <a:pt x="132487" y="643031"/>
                  </a:lnTo>
                  <a:lnTo>
                    <a:pt x="99774" y="612695"/>
                  </a:lnTo>
                  <a:lnTo>
                    <a:pt x="70979" y="578229"/>
                  </a:lnTo>
                  <a:lnTo>
                    <a:pt x="46510" y="540060"/>
                  </a:lnTo>
                  <a:lnTo>
                    <a:pt x="26771" y="498615"/>
                  </a:lnTo>
                  <a:lnTo>
                    <a:pt x="12169" y="454323"/>
                  </a:lnTo>
                  <a:lnTo>
                    <a:pt x="3109" y="407609"/>
                  </a:lnTo>
                  <a:lnTo>
                    <a:pt x="0" y="358902"/>
                  </a:lnTo>
                  <a:close/>
                </a:path>
              </a:pathLst>
            </a:custGeom>
            <a:ln w="25908">
              <a:solidFill>
                <a:srgbClr val="8770A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369045" y="5639561"/>
              <a:ext cx="2689860" cy="500380"/>
            </a:xfrm>
            <a:custGeom>
              <a:avLst/>
              <a:gdLst/>
              <a:ahLst/>
              <a:cxnLst/>
              <a:rect l="l" t="t" r="r" b="b"/>
              <a:pathLst>
                <a:path w="2689859" h="500379">
                  <a:moveTo>
                    <a:pt x="0" y="499872"/>
                  </a:moveTo>
                  <a:lnTo>
                    <a:pt x="2689859" y="499872"/>
                  </a:lnTo>
                  <a:lnTo>
                    <a:pt x="2689859" y="0"/>
                  </a:lnTo>
                  <a:lnTo>
                    <a:pt x="0" y="0"/>
                  </a:lnTo>
                  <a:lnTo>
                    <a:pt x="0" y="499872"/>
                  </a:lnTo>
                  <a:close/>
                </a:path>
              </a:pathLst>
            </a:custGeom>
            <a:ln w="25907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180069" y="5459729"/>
              <a:ext cx="733044" cy="704088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8180069" y="5459729"/>
              <a:ext cx="733425" cy="704215"/>
            </a:xfrm>
            <a:custGeom>
              <a:avLst/>
              <a:gdLst/>
              <a:ahLst/>
              <a:cxnLst/>
              <a:rect l="l" t="t" r="r" b="b"/>
              <a:pathLst>
                <a:path w="733425" h="704214">
                  <a:moveTo>
                    <a:pt x="0" y="352044"/>
                  </a:moveTo>
                  <a:lnTo>
                    <a:pt x="3345" y="304274"/>
                  </a:lnTo>
                  <a:lnTo>
                    <a:pt x="13091" y="258458"/>
                  </a:lnTo>
                  <a:lnTo>
                    <a:pt x="28801" y="215014"/>
                  </a:lnTo>
                  <a:lnTo>
                    <a:pt x="50037" y="174362"/>
                  </a:lnTo>
                  <a:lnTo>
                    <a:pt x="76365" y="136922"/>
                  </a:lnTo>
                  <a:lnTo>
                    <a:pt x="107346" y="103112"/>
                  </a:lnTo>
                  <a:lnTo>
                    <a:pt x="142545" y="73354"/>
                  </a:lnTo>
                  <a:lnTo>
                    <a:pt x="181525" y="48065"/>
                  </a:lnTo>
                  <a:lnTo>
                    <a:pt x="223849" y="27665"/>
                  </a:lnTo>
                  <a:lnTo>
                    <a:pt x="269081" y="12575"/>
                  </a:lnTo>
                  <a:lnTo>
                    <a:pt x="316784" y="3213"/>
                  </a:lnTo>
                  <a:lnTo>
                    <a:pt x="366522" y="0"/>
                  </a:lnTo>
                  <a:lnTo>
                    <a:pt x="416259" y="3213"/>
                  </a:lnTo>
                  <a:lnTo>
                    <a:pt x="463962" y="12575"/>
                  </a:lnTo>
                  <a:lnTo>
                    <a:pt x="509194" y="27665"/>
                  </a:lnTo>
                  <a:lnTo>
                    <a:pt x="551518" y="48065"/>
                  </a:lnTo>
                  <a:lnTo>
                    <a:pt x="590498" y="73354"/>
                  </a:lnTo>
                  <a:lnTo>
                    <a:pt x="625697" y="103112"/>
                  </a:lnTo>
                  <a:lnTo>
                    <a:pt x="656678" y="136922"/>
                  </a:lnTo>
                  <a:lnTo>
                    <a:pt x="683006" y="174362"/>
                  </a:lnTo>
                  <a:lnTo>
                    <a:pt x="704242" y="215014"/>
                  </a:lnTo>
                  <a:lnTo>
                    <a:pt x="719952" y="258458"/>
                  </a:lnTo>
                  <a:lnTo>
                    <a:pt x="729698" y="304274"/>
                  </a:lnTo>
                  <a:lnTo>
                    <a:pt x="733044" y="352044"/>
                  </a:lnTo>
                  <a:lnTo>
                    <a:pt x="729698" y="399813"/>
                  </a:lnTo>
                  <a:lnTo>
                    <a:pt x="719952" y="445629"/>
                  </a:lnTo>
                  <a:lnTo>
                    <a:pt x="704242" y="489073"/>
                  </a:lnTo>
                  <a:lnTo>
                    <a:pt x="683006" y="529725"/>
                  </a:lnTo>
                  <a:lnTo>
                    <a:pt x="656678" y="567165"/>
                  </a:lnTo>
                  <a:lnTo>
                    <a:pt x="625697" y="600975"/>
                  </a:lnTo>
                  <a:lnTo>
                    <a:pt x="590498" y="630733"/>
                  </a:lnTo>
                  <a:lnTo>
                    <a:pt x="551518" y="656022"/>
                  </a:lnTo>
                  <a:lnTo>
                    <a:pt x="509194" y="676422"/>
                  </a:lnTo>
                  <a:lnTo>
                    <a:pt x="463962" y="691512"/>
                  </a:lnTo>
                  <a:lnTo>
                    <a:pt x="416259" y="700874"/>
                  </a:lnTo>
                  <a:lnTo>
                    <a:pt x="366522" y="704088"/>
                  </a:lnTo>
                  <a:lnTo>
                    <a:pt x="316784" y="700874"/>
                  </a:lnTo>
                  <a:lnTo>
                    <a:pt x="269081" y="691512"/>
                  </a:lnTo>
                  <a:lnTo>
                    <a:pt x="223849" y="676422"/>
                  </a:lnTo>
                  <a:lnTo>
                    <a:pt x="181525" y="656022"/>
                  </a:lnTo>
                  <a:lnTo>
                    <a:pt x="142545" y="630733"/>
                  </a:lnTo>
                  <a:lnTo>
                    <a:pt x="107346" y="600975"/>
                  </a:lnTo>
                  <a:lnTo>
                    <a:pt x="76365" y="567165"/>
                  </a:lnTo>
                  <a:lnTo>
                    <a:pt x="50038" y="529725"/>
                  </a:lnTo>
                  <a:lnTo>
                    <a:pt x="28801" y="489073"/>
                  </a:lnTo>
                  <a:lnTo>
                    <a:pt x="13091" y="445629"/>
                  </a:lnTo>
                  <a:lnTo>
                    <a:pt x="3345" y="399813"/>
                  </a:lnTo>
                  <a:lnTo>
                    <a:pt x="0" y="352044"/>
                  </a:lnTo>
                  <a:close/>
                </a:path>
              </a:pathLst>
            </a:custGeom>
            <a:ln w="25908">
              <a:solidFill>
                <a:srgbClr val="9D8DB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672577" y="6172961"/>
              <a:ext cx="3485515" cy="515620"/>
            </a:xfrm>
            <a:custGeom>
              <a:avLst/>
              <a:gdLst/>
              <a:ahLst/>
              <a:cxnLst/>
              <a:rect l="l" t="t" r="r" b="b"/>
              <a:pathLst>
                <a:path w="3485515" h="515620">
                  <a:moveTo>
                    <a:pt x="0" y="515111"/>
                  </a:moveTo>
                  <a:lnTo>
                    <a:pt x="3485387" y="515111"/>
                  </a:lnTo>
                  <a:lnTo>
                    <a:pt x="3485387" y="0"/>
                  </a:lnTo>
                  <a:lnTo>
                    <a:pt x="0" y="0"/>
                  </a:lnTo>
                  <a:lnTo>
                    <a:pt x="0" y="515111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394954" y="3596766"/>
            <a:ext cx="3415665" cy="29438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02690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latin typeface="Cambria"/>
                <a:cs typeface="Cambria"/>
              </a:rPr>
              <a:t>Prinsip</a:t>
            </a:r>
            <a:r>
              <a:rPr sz="1600" b="1" spc="-70" dirty="0">
                <a:latin typeface="Cambria"/>
                <a:cs typeface="Cambria"/>
              </a:rPr>
              <a:t> </a:t>
            </a:r>
            <a:r>
              <a:rPr sz="1600" b="1" dirty="0">
                <a:latin typeface="Cambria"/>
                <a:cs typeface="Cambria"/>
              </a:rPr>
              <a:t>Dasar</a:t>
            </a:r>
            <a:r>
              <a:rPr sz="1600" b="1" spc="-60" dirty="0">
                <a:latin typeface="Cambria"/>
                <a:cs typeface="Cambria"/>
              </a:rPr>
              <a:t> </a:t>
            </a:r>
            <a:r>
              <a:rPr sz="1600" b="1" spc="-10" dirty="0">
                <a:latin typeface="Cambria"/>
                <a:cs typeface="Cambria"/>
              </a:rPr>
              <a:t>Jitupasna</a:t>
            </a:r>
            <a:endParaRPr sz="1600">
              <a:latin typeface="Cambria"/>
              <a:cs typeface="Cambria"/>
            </a:endParaRPr>
          </a:p>
          <a:p>
            <a:pPr>
              <a:lnSpc>
                <a:spcPct val="100000"/>
              </a:lnSpc>
            </a:pPr>
            <a:endParaRPr sz="1800">
              <a:latin typeface="Cambria"/>
              <a:cs typeface="Cambria"/>
            </a:endParaRPr>
          </a:p>
          <a:p>
            <a:pPr marL="1449070">
              <a:lnSpc>
                <a:spcPct val="100000"/>
              </a:lnSpc>
              <a:spcBef>
                <a:spcPts val="1300"/>
              </a:spcBef>
            </a:pPr>
            <a:r>
              <a:rPr sz="1400" b="1" dirty="0">
                <a:solidFill>
                  <a:srgbClr val="FF0000"/>
                </a:solidFill>
                <a:latin typeface="Segoe UI Symbol"/>
                <a:cs typeface="Segoe UI Symbol"/>
              </a:rPr>
              <a:t>Berbasis</a:t>
            </a:r>
            <a:r>
              <a:rPr sz="1400" b="1" spc="-60" dirty="0">
                <a:solidFill>
                  <a:srgbClr val="FF0000"/>
                </a:solidFill>
                <a:latin typeface="Segoe UI Symbol"/>
                <a:cs typeface="Segoe UI Symbo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Segoe UI Symbol"/>
                <a:cs typeface="Segoe UI Symbol"/>
              </a:rPr>
              <a:t>pemenuhan</a:t>
            </a:r>
            <a:endParaRPr sz="1400">
              <a:latin typeface="Segoe UI Symbol"/>
              <a:cs typeface="Segoe UI Symbol"/>
            </a:endParaRPr>
          </a:p>
          <a:p>
            <a:pPr marL="1449070">
              <a:lnSpc>
                <a:spcPct val="100000"/>
              </a:lnSpc>
            </a:pPr>
            <a:r>
              <a:rPr sz="1400" b="1" dirty="0">
                <a:solidFill>
                  <a:srgbClr val="FF0000"/>
                </a:solidFill>
                <a:latin typeface="Segoe UI Symbol"/>
                <a:cs typeface="Segoe UI Symbol"/>
              </a:rPr>
              <a:t>kebutuhan</a:t>
            </a:r>
            <a:r>
              <a:rPr sz="1400" b="1" spc="-70" dirty="0">
                <a:solidFill>
                  <a:srgbClr val="FF0000"/>
                </a:solidFill>
                <a:latin typeface="Segoe UI Symbol"/>
                <a:cs typeface="Segoe UI Symbol"/>
              </a:rPr>
              <a:t> </a:t>
            </a:r>
            <a:r>
              <a:rPr sz="1400" b="1" spc="-20" dirty="0">
                <a:solidFill>
                  <a:srgbClr val="FF0000"/>
                </a:solidFill>
                <a:latin typeface="Segoe UI Symbol"/>
                <a:cs typeface="Segoe UI Symbol"/>
              </a:rPr>
              <a:t>dasar</a:t>
            </a:r>
            <a:endParaRPr sz="1400">
              <a:latin typeface="Segoe UI Symbol"/>
              <a:cs typeface="Segoe UI Symbo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50">
              <a:latin typeface="Segoe UI Symbol"/>
              <a:cs typeface="Segoe UI Symbol"/>
            </a:endParaRPr>
          </a:p>
          <a:p>
            <a:pPr marL="1243330">
              <a:lnSpc>
                <a:spcPct val="100000"/>
              </a:lnSpc>
              <a:spcBef>
                <a:spcPts val="5"/>
              </a:spcBef>
            </a:pPr>
            <a:r>
              <a:rPr sz="1400" b="1" spc="-10" dirty="0">
                <a:solidFill>
                  <a:srgbClr val="FF0000"/>
                </a:solidFill>
                <a:latin typeface="Segoe UI Symbol"/>
                <a:cs typeface="Segoe UI Symbol"/>
              </a:rPr>
              <a:t>Partisipatif</a:t>
            </a:r>
            <a:endParaRPr sz="1400">
              <a:latin typeface="Segoe UI Symbol"/>
              <a:cs typeface="Segoe UI Symbo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950">
              <a:latin typeface="Segoe UI Symbol"/>
              <a:cs typeface="Segoe UI Symbol"/>
            </a:endParaRPr>
          </a:p>
          <a:p>
            <a:pPr marL="709930" marR="964565">
              <a:lnSpc>
                <a:spcPts val="1430"/>
              </a:lnSpc>
            </a:pPr>
            <a:r>
              <a:rPr sz="1200" b="1" spc="-10" dirty="0">
                <a:solidFill>
                  <a:srgbClr val="FF0000"/>
                </a:solidFill>
                <a:latin typeface="Segoe UI Symbol"/>
                <a:cs typeface="Segoe UI Symbol"/>
              </a:rPr>
              <a:t>Pendekatan</a:t>
            </a:r>
            <a:r>
              <a:rPr sz="1200" b="1" spc="-20" dirty="0">
                <a:solidFill>
                  <a:srgbClr val="FF0000"/>
                </a:solidFill>
                <a:latin typeface="Segoe UI Symbol"/>
                <a:cs typeface="Segoe UI Symbol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Segoe UI Symbol"/>
                <a:cs typeface="Segoe UI Symbol"/>
              </a:rPr>
              <a:t>pengurangan </a:t>
            </a:r>
            <a:r>
              <a:rPr sz="1200" b="1" dirty="0">
                <a:solidFill>
                  <a:srgbClr val="FF0000"/>
                </a:solidFill>
                <a:latin typeface="Segoe UI Symbol"/>
                <a:cs typeface="Segoe UI Symbol"/>
              </a:rPr>
              <a:t>risiko</a:t>
            </a:r>
            <a:r>
              <a:rPr sz="1200" b="1" spc="-65" dirty="0">
                <a:solidFill>
                  <a:srgbClr val="FF0000"/>
                </a:solidFill>
                <a:latin typeface="Segoe UI Symbol"/>
                <a:cs typeface="Segoe UI Symbol"/>
              </a:rPr>
              <a:t> </a:t>
            </a:r>
            <a:r>
              <a:rPr sz="1200" b="1" spc="-10" dirty="0">
                <a:solidFill>
                  <a:srgbClr val="FF0000"/>
                </a:solidFill>
                <a:latin typeface="Segoe UI Symbol"/>
                <a:cs typeface="Segoe UI Symbol"/>
              </a:rPr>
              <a:t>bencana</a:t>
            </a:r>
            <a:endParaRPr sz="1200">
              <a:latin typeface="Segoe UI Symbol"/>
              <a:cs typeface="Segoe UI Symbol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1400">
              <a:latin typeface="Segoe UI Symbol"/>
              <a:cs typeface="Segoe UI Symbol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FF0000"/>
                </a:solidFill>
                <a:latin typeface="Segoe UI Symbol"/>
                <a:cs typeface="Segoe UI Symbol"/>
              </a:rPr>
              <a:t>Akuntabel</a:t>
            </a:r>
            <a:r>
              <a:rPr sz="1400" b="1" spc="-40" dirty="0">
                <a:solidFill>
                  <a:srgbClr val="FF0000"/>
                </a:solidFill>
                <a:latin typeface="Segoe UI Symbol"/>
                <a:cs typeface="Segoe UI Symbol"/>
              </a:rPr>
              <a:t> </a:t>
            </a:r>
            <a:r>
              <a:rPr sz="1400" b="1" dirty="0">
                <a:solidFill>
                  <a:srgbClr val="FF0000"/>
                </a:solidFill>
                <a:latin typeface="Segoe UI Symbol"/>
                <a:cs typeface="Segoe UI Symbol"/>
              </a:rPr>
              <a:t>dan</a:t>
            </a:r>
            <a:r>
              <a:rPr sz="1400" b="1" spc="-15" dirty="0">
                <a:solidFill>
                  <a:srgbClr val="FF0000"/>
                </a:solidFill>
                <a:latin typeface="Segoe UI Symbol"/>
                <a:cs typeface="Segoe UI Symbol"/>
              </a:rPr>
              <a:t> </a:t>
            </a:r>
            <a:r>
              <a:rPr sz="1400" b="1" spc="-10" dirty="0">
                <a:solidFill>
                  <a:srgbClr val="FF0000"/>
                </a:solidFill>
                <a:latin typeface="Segoe UI Symbol"/>
                <a:cs typeface="Segoe UI Symbol"/>
              </a:rPr>
              <a:t>transparan</a:t>
            </a:r>
            <a:endParaRPr sz="1400">
              <a:latin typeface="Segoe UI Symbol"/>
              <a:cs typeface="Segoe UI Symbo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7536116" y="5827712"/>
            <a:ext cx="704215" cy="901065"/>
            <a:chOff x="7536116" y="5827712"/>
            <a:chExt cx="704215" cy="901065"/>
          </a:xfrm>
        </p:grpSpPr>
        <p:pic>
          <p:nvPicPr>
            <p:cNvPr id="17" name="object 1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549134" y="5840729"/>
              <a:ext cx="678180" cy="874776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549134" y="5840729"/>
              <a:ext cx="678180" cy="875030"/>
            </a:xfrm>
            <a:custGeom>
              <a:avLst/>
              <a:gdLst/>
              <a:ahLst/>
              <a:cxnLst/>
              <a:rect l="l" t="t" r="r" b="b"/>
              <a:pathLst>
                <a:path w="678179" h="875029">
                  <a:moveTo>
                    <a:pt x="0" y="437388"/>
                  </a:moveTo>
                  <a:lnTo>
                    <a:pt x="2641" y="382522"/>
                  </a:lnTo>
                  <a:lnTo>
                    <a:pt x="10353" y="329690"/>
                  </a:lnTo>
                  <a:lnTo>
                    <a:pt x="22818" y="279302"/>
                  </a:lnTo>
                  <a:lnTo>
                    <a:pt x="39719" y="231767"/>
                  </a:lnTo>
                  <a:lnTo>
                    <a:pt x="60739" y="187497"/>
                  </a:lnTo>
                  <a:lnTo>
                    <a:pt x="85561" y="146899"/>
                  </a:lnTo>
                  <a:lnTo>
                    <a:pt x="113866" y="110385"/>
                  </a:lnTo>
                  <a:lnTo>
                    <a:pt x="145338" y="78364"/>
                  </a:lnTo>
                  <a:lnTo>
                    <a:pt x="179659" y="51246"/>
                  </a:lnTo>
                  <a:lnTo>
                    <a:pt x="216512" y="29440"/>
                  </a:lnTo>
                  <a:lnTo>
                    <a:pt x="255580" y="13357"/>
                  </a:lnTo>
                  <a:lnTo>
                    <a:pt x="296545" y="3407"/>
                  </a:lnTo>
                  <a:lnTo>
                    <a:pt x="339090" y="0"/>
                  </a:lnTo>
                  <a:lnTo>
                    <a:pt x="381634" y="3407"/>
                  </a:lnTo>
                  <a:lnTo>
                    <a:pt x="422599" y="13357"/>
                  </a:lnTo>
                  <a:lnTo>
                    <a:pt x="461667" y="29440"/>
                  </a:lnTo>
                  <a:lnTo>
                    <a:pt x="498520" y="51246"/>
                  </a:lnTo>
                  <a:lnTo>
                    <a:pt x="532841" y="78364"/>
                  </a:lnTo>
                  <a:lnTo>
                    <a:pt x="564313" y="110385"/>
                  </a:lnTo>
                  <a:lnTo>
                    <a:pt x="592618" y="146899"/>
                  </a:lnTo>
                  <a:lnTo>
                    <a:pt x="617440" y="187497"/>
                  </a:lnTo>
                  <a:lnTo>
                    <a:pt x="638460" y="231767"/>
                  </a:lnTo>
                  <a:lnTo>
                    <a:pt x="655361" y="279302"/>
                  </a:lnTo>
                  <a:lnTo>
                    <a:pt x="667826" y="329690"/>
                  </a:lnTo>
                  <a:lnTo>
                    <a:pt x="675538" y="382522"/>
                  </a:lnTo>
                  <a:lnTo>
                    <a:pt x="678180" y="437388"/>
                  </a:lnTo>
                  <a:lnTo>
                    <a:pt x="675538" y="492253"/>
                  </a:lnTo>
                  <a:lnTo>
                    <a:pt x="667826" y="545085"/>
                  </a:lnTo>
                  <a:lnTo>
                    <a:pt x="655361" y="595473"/>
                  </a:lnTo>
                  <a:lnTo>
                    <a:pt x="638460" y="643008"/>
                  </a:lnTo>
                  <a:lnTo>
                    <a:pt x="617440" y="687278"/>
                  </a:lnTo>
                  <a:lnTo>
                    <a:pt x="592618" y="727876"/>
                  </a:lnTo>
                  <a:lnTo>
                    <a:pt x="564313" y="764390"/>
                  </a:lnTo>
                  <a:lnTo>
                    <a:pt x="532841" y="796411"/>
                  </a:lnTo>
                  <a:lnTo>
                    <a:pt x="498520" y="823529"/>
                  </a:lnTo>
                  <a:lnTo>
                    <a:pt x="461667" y="845335"/>
                  </a:lnTo>
                  <a:lnTo>
                    <a:pt x="422599" y="861418"/>
                  </a:lnTo>
                  <a:lnTo>
                    <a:pt x="381634" y="871368"/>
                  </a:lnTo>
                  <a:lnTo>
                    <a:pt x="339090" y="874776"/>
                  </a:lnTo>
                  <a:lnTo>
                    <a:pt x="296545" y="871368"/>
                  </a:lnTo>
                  <a:lnTo>
                    <a:pt x="255580" y="861418"/>
                  </a:lnTo>
                  <a:lnTo>
                    <a:pt x="216512" y="845335"/>
                  </a:lnTo>
                  <a:lnTo>
                    <a:pt x="179659" y="823529"/>
                  </a:lnTo>
                  <a:lnTo>
                    <a:pt x="145338" y="796411"/>
                  </a:lnTo>
                  <a:lnTo>
                    <a:pt x="113866" y="764390"/>
                  </a:lnTo>
                  <a:lnTo>
                    <a:pt x="85561" y="727876"/>
                  </a:lnTo>
                  <a:lnTo>
                    <a:pt x="60739" y="687278"/>
                  </a:lnTo>
                  <a:lnTo>
                    <a:pt x="39719" y="643008"/>
                  </a:lnTo>
                  <a:lnTo>
                    <a:pt x="22818" y="595473"/>
                  </a:lnTo>
                  <a:lnTo>
                    <a:pt x="10353" y="545085"/>
                  </a:lnTo>
                  <a:lnTo>
                    <a:pt x="2641" y="492253"/>
                  </a:lnTo>
                  <a:lnTo>
                    <a:pt x="0" y="437388"/>
                  </a:lnTo>
                  <a:close/>
                </a:path>
              </a:pathLst>
            </a:custGeom>
            <a:ln w="25908">
              <a:solidFill>
                <a:srgbClr val="B3A8C4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275081" y="2669285"/>
            <a:ext cx="2967355" cy="528955"/>
          </a:xfrm>
          <a:prstGeom prst="rect">
            <a:avLst/>
          </a:prstGeom>
          <a:ln w="28956">
            <a:solidFill>
              <a:srgbClr val="001F5F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121285">
              <a:lnSpc>
                <a:spcPct val="100000"/>
              </a:lnSpc>
              <a:spcBef>
                <a:spcPts val="980"/>
              </a:spcBef>
            </a:pPr>
            <a:r>
              <a:rPr sz="1600" b="1" dirty="0">
                <a:latin typeface="Cambria"/>
                <a:cs typeface="Cambria"/>
              </a:rPr>
              <a:t>Ruang</a:t>
            </a:r>
            <a:r>
              <a:rPr sz="1600" b="1" spc="-55" dirty="0">
                <a:latin typeface="Cambria"/>
                <a:cs typeface="Cambria"/>
              </a:rPr>
              <a:t> </a:t>
            </a:r>
            <a:r>
              <a:rPr sz="1600" b="1" spc="-10" dirty="0">
                <a:latin typeface="Cambria"/>
                <a:cs typeface="Cambria"/>
              </a:rPr>
              <a:t>Lingkup</a:t>
            </a:r>
            <a:r>
              <a:rPr sz="1600" b="1" spc="-55" dirty="0">
                <a:latin typeface="Cambria"/>
                <a:cs typeface="Cambria"/>
              </a:rPr>
              <a:t> </a:t>
            </a:r>
            <a:r>
              <a:rPr sz="1600" b="1" spc="-10" dirty="0">
                <a:latin typeface="Cambria"/>
                <a:cs typeface="Cambria"/>
              </a:rPr>
              <a:t>Jitupasna</a:t>
            </a:r>
            <a:endParaRPr sz="1600">
              <a:latin typeface="Cambria"/>
              <a:cs typeface="Cambria"/>
            </a:endParaRPr>
          </a:p>
        </p:txBody>
      </p:sp>
      <p:graphicFrame>
        <p:nvGraphicFramePr>
          <p:cNvPr id="20" name="object 20"/>
          <p:cNvGraphicFramePr>
            <a:graphicFrameLocks noGrp="1"/>
          </p:cNvGraphicFramePr>
          <p:nvPr/>
        </p:nvGraphicFramePr>
        <p:xfrm>
          <a:off x="200964" y="3592639"/>
          <a:ext cx="6913245" cy="3142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53733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759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900" b="1" spc="-1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SEKTOR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412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900" b="1" spc="-45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SUB</a:t>
                      </a:r>
                      <a:r>
                        <a:rPr sz="1900" b="1" spc="-9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 </a:t>
                      </a:r>
                      <a:r>
                        <a:rPr sz="1900" b="1" spc="-10" dirty="0">
                          <a:solidFill>
                            <a:srgbClr val="001F5F"/>
                          </a:solidFill>
                          <a:latin typeface="Trebuchet MS"/>
                          <a:cs typeface="Trebuchet MS"/>
                        </a:rPr>
                        <a:t>SEKTOR</a:t>
                      </a:r>
                      <a:endParaRPr sz="1900">
                        <a:latin typeface="Trebuchet MS"/>
                        <a:cs typeface="Trebuchet MS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54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1300" b="1" spc="-10" dirty="0">
                          <a:solidFill>
                            <a:srgbClr val="FF0000"/>
                          </a:solidFill>
                          <a:latin typeface="Segoe UI Symbol"/>
                          <a:cs typeface="Segoe UI Symbol"/>
                        </a:rPr>
                        <a:t>PERUMAHAN</a:t>
                      </a:r>
                      <a:endParaRPr sz="1300">
                        <a:latin typeface="Segoe UI Symbol"/>
                        <a:cs typeface="Segoe UI Symbol"/>
                      </a:endParaRPr>
                    </a:p>
                  </a:txBody>
                  <a:tcPr marL="0" marR="0" marT="12953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dirty="0">
                          <a:latin typeface="Arial"/>
                          <a:cs typeface="Arial"/>
                        </a:rPr>
                        <a:t>Rumah</a:t>
                      </a:r>
                      <a:r>
                        <a:rPr sz="1200" spc="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5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200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45" dirty="0">
                          <a:latin typeface="Arial"/>
                          <a:cs typeface="Arial"/>
                        </a:rPr>
                        <a:t>Prasarana</a:t>
                      </a:r>
                      <a:r>
                        <a:rPr sz="1200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40" dirty="0">
                          <a:latin typeface="Arial"/>
                          <a:cs typeface="Arial"/>
                        </a:rPr>
                        <a:t>Lingkungan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04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00" b="1" spc="-10" dirty="0">
                          <a:solidFill>
                            <a:srgbClr val="FF0000"/>
                          </a:solidFill>
                          <a:latin typeface="Segoe UI Symbol"/>
                          <a:cs typeface="Segoe UI Symbol"/>
                        </a:rPr>
                        <a:t>INFRASTRUKTUR</a:t>
                      </a:r>
                      <a:endParaRPr sz="1300">
                        <a:latin typeface="Segoe UI Symbol"/>
                        <a:cs typeface="Segoe UI Symbol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3185" algn="just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200" spc="55" dirty="0">
                          <a:latin typeface="Arial"/>
                          <a:cs typeface="Arial"/>
                        </a:rPr>
                        <a:t>Transportasi</a:t>
                      </a:r>
                      <a:r>
                        <a:rPr sz="1200" spc="3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(Darat,</a:t>
                      </a:r>
                      <a:r>
                        <a:rPr sz="1200" spc="3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Air,</a:t>
                      </a:r>
                      <a:r>
                        <a:rPr sz="1200" spc="3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45" dirty="0">
                          <a:latin typeface="Arial"/>
                          <a:cs typeface="Arial"/>
                        </a:rPr>
                        <a:t>Udara);</a:t>
                      </a:r>
                      <a:r>
                        <a:rPr sz="1200" spc="3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55" dirty="0">
                          <a:latin typeface="Arial"/>
                          <a:cs typeface="Arial"/>
                        </a:rPr>
                        <a:t>Sumber</a:t>
                      </a:r>
                      <a:r>
                        <a:rPr sz="1200" spc="3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Daya</a:t>
                      </a:r>
                      <a:r>
                        <a:rPr sz="1200" spc="3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75" dirty="0">
                          <a:latin typeface="Arial"/>
                          <a:cs typeface="Arial"/>
                        </a:rPr>
                        <a:t>Air</a:t>
                      </a:r>
                      <a:r>
                        <a:rPr sz="1200" spc="3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(Tanggul</a:t>
                      </a:r>
                      <a:r>
                        <a:rPr sz="1200" spc="3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Sungai, </a:t>
                      </a:r>
                      <a:r>
                        <a:rPr sz="1200" spc="55" dirty="0">
                          <a:latin typeface="Arial"/>
                          <a:cs typeface="Arial"/>
                        </a:rPr>
                        <a:t>Irigasi,</a:t>
                      </a:r>
                      <a:r>
                        <a:rPr sz="1200" spc="21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Drainase,</a:t>
                      </a:r>
                      <a:r>
                        <a:rPr sz="1200" spc="22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200" spc="50" dirty="0">
                          <a:latin typeface="Arial"/>
                          <a:cs typeface="Arial"/>
                        </a:rPr>
                        <a:t>Bendung,</a:t>
                      </a:r>
                      <a:r>
                        <a:rPr sz="1200" spc="22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200" spc="50" dirty="0">
                          <a:latin typeface="Arial"/>
                          <a:cs typeface="Arial"/>
                        </a:rPr>
                        <a:t>Bendungan,</a:t>
                      </a:r>
                      <a:r>
                        <a:rPr sz="1200" spc="21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200" spc="45" dirty="0">
                          <a:latin typeface="Arial"/>
                          <a:cs typeface="Arial"/>
                        </a:rPr>
                        <a:t>Embung,</a:t>
                      </a:r>
                      <a:r>
                        <a:rPr sz="1200" spc="215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Sabo);</a:t>
                      </a:r>
                      <a:r>
                        <a:rPr sz="1200" spc="22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200" spc="75" dirty="0">
                          <a:latin typeface="Arial"/>
                          <a:cs typeface="Arial"/>
                        </a:rPr>
                        <a:t>Air</a:t>
                      </a:r>
                      <a:r>
                        <a:rPr sz="1200" spc="220" dirty="0">
                          <a:latin typeface="Arial"/>
                          <a:cs typeface="Arial"/>
                        </a:rPr>
                        <a:t>  </a:t>
                      </a:r>
                      <a:r>
                        <a:rPr sz="1200" spc="50" dirty="0">
                          <a:latin typeface="Arial"/>
                          <a:cs typeface="Arial"/>
                        </a:rPr>
                        <a:t>&amp; </a:t>
                      </a:r>
                      <a:r>
                        <a:rPr sz="1200" spc="10" dirty="0">
                          <a:latin typeface="Arial"/>
                          <a:cs typeface="Arial"/>
                        </a:rPr>
                        <a:t>Sanitasi;</a:t>
                      </a:r>
                      <a:r>
                        <a:rPr sz="12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10" dirty="0">
                          <a:latin typeface="Arial"/>
                          <a:cs typeface="Arial"/>
                        </a:rPr>
                        <a:t>Postel;</a:t>
                      </a:r>
                      <a:r>
                        <a:rPr sz="120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50" dirty="0">
                          <a:latin typeface="Arial"/>
                          <a:cs typeface="Arial"/>
                        </a:rPr>
                        <a:t>Energi</a:t>
                      </a:r>
                      <a:r>
                        <a:rPr sz="120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60" dirty="0">
                          <a:latin typeface="Arial"/>
                          <a:cs typeface="Arial"/>
                        </a:rPr>
                        <a:t>(Listrik,</a:t>
                      </a:r>
                      <a:r>
                        <a:rPr sz="1200" spc="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10" dirty="0">
                          <a:latin typeface="Arial"/>
                          <a:cs typeface="Arial"/>
                        </a:rPr>
                        <a:t>Minyak</a:t>
                      </a:r>
                      <a:r>
                        <a:rPr sz="1200" spc="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1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12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Gas).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848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10"/>
                        </a:spcBef>
                      </a:pPr>
                      <a:r>
                        <a:rPr sz="1300" b="1" spc="-10" dirty="0">
                          <a:solidFill>
                            <a:srgbClr val="FF0000"/>
                          </a:solidFill>
                          <a:latin typeface="Segoe UI Symbol"/>
                          <a:cs typeface="Segoe UI Symbol"/>
                        </a:rPr>
                        <a:t>EKONOMI</a:t>
                      </a:r>
                      <a:endParaRPr sz="1300">
                        <a:latin typeface="Segoe UI Symbol"/>
                        <a:cs typeface="Segoe UI Symbol"/>
                      </a:endParaRPr>
                    </a:p>
                  </a:txBody>
                  <a:tcPr marL="0" marR="0" marT="16637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83185">
                        <a:lnSpc>
                          <a:spcPct val="100000"/>
                        </a:lnSpc>
                        <a:spcBef>
                          <a:spcPts val="345"/>
                        </a:spcBef>
                        <a:tabLst>
                          <a:tab pos="1025525" algn="l"/>
                          <a:tab pos="2124710" algn="l"/>
                          <a:tab pos="3190240" algn="l"/>
                          <a:tab pos="4149090" algn="l"/>
                        </a:tabLst>
                      </a:pPr>
                      <a:r>
                        <a:rPr sz="1200" spc="35" dirty="0">
                          <a:latin typeface="Arial"/>
                          <a:cs typeface="Arial"/>
                        </a:rPr>
                        <a:t>Pertanian,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Perkebunan,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Peternakan,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Perikanan,</a:t>
                      </a:r>
                      <a:r>
                        <a:rPr sz="1200" dirty="0">
                          <a:latin typeface="Arial"/>
                          <a:cs typeface="Arial"/>
                        </a:rPr>
                        <a:t>	</a:t>
                      </a:r>
                      <a:r>
                        <a:rPr sz="1200" spc="40" dirty="0">
                          <a:latin typeface="Arial"/>
                          <a:cs typeface="Arial"/>
                        </a:rPr>
                        <a:t>Pertambangan, </a:t>
                      </a:r>
                      <a:r>
                        <a:rPr sz="1200" spc="55" dirty="0">
                          <a:latin typeface="Arial"/>
                          <a:cs typeface="Arial"/>
                        </a:rPr>
                        <a:t>Perindustrian,</a:t>
                      </a:r>
                      <a:r>
                        <a:rPr sz="1200" spc="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20" dirty="0">
                          <a:latin typeface="Arial"/>
                          <a:cs typeface="Arial"/>
                        </a:rPr>
                        <a:t>Perdagangan,</a:t>
                      </a:r>
                      <a:r>
                        <a:rPr sz="12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2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200" spc="4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20" dirty="0">
                          <a:latin typeface="Arial"/>
                          <a:cs typeface="Arial"/>
                        </a:rPr>
                        <a:t>Koperasi/UMKM,</a:t>
                      </a:r>
                      <a:r>
                        <a:rPr sz="120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35" dirty="0">
                          <a:latin typeface="Arial"/>
                          <a:cs typeface="Arial"/>
                        </a:rPr>
                        <a:t>Pariwisata.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449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25"/>
                        </a:spcBef>
                      </a:pPr>
                      <a:r>
                        <a:rPr sz="1300" b="1" spc="-10" dirty="0">
                          <a:solidFill>
                            <a:srgbClr val="FF0000"/>
                          </a:solidFill>
                          <a:latin typeface="Segoe UI Symbol"/>
                          <a:cs typeface="Segoe UI Symbol"/>
                        </a:rPr>
                        <a:t>SOSIAL</a:t>
                      </a:r>
                      <a:endParaRPr sz="1300">
                        <a:latin typeface="Segoe UI Symbol"/>
                        <a:cs typeface="Segoe UI Symbol"/>
                      </a:endParaRPr>
                    </a:p>
                  </a:txBody>
                  <a:tcPr marL="0" marR="0" marT="793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20" dirty="0">
                          <a:latin typeface="Arial"/>
                          <a:cs typeface="Arial"/>
                        </a:rPr>
                        <a:t>Kesehatan,</a:t>
                      </a:r>
                      <a:r>
                        <a:rPr sz="1200" spc="1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20" dirty="0">
                          <a:latin typeface="Arial"/>
                          <a:cs typeface="Arial"/>
                        </a:rPr>
                        <a:t>Pendidikan,</a:t>
                      </a:r>
                      <a:r>
                        <a:rPr sz="1200" spc="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20" dirty="0">
                          <a:latin typeface="Arial"/>
                          <a:cs typeface="Arial"/>
                        </a:rPr>
                        <a:t>Agama,</a:t>
                      </a:r>
                      <a:r>
                        <a:rPr sz="1200" spc="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45" dirty="0">
                          <a:latin typeface="Arial"/>
                          <a:cs typeface="Arial"/>
                        </a:rPr>
                        <a:t>Budaya,</a:t>
                      </a:r>
                      <a:r>
                        <a:rPr sz="12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45" dirty="0">
                          <a:latin typeface="Arial"/>
                          <a:cs typeface="Arial"/>
                        </a:rPr>
                        <a:t>Lembaga</a:t>
                      </a:r>
                      <a:r>
                        <a:rPr sz="12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Sosial.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3279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300" b="1" spc="-10" dirty="0">
                          <a:solidFill>
                            <a:srgbClr val="FF0000"/>
                          </a:solidFill>
                          <a:latin typeface="Segoe UI Symbol"/>
                          <a:cs typeface="Segoe UI Symbol"/>
                        </a:rPr>
                        <a:t>LINTAS</a:t>
                      </a:r>
                      <a:r>
                        <a:rPr sz="1300" b="1" spc="-70" dirty="0">
                          <a:solidFill>
                            <a:srgbClr val="FF0000"/>
                          </a:solidFill>
                          <a:latin typeface="Segoe UI Symbol"/>
                          <a:cs typeface="Segoe UI Symbol"/>
                        </a:rPr>
                        <a:t> </a:t>
                      </a:r>
                      <a:r>
                        <a:rPr sz="1300" b="1" spc="-10" dirty="0">
                          <a:solidFill>
                            <a:srgbClr val="FF0000"/>
                          </a:solidFill>
                          <a:latin typeface="Segoe UI Symbol"/>
                          <a:cs typeface="Segoe UI Symbol"/>
                        </a:rPr>
                        <a:t>SEKTOR</a:t>
                      </a:r>
                      <a:endParaRPr sz="1300">
                        <a:latin typeface="Segoe UI Symbol"/>
                        <a:cs typeface="Segoe UI Symbol"/>
                      </a:endParaRPr>
                    </a:p>
                  </a:txBody>
                  <a:tcPr marL="0" marR="0" marT="6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91440" marR="790575"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r>
                        <a:rPr sz="1200" spc="20" dirty="0">
                          <a:latin typeface="Arial"/>
                          <a:cs typeface="Arial"/>
                        </a:rPr>
                        <a:t>Pemerintahan,</a:t>
                      </a:r>
                      <a:r>
                        <a:rPr sz="1200" spc="1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20" dirty="0">
                          <a:latin typeface="Arial"/>
                          <a:cs typeface="Arial"/>
                        </a:rPr>
                        <a:t>Keamanan,</a:t>
                      </a:r>
                      <a:r>
                        <a:rPr sz="1200" spc="1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55" dirty="0">
                          <a:latin typeface="Arial"/>
                          <a:cs typeface="Arial"/>
                        </a:rPr>
                        <a:t>Ketertiban,</a:t>
                      </a:r>
                      <a:r>
                        <a:rPr sz="1200" spc="1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-10" dirty="0">
                          <a:latin typeface="Arial"/>
                          <a:cs typeface="Arial"/>
                        </a:rPr>
                        <a:t>Keuangan/Perbankan,</a:t>
                      </a:r>
                      <a:r>
                        <a:rPr sz="1200" spc="50" dirty="0">
                          <a:latin typeface="Arial"/>
                          <a:cs typeface="Arial"/>
                        </a:rPr>
                        <a:t> Lingkungan</a:t>
                      </a:r>
                      <a:r>
                        <a:rPr sz="1200" spc="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50" dirty="0">
                          <a:latin typeface="Arial"/>
                          <a:cs typeface="Arial"/>
                        </a:rPr>
                        <a:t>Hidup,</a:t>
                      </a:r>
                      <a:r>
                        <a:rPr sz="12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20" dirty="0">
                          <a:latin typeface="Arial"/>
                          <a:cs typeface="Arial"/>
                        </a:rPr>
                        <a:t>Pengurangan</a:t>
                      </a:r>
                      <a:r>
                        <a:rPr sz="1200" spc="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20" dirty="0">
                          <a:latin typeface="Arial"/>
                          <a:cs typeface="Arial"/>
                        </a:rPr>
                        <a:t>Risiko</a:t>
                      </a:r>
                      <a:r>
                        <a:rPr sz="1200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200" spc="35" dirty="0">
                          <a:latin typeface="Arial"/>
                          <a:cs typeface="Arial"/>
                        </a:rPr>
                        <a:t>Bencana.</a:t>
                      </a:r>
                      <a:endParaRPr sz="1200">
                        <a:latin typeface="Arial"/>
                        <a:cs typeface="Arial"/>
                      </a:endParaRPr>
                    </a:p>
                  </a:txBody>
                  <a:tcPr marL="0" marR="0" marT="4381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1" name="object 21"/>
          <p:cNvSpPr txBox="1"/>
          <p:nvPr/>
        </p:nvSpPr>
        <p:spPr>
          <a:xfrm>
            <a:off x="1809750" y="381761"/>
            <a:ext cx="2001520" cy="521334"/>
          </a:xfrm>
          <a:prstGeom prst="rect">
            <a:avLst/>
          </a:prstGeom>
          <a:ln w="28955">
            <a:solidFill>
              <a:srgbClr val="001F5F"/>
            </a:solidFill>
          </a:ln>
        </p:spPr>
        <p:txBody>
          <a:bodyPr vert="horz" wrap="square" lIns="0" tIns="121285" rIns="0" bIns="0" rtlCol="0">
            <a:spAutoFit/>
          </a:bodyPr>
          <a:lstStyle/>
          <a:p>
            <a:pPr marL="121285">
              <a:lnSpc>
                <a:spcPct val="100000"/>
              </a:lnSpc>
              <a:spcBef>
                <a:spcPts val="955"/>
              </a:spcBef>
            </a:pPr>
            <a:r>
              <a:rPr sz="1600" b="1" dirty="0">
                <a:latin typeface="Cambria"/>
                <a:cs typeface="Cambria"/>
              </a:rPr>
              <a:t>Alur</a:t>
            </a:r>
            <a:r>
              <a:rPr sz="1600" b="1" spc="-60" dirty="0">
                <a:latin typeface="Cambria"/>
                <a:cs typeface="Cambria"/>
              </a:rPr>
              <a:t> </a:t>
            </a:r>
            <a:r>
              <a:rPr sz="1600" b="1" spc="-10" dirty="0">
                <a:latin typeface="Cambria"/>
                <a:cs typeface="Cambria"/>
              </a:rPr>
              <a:t>Jitupasna</a:t>
            </a:r>
            <a:endParaRPr sz="1600">
              <a:latin typeface="Cambria"/>
              <a:cs typeface="Cambria"/>
            </a:endParaRPr>
          </a:p>
        </p:txBody>
      </p:sp>
      <p:pic>
        <p:nvPicPr>
          <p:cNvPr id="22" name="object 2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810000" y="71627"/>
            <a:ext cx="7391400" cy="3410712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90143" y="3386328"/>
            <a:ext cx="2045335" cy="2859405"/>
            <a:chOff x="390143" y="3386328"/>
            <a:chExt cx="2045335" cy="2859405"/>
          </a:xfrm>
        </p:grpSpPr>
        <p:sp>
          <p:nvSpPr>
            <p:cNvPr id="3" name="object 3"/>
            <p:cNvSpPr/>
            <p:nvPr/>
          </p:nvSpPr>
          <p:spPr>
            <a:xfrm>
              <a:off x="1142999" y="3386328"/>
              <a:ext cx="424180" cy="1666239"/>
            </a:xfrm>
            <a:custGeom>
              <a:avLst/>
              <a:gdLst/>
              <a:ahLst/>
              <a:cxnLst/>
              <a:rect l="l" t="t" r="r" b="b"/>
              <a:pathLst>
                <a:path w="424180" h="1666239">
                  <a:moveTo>
                    <a:pt x="211836" y="0"/>
                  </a:moveTo>
                  <a:lnTo>
                    <a:pt x="0" y="129032"/>
                  </a:lnTo>
                  <a:lnTo>
                    <a:pt x="71907" y="129032"/>
                  </a:lnTo>
                  <a:lnTo>
                    <a:pt x="71907" y="1665732"/>
                  </a:lnTo>
                  <a:lnTo>
                    <a:pt x="351790" y="1665732"/>
                  </a:lnTo>
                  <a:lnTo>
                    <a:pt x="351790" y="129032"/>
                  </a:lnTo>
                  <a:lnTo>
                    <a:pt x="423672" y="129032"/>
                  </a:lnTo>
                  <a:lnTo>
                    <a:pt x="211836" y="0"/>
                  </a:lnTo>
                  <a:close/>
                </a:path>
              </a:pathLst>
            </a:custGeom>
            <a:solidFill>
              <a:srgbClr val="6FAC4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390143" y="4664964"/>
              <a:ext cx="2045335" cy="1580515"/>
            </a:xfrm>
            <a:custGeom>
              <a:avLst/>
              <a:gdLst/>
              <a:ahLst/>
              <a:cxnLst/>
              <a:rect l="l" t="t" r="r" b="b"/>
              <a:pathLst>
                <a:path w="2045335" h="1580514">
                  <a:moveTo>
                    <a:pt x="1375029" y="0"/>
                  </a:moveTo>
                  <a:lnTo>
                    <a:pt x="1022604" y="424306"/>
                  </a:lnTo>
                  <a:lnTo>
                    <a:pt x="790816" y="167894"/>
                  </a:lnTo>
                  <a:lnTo>
                    <a:pt x="692340" y="462406"/>
                  </a:lnTo>
                  <a:lnTo>
                    <a:pt x="35039" y="167894"/>
                  </a:lnTo>
                  <a:lnTo>
                    <a:pt x="438111" y="557276"/>
                  </a:lnTo>
                  <a:lnTo>
                    <a:pt x="0" y="630301"/>
                  </a:lnTo>
                  <a:lnTo>
                    <a:pt x="352425" y="861568"/>
                  </a:lnTo>
                  <a:lnTo>
                    <a:pt x="12776" y="1067269"/>
                  </a:lnTo>
                  <a:lnTo>
                    <a:pt x="536587" y="1019721"/>
                  </a:lnTo>
                  <a:lnTo>
                    <a:pt x="450888" y="1288961"/>
                  </a:lnTo>
                  <a:lnTo>
                    <a:pt x="730504" y="1143368"/>
                  </a:lnTo>
                  <a:lnTo>
                    <a:pt x="803402" y="1580388"/>
                  </a:lnTo>
                  <a:lnTo>
                    <a:pt x="997204" y="1092733"/>
                  </a:lnTo>
                  <a:lnTo>
                    <a:pt x="1254252" y="1444078"/>
                  </a:lnTo>
                  <a:lnTo>
                    <a:pt x="1327531" y="1057757"/>
                  </a:lnTo>
                  <a:lnTo>
                    <a:pt x="1718056" y="1323936"/>
                  </a:lnTo>
                  <a:lnTo>
                    <a:pt x="1594231" y="946912"/>
                  </a:lnTo>
                  <a:lnTo>
                    <a:pt x="2045208" y="972375"/>
                  </a:lnTo>
                  <a:lnTo>
                    <a:pt x="1667129" y="766445"/>
                  </a:lnTo>
                  <a:lnTo>
                    <a:pt x="1997583" y="595376"/>
                  </a:lnTo>
                  <a:lnTo>
                    <a:pt x="1581404" y="535178"/>
                  </a:lnTo>
                  <a:lnTo>
                    <a:pt x="1740281" y="326136"/>
                  </a:lnTo>
                  <a:lnTo>
                    <a:pt x="1340231" y="389636"/>
                  </a:lnTo>
                  <a:lnTo>
                    <a:pt x="1375029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/>
          <p:nvPr/>
        </p:nvSpPr>
        <p:spPr>
          <a:xfrm>
            <a:off x="945591" y="5282310"/>
            <a:ext cx="91059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spc="-10" dirty="0">
                <a:solidFill>
                  <a:srgbClr val="FFFFFF"/>
                </a:solidFill>
                <a:latin typeface="Arial"/>
                <a:cs typeface="Arial"/>
              </a:rPr>
              <a:t>BENCANA</a:t>
            </a:r>
            <a:endParaRPr sz="14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8485441" y="4201477"/>
            <a:ext cx="3070225" cy="808355"/>
            <a:chOff x="8485441" y="4201477"/>
            <a:chExt cx="3070225" cy="808355"/>
          </a:xfrm>
        </p:grpSpPr>
        <p:sp>
          <p:nvSpPr>
            <p:cNvPr id="7" name="object 7"/>
            <p:cNvSpPr/>
            <p:nvPr/>
          </p:nvSpPr>
          <p:spPr>
            <a:xfrm>
              <a:off x="8490204" y="4206240"/>
              <a:ext cx="3060700" cy="798830"/>
            </a:xfrm>
            <a:custGeom>
              <a:avLst/>
              <a:gdLst/>
              <a:ahLst/>
              <a:cxnLst/>
              <a:rect l="l" t="t" r="r" b="b"/>
              <a:pathLst>
                <a:path w="3060700" h="798829">
                  <a:moveTo>
                    <a:pt x="3060192" y="0"/>
                  </a:moveTo>
                  <a:lnTo>
                    <a:pt x="0" y="0"/>
                  </a:lnTo>
                  <a:lnTo>
                    <a:pt x="0" y="798575"/>
                  </a:lnTo>
                  <a:lnTo>
                    <a:pt x="3060192" y="798575"/>
                  </a:lnTo>
                  <a:lnTo>
                    <a:pt x="3060192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490204" y="4206240"/>
              <a:ext cx="3060700" cy="798830"/>
            </a:xfrm>
            <a:custGeom>
              <a:avLst/>
              <a:gdLst/>
              <a:ahLst/>
              <a:cxnLst/>
              <a:rect l="l" t="t" r="r" b="b"/>
              <a:pathLst>
                <a:path w="3060700" h="798829">
                  <a:moveTo>
                    <a:pt x="0" y="798575"/>
                  </a:moveTo>
                  <a:lnTo>
                    <a:pt x="3060192" y="798575"/>
                  </a:lnTo>
                  <a:lnTo>
                    <a:pt x="3060192" y="0"/>
                  </a:lnTo>
                  <a:lnTo>
                    <a:pt x="0" y="0"/>
                  </a:lnTo>
                  <a:lnTo>
                    <a:pt x="0" y="798575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8490204" y="4235577"/>
            <a:ext cx="3055620" cy="7569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4940" marR="141605" indent="1905" algn="ctr">
              <a:lnSpc>
                <a:spcPct val="100000"/>
              </a:lnSpc>
              <a:spcBef>
                <a:spcPts val="95"/>
              </a:spcBef>
            </a:pP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Rencana</a:t>
            </a:r>
            <a:r>
              <a:rPr sz="1600" b="1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Rehabilitasi</a:t>
            </a:r>
            <a:r>
              <a:rPr sz="16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25" dirty="0">
                <a:solidFill>
                  <a:srgbClr val="FFFFFF"/>
                </a:solidFill>
                <a:latin typeface="Arial"/>
                <a:cs typeface="Arial"/>
              </a:rPr>
              <a:t>dan </a:t>
            </a:r>
            <a:r>
              <a:rPr sz="1600" b="1" dirty="0">
                <a:solidFill>
                  <a:srgbClr val="FFFFFF"/>
                </a:solidFill>
                <a:latin typeface="Arial"/>
                <a:cs typeface="Arial"/>
              </a:rPr>
              <a:t>Rekonstruksi</a:t>
            </a:r>
            <a:r>
              <a:rPr sz="16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FF"/>
                </a:solidFill>
                <a:latin typeface="Arial"/>
                <a:cs typeface="Arial"/>
              </a:rPr>
              <a:t>Pascabencana (R3P)</a:t>
            </a:r>
            <a:endParaRPr sz="16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181855" y="3727703"/>
            <a:ext cx="2524125" cy="661670"/>
          </a:xfrm>
          <a:prstGeom prst="rect">
            <a:avLst/>
          </a:prstGeom>
          <a:solidFill>
            <a:srgbClr val="FFC000"/>
          </a:solidFill>
          <a:ln w="9144">
            <a:solidFill>
              <a:srgbClr val="000000"/>
            </a:solidFill>
          </a:ln>
        </p:spPr>
        <p:txBody>
          <a:bodyPr vert="horz" wrap="square" lIns="0" tIns="4064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sz="1800" b="1" dirty="0">
                <a:latin typeface="Arial"/>
                <a:cs typeface="Arial"/>
              </a:rPr>
              <a:t>ANALISIS</a:t>
            </a:r>
            <a:r>
              <a:rPr sz="1800" b="1" spc="-1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DAMPAK</a:t>
            </a:r>
            <a:endParaRPr sz="1800">
              <a:latin typeface="Arial"/>
              <a:cs typeface="Arial"/>
            </a:endParaRPr>
          </a:p>
          <a:p>
            <a:pPr marL="4445" algn="ctr">
              <a:lnSpc>
                <a:spcPct val="100000"/>
              </a:lnSpc>
              <a:spcBef>
                <a:spcPts val="5"/>
              </a:spcBef>
            </a:pPr>
            <a:r>
              <a:rPr sz="1800" b="1" spc="-10" dirty="0">
                <a:latin typeface="Arial"/>
                <a:cs typeface="Arial"/>
              </a:rPr>
              <a:t>BENCANA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213859" y="4474464"/>
            <a:ext cx="2459990" cy="2048510"/>
          </a:xfrm>
          <a:prstGeom prst="rect">
            <a:avLst/>
          </a:prstGeom>
          <a:solidFill>
            <a:srgbClr val="FFFF00"/>
          </a:solidFill>
          <a:ln w="9144">
            <a:solidFill>
              <a:srgbClr val="000000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78460" indent="-286385">
              <a:lnSpc>
                <a:spcPct val="100000"/>
              </a:lnSpc>
              <a:spcBef>
                <a:spcPts val="305"/>
              </a:spcBef>
              <a:buChar char="•"/>
              <a:tabLst>
                <a:tab pos="378460" algn="l"/>
              </a:tabLst>
            </a:pPr>
            <a:r>
              <a:rPr sz="2000" spc="-10" dirty="0">
                <a:latin typeface="Arial"/>
                <a:cs typeface="Arial"/>
              </a:rPr>
              <a:t>Perekonomian</a:t>
            </a:r>
            <a:endParaRPr sz="2000">
              <a:latin typeface="Arial"/>
              <a:cs typeface="Arial"/>
            </a:endParaRPr>
          </a:p>
          <a:p>
            <a:pPr marL="378460" marR="110489" indent="-287020">
              <a:lnSpc>
                <a:spcPct val="100000"/>
              </a:lnSpc>
              <a:spcBef>
                <a:spcPts val="5"/>
              </a:spcBef>
              <a:buChar char="•"/>
              <a:tabLst>
                <a:tab pos="378460" algn="l"/>
              </a:tabLst>
            </a:pPr>
            <a:r>
              <a:rPr sz="2000" spc="-10" dirty="0">
                <a:latin typeface="Arial"/>
                <a:cs typeface="Arial"/>
              </a:rPr>
              <a:t>Kehidupan </a:t>
            </a:r>
            <a:r>
              <a:rPr sz="2000" dirty="0">
                <a:latin typeface="Arial"/>
                <a:cs typeface="Arial"/>
              </a:rPr>
              <a:t>Manusia</a:t>
            </a:r>
            <a:r>
              <a:rPr sz="2000" spc="-25" dirty="0">
                <a:latin typeface="Arial"/>
                <a:cs typeface="Arial"/>
              </a:rPr>
              <a:t> </a:t>
            </a:r>
            <a:r>
              <a:rPr sz="2000" dirty="0">
                <a:latin typeface="Arial"/>
                <a:cs typeface="Arial"/>
              </a:rPr>
              <a:t>&amp;</a:t>
            </a:r>
            <a:r>
              <a:rPr sz="2000" spc="-10" dirty="0">
                <a:latin typeface="Arial"/>
                <a:cs typeface="Arial"/>
              </a:rPr>
              <a:t> Sosial</a:t>
            </a:r>
            <a:endParaRPr sz="2000">
              <a:latin typeface="Arial"/>
              <a:cs typeface="Arial"/>
            </a:endParaRPr>
          </a:p>
          <a:p>
            <a:pPr marL="378460" indent="-286385">
              <a:lnSpc>
                <a:spcPct val="100000"/>
              </a:lnSpc>
              <a:buChar char="•"/>
              <a:tabLst>
                <a:tab pos="378460" algn="l"/>
              </a:tabLst>
            </a:pPr>
            <a:r>
              <a:rPr sz="2000" spc="-10" dirty="0">
                <a:latin typeface="Arial"/>
                <a:cs typeface="Arial"/>
              </a:rPr>
              <a:t>Lingkungan</a:t>
            </a:r>
            <a:endParaRPr sz="2000">
              <a:latin typeface="Arial"/>
              <a:cs typeface="Arial"/>
            </a:endParaRPr>
          </a:p>
          <a:p>
            <a:pPr marL="378460">
              <a:lnSpc>
                <a:spcPct val="100000"/>
              </a:lnSpc>
            </a:pPr>
            <a:r>
              <a:rPr sz="2000" spc="-10" dirty="0">
                <a:latin typeface="Arial"/>
                <a:cs typeface="Arial"/>
              </a:rPr>
              <a:t>Hidup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585025" y="1086421"/>
            <a:ext cx="2521585" cy="728980"/>
            <a:chOff x="585025" y="1086421"/>
            <a:chExt cx="2521585" cy="728980"/>
          </a:xfrm>
        </p:grpSpPr>
        <p:sp>
          <p:nvSpPr>
            <p:cNvPr id="13" name="object 13"/>
            <p:cNvSpPr/>
            <p:nvPr/>
          </p:nvSpPr>
          <p:spPr>
            <a:xfrm>
              <a:off x="589787" y="1091183"/>
              <a:ext cx="2512060" cy="719455"/>
            </a:xfrm>
            <a:custGeom>
              <a:avLst/>
              <a:gdLst/>
              <a:ahLst/>
              <a:cxnLst/>
              <a:rect l="l" t="t" r="r" b="b"/>
              <a:pathLst>
                <a:path w="2512060" h="719455">
                  <a:moveTo>
                    <a:pt x="2511552" y="0"/>
                  </a:moveTo>
                  <a:lnTo>
                    <a:pt x="0" y="0"/>
                  </a:lnTo>
                  <a:lnTo>
                    <a:pt x="0" y="719327"/>
                  </a:lnTo>
                  <a:lnTo>
                    <a:pt x="2511552" y="719327"/>
                  </a:lnTo>
                  <a:lnTo>
                    <a:pt x="2511552" y="0"/>
                  </a:lnTo>
                  <a:close/>
                </a:path>
              </a:pathLst>
            </a:custGeom>
            <a:solidFill>
              <a:srgbClr val="92D05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589787" y="1091183"/>
              <a:ext cx="2512060" cy="719455"/>
            </a:xfrm>
            <a:custGeom>
              <a:avLst/>
              <a:gdLst/>
              <a:ahLst/>
              <a:cxnLst/>
              <a:rect l="l" t="t" r="r" b="b"/>
              <a:pathLst>
                <a:path w="2512060" h="719455">
                  <a:moveTo>
                    <a:pt x="0" y="719327"/>
                  </a:moveTo>
                  <a:lnTo>
                    <a:pt x="2511552" y="719327"/>
                  </a:lnTo>
                  <a:lnTo>
                    <a:pt x="2511552" y="0"/>
                  </a:lnTo>
                  <a:lnTo>
                    <a:pt x="0" y="0"/>
                  </a:lnTo>
                  <a:lnTo>
                    <a:pt x="0" y="719327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890117" y="1119886"/>
            <a:ext cx="1910080" cy="5130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95"/>
              </a:spcBef>
            </a:pPr>
            <a:r>
              <a:rPr sz="1600" b="1" spc="-10" dirty="0">
                <a:latin typeface="Arial"/>
                <a:cs typeface="Arial"/>
              </a:rPr>
              <a:t>PENILAIAN</a:t>
            </a:r>
            <a:r>
              <a:rPr sz="1600" b="1" spc="-70" dirty="0">
                <a:latin typeface="Arial"/>
                <a:cs typeface="Arial"/>
              </a:rPr>
              <a:t> </a:t>
            </a:r>
            <a:r>
              <a:rPr sz="1600" b="1" spc="-10" dirty="0">
                <a:latin typeface="Arial"/>
                <a:cs typeface="Arial"/>
              </a:rPr>
              <a:t>AKIBAT</a:t>
            </a:r>
            <a:endParaRPr sz="1600">
              <a:latin typeface="Arial"/>
              <a:cs typeface="Arial"/>
            </a:endParaRPr>
          </a:p>
          <a:p>
            <a:pPr marL="5715" algn="ctr">
              <a:lnSpc>
                <a:spcPct val="100000"/>
              </a:lnSpc>
            </a:pPr>
            <a:r>
              <a:rPr sz="1600" b="1" spc="-10" dirty="0">
                <a:latin typeface="Arial"/>
                <a:cs typeface="Arial"/>
              </a:rPr>
              <a:t>BENCANA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572833" y="1810321"/>
            <a:ext cx="2533650" cy="1515745"/>
            <a:chOff x="572833" y="1810321"/>
            <a:chExt cx="2533650" cy="1515745"/>
          </a:xfrm>
        </p:grpSpPr>
        <p:sp>
          <p:nvSpPr>
            <p:cNvPr id="17" name="object 17"/>
            <p:cNvSpPr/>
            <p:nvPr/>
          </p:nvSpPr>
          <p:spPr>
            <a:xfrm>
              <a:off x="577595" y="1815083"/>
              <a:ext cx="2524125" cy="1506220"/>
            </a:xfrm>
            <a:custGeom>
              <a:avLst/>
              <a:gdLst/>
              <a:ahLst/>
              <a:cxnLst/>
              <a:rect l="l" t="t" r="r" b="b"/>
              <a:pathLst>
                <a:path w="2524125" h="1506220">
                  <a:moveTo>
                    <a:pt x="2523744" y="0"/>
                  </a:moveTo>
                  <a:lnTo>
                    <a:pt x="0" y="0"/>
                  </a:lnTo>
                  <a:lnTo>
                    <a:pt x="0" y="1505712"/>
                  </a:lnTo>
                  <a:lnTo>
                    <a:pt x="2523744" y="1505712"/>
                  </a:lnTo>
                  <a:lnTo>
                    <a:pt x="2523744" y="0"/>
                  </a:lnTo>
                  <a:close/>
                </a:path>
              </a:pathLst>
            </a:custGeom>
            <a:solidFill>
              <a:srgbClr val="C8C8C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577595" y="1815083"/>
              <a:ext cx="2524125" cy="1506220"/>
            </a:xfrm>
            <a:custGeom>
              <a:avLst/>
              <a:gdLst/>
              <a:ahLst/>
              <a:cxnLst/>
              <a:rect l="l" t="t" r="r" b="b"/>
              <a:pathLst>
                <a:path w="2524125" h="1506220">
                  <a:moveTo>
                    <a:pt x="0" y="1505712"/>
                  </a:moveTo>
                  <a:lnTo>
                    <a:pt x="2523744" y="1505712"/>
                  </a:lnTo>
                  <a:lnTo>
                    <a:pt x="2523744" y="0"/>
                  </a:lnTo>
                  <a:lnTo>
                    <a:pt x="0" y="0"/>
                  </a:lnTo>
                  <a:lnTo>
                    <a:pt x="0" y="1505712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56336" y="1842642"/>
            <a:ext cx="226695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800" spc="-10" dirty="0">
                <a:latin typeface="Arial"/>
                <a:cs typeface="Arial"/>
              </a:rPr>
              <a:t>Kerusakan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800" spc="-10" dirty="0">
                <a:latin typeface="Arial"/>
                <a:cs typeface="Arial"/>
              </a:rPr>
              <a:t>Kerugian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800" spc="-10" dirty="0">
                <a:latin typeface="Arial"/>
                <a:cs typeface="Arial"/>
              </a:rPr>
              <a:t>Gangguan</a:t>
            </a:r>
            <a:r>
              <a:rPr sz="1800" spc="-5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Akses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800" dirty="0">
                <a:latin typeface="Arial"/>
                <a:cs typeface="Arial"/>
              </a:rPr>
              <a:t>Gangguan</a:t>
            </a:r>
            <a:r>
              <a:rPr sz="1800" spc="-3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Fungsi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800" dirty="0">
                <a:latin typeface="Arial"/>
                <a:cs typeface="Arial"/>
              </a:rPr>
              <a:t>Peningkatan</a:t>
            </a:r>
            <a:r>
              <a:rPr sz="1800" spc="-4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Risiko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8485441" y="1086421"/>
            <a:ext cx="3057525" cy="739775"/>
            <a:chOff x="8485441" y="1086421"/>
            <a:chExt cx="3057525" cy="739775"/>
          </a:xfrm>
        </p:grpSpPr>
        <p:sp>
          <p:nvSpPr>
            <p:cNvPr id="21" name="object 21"/>
            <p:cNvSpPr/>
            <p:nvPr/>
          </p:nvSpPr>
          <p:spPr>
            <a:xfrm>
              <a:off x="8490204" y="1091183"/>
              <a:ext cx="3048000" cy="710565"/>
            </a:xfrm>
            <a:custGeom>
              <a:avLst/>
              <a:gdLst/>
              <a:ahLst/>
              <a:cxnLst/>
              <a:rect l="l" t="t" r="r" b="b"/>
              <a:pathLst>
                <a:path w="3048000" h="710564">
                  <a:moveTo>
                    <a:pt x="0" y="710184"/>
                  </a:moveTo>
                  <a:lnTo>
                    <a:pt x="3048000" y="710184"/>
                  </a:lnTo>
                  <a:lnTo>
                    <a:pt x="3048000" y="0"/>
                  </a:lnTo>
                  <a:lnTo>
                    <a:pt x="0" y="0"/>
                  </a:lnTo>
                  <a:lnTo>
                    <a:pt x="0" y="710184"/>
                  </a:lnTo>
                  <a:close/>
                </a:path>
              </a:pathLst>
            </a:custGeom>
            <a:solidFill>
              <a:srgbClr val="00AFE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8490204" y="1091183"/>
              <a:ext cx="3048000" cy="730250"/>
            </a:xfrm>
            <a:custGeom>
              <a:avLst/>
              <a:gdLst/>
              <a:ahLst/>
              <a:cxnLst/>
              <a:rect l="l" t="t" r="r" b="b"/>
              <a:pathLst>
                <a:path w="3048000" h="730250">
                  <a:moveTo>
                    <a:pt x="0" y="729996"/>
                  </a:moveTo>
                  <a:lnTo>
                    <a:pt x="3048000" y="729996"/>
                  </a:lnTo>
                  <a:lnTo>
                    <a:pt x="3048000" y="0"/>
                  </a:lnTo>
                  <a:lnTo>
                    <a:pt x="0" y="0"/>
                  </a:lnTo>
                  <a:lnTo>
                    <a:pt x="0" y="729996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3" name="object 23"/>
          <p:cNvSpPr txBox="1"/>
          <p:nvPr/>
        </p:nvSpPr>
        <p:spPr>
          <a:xfrm>
            <a:off x="9282810" y="1118361"/>
            <a:ext cx="1466850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6515">
              <a:lnSpc>
                <a:spcPct val="100000"/>
              </a:lnSpc>
              <a:spcBef>
                <a:spcPts val="100"/>
              </a:spcBef>
            </a:pPr>
            <a:r>
              <a:rPr sz="1800" b="1" spc="-10" dirty="0">
                <a:latin typeface="Arial"/>
                <a:cs typeface="Arial"/>
              </a:rPr>
              <a:t>PERKIRAAN</a:t>
            </a:r>
            <a:endParaRPr sz="1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KEBUTUHAN</a:t>
            </a:r>
            <a:endParaRPr sz="1800">
              <a:latin typeface="Arial"/>
              <a:cs typeface="Arial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8485441" y="1796605"/>
            <a:ext cx="3101975" cy="1533525"/>
            <a:chOff x="8485441" y="1796605"/>
            <a:chExt cx="3101975" cy="1533525"/>
          </a:xfrm>
        </p:grpSpPr>
        <p:sp>
          <p:nvSpPr>
            <p:cNvPr id="25" name="object 25"/>
            <p:cNvSpPr/>
            <p:nvPr/>
          </p:nvSpPr>
          <p:spPr>
            <a:xfrm>
              <a:off x="8490204" y="1801367"/>
              <a:ext cx="3092450" cy="1524000"/>
            </a:xfrm>
            <a:custGeom>
              <a:avLst/>
              <a:gdLst/>
              <a:ahLst/>
              <a:cxnLst/>
              <a:rect l="l" t="t" r="r" b="b"/>
              <a:pathLst>
                <a:path w="3092450" h="1524000">
                  <a:moveTo>
                    <a:pt x="3092196" y="0"/>
                  </a:moveTo>
                  <a:lnTo>
                    <a:pt x="0" y="0"/>
                  </a:lnTo>
                  <a:lnTo>
                    <a:pt x="0" y="1524000"/>
                  </a:lnTo>
                  <a:lnTo>
                    <a:pt x="3092196" y="1524000"/>
                  </a:lnTo>
                  <a:lnTo>
                    <a:pt x="3092196" y="0"/>
                  </a:lnTo>
                  <a:close/>
                </a:path>
              </a:pathLst>
            </a:custGeom>
            <a:solidFill>
              <a:srgbClr val="E1EFD9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8490204" y="1801367"/>
              <a:ext cx="3092450" cy="1524000"/>
            </a:xfrm>
            <a:custGeom>
              <a:avLst/>
              <a:gdLst/>
              <a:ahLst/>
              <a:cxnLst/>
              <a:rect l="l" t="t" r="r" b="b"/>
              <a:pathLst>
                <a:path w="3092450" h="1524000">
                  <a:moveTo>
                    <a:pt x="0" y="1524000"/>
                  </a:moveTo>
                  <a:lnTo>
                    <a:pt x="3092196" y="1524000"/>
                  </a:lnTo>
                  <a:lnTo>
                    <a:pt x="3092196" y="0"/>
                  </a:lnTo>
                  <a:lnTo>
                    <a:pt x="0" y="0"/>
                  </a:lnTo>
                  <a:lnTo>
                    <a:pt x="0" y="1524000"/>
                  </a:lnTo>
                  <a:close/>
                </a:path>
              </a:pathLst>
            </a:custGeom>
            <a:ln w="91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8570214" y="1829561"/>
            <a:ext cx="2884170" cy="1397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9085" indent="-286385">
              <a:lnSpc>
                <a:spcPct val="100000"/>
              </a:lnSpc>
              <a:spcBef>
                <a:spcPts val="100"/>
              </a:spcBef>
              <a:buChar char="•"/>
              <a:tabLst>
                <a:tab pos="299085" algn="l"/>
              </a:tabLst>
            </a:pPr>
            <a:r>
              <a:rPr sz="1800" spc="-10" dirty="0">
                <a:latin typeface="Arial"/>
                <a:cs typeface="Arial"/>
              </a:rPr>
              <a:t>Perbaikan/Pembangunan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800" dirty="0">
                <a:latin typeface="Arial"/>
                <a:cs typeface="Arial"/>
              </a:rPr>
              <a:t>Stimulus</a:t>
            </a:r>
            <a:r>
              <a:rPr sz="1800" spc="-25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Ekonomi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800" spc="-10" dirty="0">
                <a:latin typeface="Arial"/>
                <a:cs typeface="Arial"/>
              </a:rPr>
              <a:t>Pemulihan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20" dirty="0">
                <a:latin typeface="Arial"/>
                <a:cs typeface="Arial"/>
              </a:rPr>
              <a:t>Akses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800" dirty="0">
                <a:latin typeface="Arial"/>
                <a:cs typeface="Arial"/>
              </a:rPr>
              <a:t>Pemulihan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Fungsi</a:t>
            </a:r>
            <a:endParaRPr sz="1800">
              <a:latin typeface="Arial"/>
              <a:cs typeface="Arial"/>
            </a:endParaRPr>
          </a:p>
          <a:p>
            <a:pPr marL="299085" indent="-286385">
              <a:lnSpc>
                <a:spcPct val="100000"/>
              </a:lnSpc>
              <a:buChar char="•"/>
              <a:tabLst>
                <a:tab pos="299085" algn="l"/>
              </a:tabLst>
            </a:pPr>
            <a:r>
              <a:rPr sz="1800" dirty="0">
                <a:latin typeface="Arial"/>
                <a:cs typeface="Arial"/>
              </a:rPr>
              <a:t>Pengurangan</a:t>
            </a:r>
            <a:r>
              <a:rPr sz="1800" spc="-40" dirty="0">
                <a:latin typeface="Arial"/>
                <a:cs typeface="Arial"/>
              </a:rPr>
              <a:t> </a:t>
            </a:r>
            <a:r>
              <a:rPr sz="1800" spc="-10" dirty="0">
                <a:latin typeface="Arial"/>
                <a:cs typeface="Arial"/>
              </a:rPr>
              <a:t>Risiko</a:t>
            </a:r>
            <a:endParaRPr sz="18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8490204" y="6035040"/>
            <a:ext cx="3048000" cy="660400"/>
          </a:xfrm>
          <a:prstGeom prst="rect">
            <a:avLst/>
          </a:prstGeom>
          <a:solidFill>
            <a:srgbClr val="FF0000"/>
          </a:solidFill>
          <a:ln w="9144">
            <a:solidFill>
              <a:srgbClr val="000000"/>
            </a:solidFill>
          </a:ln>
        </p:spPr>
        <p:txBody>
          <a:bodyPr vert="horz" wrap="square" lIns="0" tIns="41275" rIns="0" bIns="0" rtlCol="0">
            <a:spAutoFit/>
          </a:bodyPr>
          <a:lstStyle/>
          <a:p>
            <a:pPr marL="650875" marR="357505" indent="-285115">
              <a:lnSpc>
                <a:spcPct val="100000"/>
              </a:lnSpc>
              <a:spcBef>
                <a:spcPts val="325"/>
              </a:spcBef>
            </a:pPr>
            <a:r>
              <a:rPr sz="1600" b="1" dirty="0">
                <a:solidFill>
                  <a:srgbClr val="FFFF00"/>
                </a:solidFill>
                <a:latin typeface="Arial"/>
                <a:cs typeface="Arial"/>
              </a:rPr>
              <a:t>PROGRAM</a:t>
            </a:r>
            <a:r>
              <a:rPr sz="1600" b="1" spc="-7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00"/>
                </a:solidFill>
                <a:latin typeface="Arial"/>
                <a:cs typeface="Arial"/>
              </a:rPr>
              <a:t>PEMULIHAN </a:t>
            </a:r>
            <a:r>
              <a:rPr sz="1600" b="1" spc="-45" dirty="0">
                <a:solidFill>
                  <a:srgbClr val="FFFF00"/>
                </a:solidFill>
                <a:latin typeface="Arial"/>
                <a:cs typeface="Arial"/>
              </a:rPr>
              <a:t>PASCA</a:t>
            </a:r>
            <a:r>
              <a:rPr sz="1600" b="1" spc="-35" dirty="0">
                <a:solidFill>
                  <a:srgbClr val="FFFF00"/>
                </a:solidFill>
                <a:latin typeface="Arial"/>
                <a:cs typeface="Arial"/>
              </a:rPr>
              <a:t> </a:t>
            </a:r>
            <a:r>
              <a:rPr sz="1600" b="1" spc="-10" dirty="0">
                <a:solidFill>
                  <a:srgbClr val="FFFF00"/>
                </a:solidFill>
                <a:latin typeface="Arial"/>
                <a:cs typeface="Arial"/>
              </a:rPr>
              <a:t>BENCANA</a:t>
            </a:r>
            <a:endParaRPr sz="1600">
              <a:latin typeface="Arial"/>
              <a:cs typeface="Arial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3078479" y="1039367"/>
            <a:ext cx="8586470" cy="4954905"/>
            <a:chOff x="3078479" y="1039367"/>
            <a:chExt cx="8586470" cy="4954905"/>
          </a:xfrm>
        </p:grpSpPr>
        <p:sp>
          <p:nvSpPr>
            <p:cNvPr id="30" name="object 30"/>
            <p:cNvSpPr/>
            <p:nvPr/>
          </p:nvSpPr>
          <p:spPr>
            <a:xfrm>
              <a:off x="9938265" y="3325748"/>
              <a:ext cx="171450" cy="880744"/>
            </a:xfrm>
            <a:custGeom>
              <a:avLst/>
              <a:gdLst/>
              <a:ahLst/>
              <a:cxnLst/>
              <a:rect l="l" t="t" r="r" b="b"/>
              <a:pathLst>
                <a:path w="171450" h="880745">
                  <a:moveTo>
                    <a:pt x="80129" y="0"/>
                  </a:moveTo>
                  <a:lnTo>
                    <a:pt x="77208" y="152400"/>
                  </a:lnTo>
                  <a:lnTo>
                    <a:pt x="115308" y="153162"/>
                  </a:lnTo>
                  <a:lnTo>
                    <a:pt x="118229" y="762"/>
                  </a:lnTo>
                  <a:lnTo>
                    <a:pt x="80129" y="0"/>
                  </a:lnTo>
                  <a:close/>
                </a:path>
                <a:path w="171450" h="880745">
                  <a:moveTo>
                    <a:pt x="75176" y="266700"/>
                  </a:moveTo>
                  <a:lnTo>
                    <a:pt x="72255" y="419100"/>
                  </a:lnTo>
                  <a:lnTo>
                    <a:pt x="110355" y="419734"/>
                  </a:lnTo>
                  <a:lnTo>
                    <a:pt x="113276" y="267335"/>
                  </a:lnTo>
                  <a:lnTo>
                    <a:pt x="75176" y="266700"/>
                  </a:lnTo>
                  <a:close/>
                </a:path>
                <a:path w="171450" h="880745">
                  <a:moveTo>
                    <a:pt x="70223" y="533273"/>
                  </a:moveTo>
                  <a:lnTo>
                    <a:pt x="67302" y="685673"/>
                  </a:lnTo>
                  <a:lnTo>
                    <a:pt x="105402" y="686434"/>
                  </a:lnTo>
                  <a:lnTo>
                    <a:pt x="108323" y="534034"/>
                  </a:lnTo>
                  <a:lnTo>
                    <a:pt x="70223" y="533273"/>
                  </a:lnTo>
                  <a:close/>
                </a:path>
                <a:path w="171450" h="880745">
                  <a:moveTo>
                    <a:pt x="16835" y="708213"/>
                  </a:moveTo>
                  <a:lnTo>
                    <a:pt x="9644" y="710564"/>
                  </a:lnTo>
                  <a:lnTo>
                    <a:pt x="3921" y="715452"/>
                  </a:lnTo>
                  <a:lnTo>
                    <a:pt x="627" y="721947"/>
                  </a:lnTo>
                  <a:lnTo>
                    <a:pt x="0" y="729228"/>
                  </a:lnTo>
                  <a:lnTo>
                    <a:pt x="2278" y="736473"/>
                  </a:lnTo>
                  <a:lnTo>
                    <a:pt x="82796" y="880490"/>
                  </a:lnTo>
                  <a:lnTo>
                    <a:pt x="105578" y="843026"/>
                  </a:lnTo>
                  <a:lnTo>
                    <a:pt x="102481" y="843026"/>
                  </a:lnTo>
                  <a:lnTo>
                    <a:pt x="64508" y="842263"/>
                  </a:lnTo>
                  <a:lnTo>
                    <a:pt x="65270" y="799973"/>
                  </a:lnTo>
                  <a:lnTo>
                    <a:pt x="81422" y="799973"/>
                  </a:lnTo>
                  <a:lnTo>
                    <a:pt x="35552" y="717803"/>
                  </a:lnTo>
                  <a:lnTo>
                    <a:pt x="30646" y="712083"/>
                  </a:lnTo>
                  <a:lnTo>
                    <a:pt x="24122" y="708802"/>
                  </a:lnTo>
                  <a:lnTo>
                    <a:pt x="16835" y="708213"/>
                  </a:lnTo>
                  <a:close/>
                </a:path>
                <a:path w="171450" h="880745">
                  <a:moveTo>
                    <a:pt x="65270" y="799973"/>
                  </a:moveTo>
                  <a:lnTo>
                    <a:pt x="64508" y="842263"/>
                  </a:lnTo>
                  <a:lnTo>
                    <a:pt x="102481" y="843026"/>
                  </a:lnTo>
                  <a:lnTo>
                    <a:pt x="102683" y="833374"/>
                  </a:lnTo>
                  <a:lnTo>
                    <a:pt x="100068" y="833374"/>
                  </a:lnTo>
                  <a:lnTo>
                    <a:pt x="67175" y="832738"/>
                  </a:lnTo>
                  <a:lnTo>
                    <a:pt x="84151" y="804862"/>
                  </a:lnTo>
                  <a:lnTo>
                    <a:pt x="81604" y="800299"/>
                  </a:lnTo>
                  <a:lnTo>
                    <a:pt x="65270" y="799973"/>
                  </a:lnTo>
                  <a:close/>
                </a:path>
                <a:path w="171450" h="880745">
                  <a:moveTo>
                    <a:pt x="155047" y="710779"/>
                  </a:moveTo>
                  <a:lnTo>
                    <a:pt x="147756" y="711104"/>
                  </a:lnTo>
                  <a:lnTo>
                    <a:pt x="141132" y="714144"/>
                  </a:lnTo>
                  <a:lnTo>
                    <a:pt x="136009" y="719708"/>
                  </a:lnTo>
                  <a:lnTo>
                    <a:pt x="86866" y="800404"/>
                  </a:lnTo>
                  <a:lnTo>
                    <a:pt x="103370" y="800734"/>
                  </a:lnTo>
                  <a:lnTo>
                    <a:pt x="102481" y="843026"/>
                  </a:lnTo>
                  <a:lnTo>
                    <a:pt x="105578" y="843026"/>
                  </a:lnTo>
                  <a:lnTo>
                    <a:pt x="168521" y="739520"/>
                  </a:lnTo>
                  <a:lnTo>
                    <a:pt x="171100" y="732397"/>
                  </a:lnTo>
                  <a:lnTo>
                    <a:pt x="170775" y="725106"/>
                  </a:lnTo>
                  <a:lnTo>
                    <a:pt x="167735" y="718482"/>
                  </a:lnTo>
                  <a:lnTo>
                    <a:pt x="162171" y="713358"/>
                  </a:lnTo>
                  <a:lnTo>
                    <a:pt x="155047" y="710779"/>
                  </a:lnTo>
                  <a:close/>
                </a:path>
                <a:path w="171450" h="880745">
                  <a:moveTo>
                    <a:pt x="84151" y="804862"/>
                  </a:moveTo>
                  <a:lnTo>
                    <a:pt x="67175" y="832738"/>
                  </a:lnTo>
                  <a:lnTo>
                    <a:pt x="100068" y="833374"/>
                  </a:lnTo>
                  <a:lnTo>
                    <a:pt x="84151" y="804862"/>
                  </a:lnTo>
                  <a:close/>
                </a:path>
                <a:path w="171450" h="880745">
                  <a:moveTo>
                    <a:pt x="86866" y="800404"/>
                  </a:moveTo>
                  <a:lnTo>
                    <a:pt x="84151" y="804862"/>
                  </a:lnTo>
                  <a:lnTo>
                    <a:pt x="100068" y="833374"/>
                  </a:lnTo>
                  <a:lnTo>
                    <a:pt x="102683" y="833374"/>
                  </a:lnTo>
                  <a:lnTo>
                    <a:pt x="103370" y="800734"/>
                  </a:lnTo>
                  <a:lnTo>
                    <a:pt x="86866" y="800404"/>
                  </a:lnTo>
                  <a:close/>
                </a:path>
                <a:path w="171450" h="880745">
                  <a:moveTo>
                    <a:pt x="81604" y="800299"/>
                  </a:moveTo>
                  <a:lnTo>
                    <a:pt x="84151" y="804862"/>
                  </a:lnTo>
                  <a:lnTo>
                    <a:pt x="86866" y="800404"/>
                  </a:lnTo>
                  <a:lnTo>
                    <a:pt x="81604" y="800299"/>
                  </a:lnTo>
                  <a:close/>
                </a:path>
                <a:path w="171450" h="880745">
                  <a:moveTo>
                    <a:pt x="81422" y="799973"/>
                  </a:moveTo>
                  <a:lnTo>
                    <a:pt x="65270" y="799973"/>
                  </a:lnTo>
                  <a:lnTo>
                    <a:pt x="81604" y="800299"/>
                  </a:lnTo>
                  <a:lnTo>
                    <a:pt x="81422" y="799973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9948417" y="5005451"/>
              <a:ext cx="134620" cy="988694"/>
            </a:xfrm>
            <a:custGeom>
              <a:avLst/>
              <a:gdLst/>
              <a:ahLst/>
              <a:cxnLst/>
              <a:rect l="l" t="t" r="r" b="b"/>
              <a:pathLst>
                <a:path w="134620" h="988695">
                  <a:moveTo>
                    <a:pt x="57784" y="0"/>
                  </a:moveTo>
                  <a:lnTo>
                    <a:pt x="57150" y="115824"/>
                  </a:lnTo>
                  <a:lnTo>
                    <a:pt x="86105" y="116078"/>
                  </a:lnTo>
                  <a:lnTo>
                    <a:pt x="86740" y="254"/>
                  </a:lnTo>
                  <a:lnTo>
                    <a:pt x="57784" y="0"/>
                  </a:lnTo>
                  <a:close/>
                </a:path>
                <a:path w="134620" h="988695">
                  <a:moveTo>
                    <a:pt x="56641" y="202692"/>
                  </a:moveTo>
                  <a:lnTo>
                    <a:pt x="56006" y="318516"/>
                  </a:lnTo>
                  <a:lnTo>
                    <a:pt x="84962" y="318770"/>
                  </a:lnTo>
                  <a:lnTo>
                    <a:pt x="85598" y="202946"/>
                  </a:lnTo>
                  <a:lnTo>
                    <a:pt x="56641" y="202692"/>
                  </a:lnTo>
                  <a:close/>
                </a:path>
                <a:path w="134620" h="988695">
                  <a:moveTo>
                    <a:pt x="55499" y="405384"/>
                  </a:moveTo>
                  <a:lnTo>
                    <a:pt x="54736" y="521208"/>
                  </a:lnTo>
                  <a:lnTo>
                    <a:pt x="83692" y="521462"/>
                  </a:lnTo>
                  <a:lnTo>
                    <a:pt x="84454" y="405638"/>
                  </a:lnTo>
                  <a:lnTo>
                    <a:pt x="55499" y="405384"/>
                  </a:lnTo>
                  <a:close/>
                </a:path>
                <a:path w="134620" h="988695">
                  <a:moveTo>
                    <a:pt x="54228" y="608101"/>
                  </a:moveTo>
                  <a:lnTo>
                    <a:pt x="53593" y="723925"/>
                  </a:lnTo>
                  <a:lnTo>
                    <a:pt x="82550" y="724090"/>
                  </a:lnTo>
                  <a:lnTo>
                    <a:pt x="83184" y="608279"/>
                  </a:lnTo>
                  <a:lnTo>
                    <a:pt x="54228" y="608101"/>
                  </a:lnTo>
                  <a:close/>
                </a:path>
                <a:path w="134620" h="988695">
                  <a:moveTo>
                    <a:pt x="16255" y="855992"/>
                  </a:moveTo>
                  <a:lnTo>
                    <a:pt x="9271" y="859980"/>
                  </a:lnTo>
                  <a:lnTo>
                    <a:pt x="2412" y="863981"/>
                  </a:lnTo>
                  <a:lnTo>
                    <a:pt x="0" y="872820"/>
                  </a:lnTo>
                  <a:lnTo>
                    <a:pt x="3936" y="879754"/>
                  </a:lnTo>
                  <a:lnTo>
                    <a:pt x="66548" y="988428"/>
                  </a:lnTo>
                  <a:lnTo>
                    <a:pt x="87783" y="952474"/>
                  </a:lnTo>
                  <a:lnTo>
                    <a:pt x="79248" y="952474"/>
                  </a:lnTo>
                  <a:lnTo>
                    <a:pt x="54228" y="952322"/>
                  </a:lnTo>
                  <a:lnTo>
                    <a:pt x="66861" y="930953"/>
                  </a:lnTo>
                  <a:lnTo>
                    <a:pt x="64405" y="926685"/>
                  </a:lnTo>
                  <a:lnTo>
                    <a:pt x="52450" y="926617"/>
                  </a:lnTo>
                  <a:lnTo>
                    <a:pt x="52563" y="906110"/>
                  </a:lnTo>
                  <a:lnTo>
                    <a:pt x="29082" y="865314"/>
                  </a:lnTo>
                  <a:lnTo>
                    <a:pt x="25146" y="858380"/>
                  </a:lnTo>
                  <a:lnTo>
                    <a:pt x="16255" y="855992"/>
                  </a:lnTo>
                  <a:close/>
                </a:path>
                <a:path w="134620" h="988695">
                  <a:moveTo>
                    <a:pt x="66861" y="930953"/>
                  </a:moveTo>
                  <a:lnTo>
                    <a:pt x="54228" y="952322"/>
                  </a:lnTo>
                  <a:lnTo>
                    <a:pt x="79248" y="952474"/>
                  </a:lnTo>
                  <a:lnTo>
                    <a:pt x="66861" y="930953"/>
                  </a:lnTo>
                  <a:close/>
                </a:path>
                <a:path w="134620" h="988695">
                  <a:moveTo>
                    <a:pt x="118363" y="856589"/>
                  </a:moveTo>
                  <a:lnTo>
                    <a:pt x="109474" y="858875"/>
                  </a:lnTo>
                  <a:lnTo>
                    <a:pt x="81520" y="906159"/>
                  </a:lnTo>
                  <a:lnTo>
                    <a:pt x="81406" y="926782"/>
                  </a:lnTo>
                  <a:lnTo>
                    <a:pt x="69327" y="926782"/>
                  </a:lnTo>
                  <a:lnTo>
                    <a:pt x="66861" y="930953"/>
                  </a:lnTo>
                  <a:lnTo>
                    <a:pt x="79248" y="952474"/>
                  </a:lnTo>
                  <a:lnTo>
                    <a:pt x="87783" y="952474"/>
                  </a:lnTo>
                  <a:lnTo>
                    <a:pt x="102958" y="926782"/>
                  </a:lnTo>
                  <a:lnTo>
                    <a:pt x="81406" y="926782"/>
                  </a:lnTo>
                  <a:lnTo>
                    <a:pt x="102999" y="926713"/>
                  </a:lnTo>
                  <a:lnTo>
                    <a:pt x="134365" y="873607"/>
                  </a:lnTo>
                  <a:lnTo>
                    <a:pt x="132079" y="864730"/>
                  </a:lnTo>
                  <a:lnTo>
                    <a:pt x="118363" y="856589"/>
                  </a:lnTo>
                  <a:close/>
                </a:path>
                <a:path w="134620" h="988695">
                  <a:moveTo>
                    <a:pt x="81520" y="906159"/>
                  </a:moveTo>
                  <a:lnTo>
                    <a:pt x="69368" y="926713"/>
                  </a:lnTo>
                  <a:lnTo>
                    <a:pt x="81406" y="926782"/>
                  </a:lnTo>
                  <a:lnTo>
                    <a:pt x="81520" y="906159"/>
                  </a:lnTo>
                  <a:close/>
                </a:path>
                <a:path w="134620" h="988695">
                  <a:moveTo>
                    <a:pt x="53085" y="810793"/>
                  </a:moveTo>
                  <a:lnTo>
                    <a:pt x="52707" y="879754"/>
                  </a:lnTo>
                  <a:lnTo>
                    <a:pt x="52591" y="906159"/>
                  </a:lnTo>
                  <a:lnTo>
                    <a:pt x="64405" y="926685"/>
                  </a:lnTo>
                  <a:lnTo>
                    <a:pt x="69368" y="926713"/>
                  </a:lnTo>
                  <a:lnTo>
                    <a:pt x="81520" y="906159"/>
                  </a:lnTo>
                  <a:lnTo>
                    <a:pt x="82041" y="810958"/>
                  </a:lnTo>
                  <a:lnTo>
                    <a:pt x="53085" y="810793"/>
                  </a:lnTo>
                  <a:close/>
                </a:path>
                <a:path w="134620" h="988695">
                  <a:moveTo>
                    <a:pt x="52563" y="906110"/>
                  </a:moveTo>
                  <a:lnTo>
                    <a:pt x="52450" y="926617"/>
                  </a:lnTo>
                  <a:lnTo>
                    <a:pt x="64405" y="926685"/>
                  </a:lnTo>
                  <a:lnTo>
                    <a:pt x="52563" y="90611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3092957" y="1994153"/>
              <a:ext cx="5398770" cy="1117600"/>
            </a:xfrm>
            <a:custGeom>
              <a:avLst/>
              <a:gdLst/>
              <a:ahLst/>
              <a:cxnLst/>
              <a:rect l="l" t="t" r="r" b="b"/>
              <a:pathLst>
                <a:path w="5398770" h="1117600">
                  <a:moveTo>
                    <a:pt x="0" y="33274"/>
                  </a:moveTo>
                  <a:lnTo>
                    <a:pt x="5322062" y="0"/>
                  </a:lnTo>
                </a:path>
                <a:path w="5398770" h="1117600">
                  <a:moveTo>
                    <a:pt x="0" y="280416"/>
                  </a:moveTo>
                  <a:lnTo>
                    <a:pt x="5322062" y="280416"/>
                  </a:lnTo>
                </a:path>
                <a:path w="5398770" h="1117600">
                  <a:moveTo>
                    <a:pt x="9143" y="573786"/>
                  </a:moveTo>
                  <a:lnTo>
                    <a:pt x="5398643" y="569976"/>
                  </a:lnTo>
                </a:path>
                <a:path w="5398770" h="1117600">
                  <a:moveTo>
                    <a:pt x="0" y="871728"/>
                  </a:moveTo>
                  <a:lnTo>
                    <a:pt x="5366131" y="838200"/>
                  </a:lnTo>
                </a:path>
                <a:path w="5398770" h="1117600">
                  <a:moveTo>
                    <a:pt x="0" y="1117346"/>
                  </a:moveTo>
                  <a:lnTo>
                    <a:pt x="5398262" y="1083564"/>
                  </a:lnTo>
                </a:path>
              </a:pathLst>
            </a:custGeom>
            <a:ln w="28956">
              <a:solidFill>
                <a:srgbClr val="C00000"/>
              </a:solidFill>
              <a:prstDash val="sysDash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8458200" y="1045463"/>
              <a:ext cx="3200400" cy="4093845"/>
            </a:xfrm>
            <a:custGeom>
              <a:avLst/>
              <a:gdLst/>
              <a:ahLst/>
              <a:cxnLst/>
              <a:rect l="l" t="t" r="r" b="b"/>
              <a:pathLst>
                <a:path w="3200400" h="4093845">
                  <a:moveTo>
                    <a:pt x="0" y="4093464"/>
                  </a:moveTo>
                  <a:lnTo>
                    <a:pt x="3200400" y="4093464"/>
                  </a:lnTo>
                  <a:lnTo>
                    <a:pt x="3200400" y="0"/>
                  </a:lnTo>
                  <a:lnTo>
                    <a:pt x="0" y="0"/>
                  </a:lnTo>
                  <a:lnTo>
                    <a:pt x="0" y="4093464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102102" y="1399031"/>
              <a:ext cx="5389245" cy="2717800"/>
            </a:xfrm>
            <a:custGeom>
              <a:avLst/>
              <a:gdLst/>
              <a:ahLst/>
              <a:cxnLst/>
              <a:rect l="l" t="t" r="r" b="b"/>
              <a:pathLst>
                <a:path w="5389245" h="2717800">
                  <a:moveTo>
                    <a:pt x="1081405" y="2660269"/>
                  </a:moveTo>
                  <a:lnTo>
                    <a:pt x="1043305" y="2641231"/>
                  </a:lnTo>
                  <a:lnTo>
                    <a:pt x="967105" y="2603119"/>
                  </a:lnTo>
                  <a:lnTo>
                    <a:pt x="967105" y="2641231"/>
                  </a:lnTo>
                  <a:lnTo>
                    <a:pt x="559816" y="2641231"/>
                  </a:lnTo>
                  <a:lnTo>
                    <a:pt x="559816" y="71628"/>
                  </a:lnTo>
                  <a:lnTo>
                    <a:pt x="559816" y="52578"/>
                  </a:lnTo>
                  <a:lnTo>
                    <a:pt x="559816" y="33528"/>
                  </a:lnTo>
                  <a:lnTo>
                    <a:pt x="0" y="33528"/>
                  </a:lnTo>
                  <a:lnTo>
                    <a:pt x="0" y="71628"/>
                  </a:lnTo>
                  <a:lnTo>
                    <a:pt x="521716" y="71628"/>
                  </a:lnTo>
                  <a:lnTo>
                    <a:pt x="521716" y="2679319"/>
                  </a:lnTo>
                  <a:lnTo>
                    <a:pt x="967105" y="2679319"/>
                  </a:lnTo>
                  <a:lnTo>
                    <a:pt x="967105" y="2717419"/>
                  </a:lnTo>
                  <a:lnTo>
                    <a:pt x="1043305" y="2679319"/>
                  </a:lnTo>
                  <a:lnTo>
                    <a:pt x="1081405" y="2660269"/>
                  </a:lnTo>
                  <a:close/>
                </a:path>
                <a:path w="5389245" h="2717800">
                  <a:moveTo>
                    <a:pt x="5388991" y="57150"/>
                  </a:moveTo>
                  <a:lnTo>
                    <a:pt x="5350891" y="38100"/>
                  </a:lnTo>
                  <a:lnTo>
                    <a:pt x="5274691" y="0"/>
                  </a:lnTo>
                  <a:lnTo>
                    <a:pt x="5274691" y="38100"/>
                  </a:lnTo>
                  <a:lnTo>
                    <a:pt x="4477512" y="38100"/>
                  </a:lnTo>
                  <a:lnTo>
                    <a:pt x="4477512" y="2640596"/>
                  </a:lnTo>
                  <a:lnTo>
                    <a:pt x="3604260" y="2640596"/>
                  </a:lnTo>
                  <a:lnTo>
                    <a:pt x="3604260" y="2678684"/>
                  </a:lnTo>
                  <a:lnTo>
                    <a:pt x="4515612" y="2678684"/>
                  </a:lnTo>
                  <a:lnTo>
                    <a:pt x="4515612" y="2659634"/>
                  </a:lnTo>
                  <a:lnTo>
                    <a:pt x="4515612" y="2640596"/>
                  </a:lnTo>
                  <a:lnTo>
                    <a:pt x="4515612" y="76200"/>
                  </a:lnTo>
                  <a:lnTo>
                    <a:pt x="5274691" y="76200"/>
                  </a:lnTo>
                  <a:lnTo>
                    <a:pt x="5274691" y="114300"/>
                  </a:lnTo>
                  <a:lnTo>
                    <a:pt x="5350891" y="76200"/>
                  </a:lnTo>
                  <a:lnTo>
                    <a:pt x="5388991" y="57150"/>
                  </a:lnTo>
                  <a:close/>
                </a:path>
              </a:pathLst>
            </a:custGeom>
            <a:solidFill>
              <a:srgbClr val="0000C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5" name="object 35"/>
          <p:cNvGrpSpPr/>
          <p:nvPr/>
        </p:nvGrpSpPr>
        <p:grpSpPr>
          <a:xfrm>
            <a:off x="144653" y="149225"/>
            <a:ext cx="3686810" cy="640715"/>
            <a:chOff x="144653" y="149225"/>
            <a:chExt cx="3686810" cy="640715"/>
          </a:xfrm>
        </p:grpSpPr>
        <p:sp>
          <p:nvSpPr>
            <p:cNvPr id="36" name="object 36"/>
            <p:cNvSpPr/>
            <p:nvPr/>
          </p:nvSpPr>
          <p:spPr>
            <a:xfrm>
              <a:off x="159258" y="163829"/>
              <a:ext cx="3657600" cy="611505"/>
            </a:xfrm>
            <a:custGeom>
              <a:avLst/>
              <a:gdLst/>
              <a:ahLst/>
              <a:cxnLst/>
              <a:rect l="l" t="t" r="r" b="b"/>
              <a:pathLst>
                <a:path w="3657600" h="611505">
                  <a:moveTo>
                    <a:pt x="3657600" y="0"/>
                  </a:moveTo>
                  <a:lnTo>
                    <a:pt x="0" y="0"/>
                  </a:lnTo>
                  <a:lnTo>
                    <a:pt x="0" y="105918"/>
                  </a:lnTo>
                  <a:lnTo>
                    <a:pt x="0" y="611124"/>
                  </a:lnTo>
                  <a:lnTo>
                    <a:pt x="3657600" y="611124"/>
                  </a:lnTo>
                  <a:lnTo>
                    <a:pt x="3657600" y="105918"/>
                  </a:lnTo>
                  <a:lnTo>
                    <a:pt x="36576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59258" y="163829"/>
              <a:ext cx="3657600" cy="611505"/>
            </a:xfrm>
            <a:custGeom>
              <a:avLst/>
              <a:gdLst/>
              <a:ahLst/>
              <a:cxnLst/>
              <a:rect l="l" t="t" r="r" b="b"/>
              <a:pathLst>
                <a:path w="3657600" h="611505">
                  <a:moveTo>
                    <a:pt x="0" y="611124"/>
                  </a:moveTo>
                  <a:lnTo>
                    <a:pt x="3657600" y="611124"/>
                  </a:lnTo>
                  <a:lnTo>
                    <a:pt x="3657600" y="0"/>
                  </a:lnTo>
                  <a:lnTo>
                    <a:pt x="0" y="0"/>
                  </a:lnTo>
                  <a:lnTo>
                    <a:pt x="0" y="611124"/>
                  </a:lnTo>
                  <a:close/>
                </a:path>
              </a:pathLst>
            </a:custGeom>
            <a:ln w="28956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8" name="object 3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7202" rIns="0" bIns="0" rtlCol="0">
            <a:spAutoFit/>
          </a:bodyPr>
          <a:lstStyle/>
          <a:p>
            <a:pPr marL="247650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F1F1F1"/>
                </a:solidFill>
                <a:latin typeface="Cambria"/>
                <a:cs typeface="Cambria"/>
              </a:rPr>
              <a:t>ALUR</a:t>
            </a:r>
            <a:r>
              <a:rPr sz="3200" b="1" spc="-105" dirty="0">
                <a:solidFill>
                  <a:srgbClr val="F1F1F1"/>
                </a:solidFill>
                <a:latin typeface="Cambria"/>
                <a:cs typeface="Cambria"/>
              </a:rPr>
              <a:t> </a:t>
            </a:r>
            <a:r>
              <a:rPr sz="3200" b="1" spc="-40" dirty="0">
                <a:solidFill>
                  <a:srgbClr val="F1F1F1"/>
                </a:solidFill>
                <a:latin typeface="Cambria"/>
                <a:cs typeface="Cambria"/>
              </a:rPr>
              <a:t>JITUPASNA</a:t>
            </a:r>
            <a:endParaRPr sz="3200">
              <a:latin typeface="Cambria"/>
              <a:cs typeface="Cambria"/>
            </a:endParaRPr>
          </a:p>
        </p:txBody>
      </p:sp>
      <p:grpSp>
        <p:nvGrpSpPr>
          <p:cNvPr id="39" name="object 39"/>
          <p:cNvGrpSpPr/>
          <p:nvPr/>
        </p:nvGrpSpPr>
        <p:grpSpPr>
          <a:xfrm>
            <a:off x="3636264" y="265175"/>
            <a:ext cx="289560" cy="542925"/>
            <a:chOff x="3636264" y="265175"/>
            <a:chExt cx="289560" cy="542925"/>
          </a:xfrm>
        </p:grpSpPr>
        <p:sp>
          <p:nvSpPr>
            <p:cNvPr id="40" name="object 40"/>
            <p:cNvSpPr/>
            <p:nvPr/>
          </p:nvSpPr>
          <p:spPr>
            <a:xfrm>
              <a:off x="3640836" y="269747"/>
              <a:ext cx="280670" cy="533400"/>
            </a:xfrm>
            <a:custGeom>
              <a:avLst/>
              <a:gdLst/>
              <a:ahLst/>
              <a:cxnLst/>
              <a:rect l="l" t="t" r="r" b="b"/>
              <a:pathLst>
                <a:path w="280670" h="533400">
                  <a:moveTo>
                    <a:pt x="280415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280415" y="533400"/>
                  </a:lnTo>
                  <a:lnTo>
                    <a:pt x="280415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640836" y="269747"/>
              <a:ext cx="280670" cy="533400"/>
            </a:xfrm>
            <a:custGeom>
              <a:avLst/>
              <a:gdLst/>
              <a:ahLst/>
              <a:cxnLst/>
              <a:rect l="l" t="t" r="r" b="b"/>
              <a:pathLst>
                <a:path w="280670" h="533400">
                  <a:moveTo>
                    <a:pt x="0" y="533400"/>
                  </a:moveTo>
                  <a:lnTo>
                    <a:pt x="280415" y="533400"/>
                  </a:lnTo>
                  <a:lnTo>
                    <a:pt x="280415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914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42" name="Picture 41">
            <a:extLst>
              <a:ext uri="{FF2B5EF4-FFF2-40B4-BE49-F238E27FC236}">
                <a16:creationId xmlns:a16="http://schemas.microsoft.com/office/drawing/2014/main" id="{B350B69C-9A60-F42B-A989-4465A7475C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145" y="109211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3" name="Picture 42" descr="Logo BerAKHLAK">
            <a:extLst>
              <a:ext uri="{FF2B5EF4-FFF2-40B4-BE49-F238E27FC236}">
                <a16:creationId xmlns:a16="http://schemas.microsoft.com/office/drawing/2014/main" id="{0E614FD0-0FE3-79DF-ACAB-19838BE768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468" y="56828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4" name="Picture 4" descr="Logo EVP">
            <a:extLst>
              <a:ext uri="{FF2B5EF4-FFF2-40B4-BE49-F238E27FC236}">
                <a16:creationId xmlns:a16="http://schemas.microsoft.com/office/drawing/2014/main" id="{414DB68E-B89B-4333-1761-BB4782C3A0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91" y="652108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603250" y="1221994"/>
            <a:ext cx="5118100" cy="5483860"/>
            <a:chOff x="603250" y="1221994"/>
            <a:chExt cx="5118100" cy="5483860"/>
          </a:xfrm>
        </p:grpSpPr>
        <p:sp>
          <p:nvSpPr>
            <p:cNvPr id="3" name="object 3"/>
            <p:cNvSpPr/>
            <p:nvPr/>
          </p:nvSpPr>
          <p:spPr>
            <a:xfrm>
              <a:off x="609600" y="1228344"/>
              <a:ext cx="5105400" cy="600710"/>
            </a:xfrm>
            <a:custGeom>
              <a:avLst/>
              <a:gdLst/>
              <a:ahLst/>
              <a:cxnLst/>
              <a:rect l="l" t="t" r="r" b="b"/>
              <a:pathLst>
                <a:path w="5105400" h="600710">
                  <a:moveTo>
                    <a:pt x="5005324" y="0"/>
                  </a:moveTo>
                  <a:lnTo>
                    <a:pt x="100076" y="0"/>
                  </a:lnTo>
                  <a:lnTo>
                    <a:pt x="61121" y="7868"/>
                  </a:lnTo>
                  <a:lnTo>
                    <a:pt x="29311" y="29321"/>
                  </a:lnTo>
                  <a:lnTo>
                    <a:pt x="7864" y="61132"/>
                  </a:lnTo>
                  <a:lnTo>
                    <a:pt x="0" y="100075"/>
                  </a:lnTo>
                  <a:lnTo>
                    <a:pt x="0" y="500379"/>
                  </a:lnTo>
                  <a:lnTo>
                    <a:pt x="7864" y="539323"/>
                  </a:lnTo>
                  <a:lnTo>
                    <a:pt x="29311" y="571134"/>
                  </a:lnTo>
                  <a:lnTo>
                    <a:pt x="61121" y="592587"/>
                  </a:lnTo>
                  <a:lnTo>
                    <a:pt x="100076" y="600455"/>
                  </a:lnTo>
                  <a:lnTo>
                    <a:pt x="5005324" y="600455"/>
                  </a:lnTo>
                  <a:lnTo>
                    <a:pt x="5044267" y="592587"/>
                  </a:lnTo>
                  <a:lnTo>
                    <a:pt x="5076078" y="571134"/>
                  </a:lnTo>
                  <a:lnTo>
                    <a:pt x="5097531" y="539323"/>
                  </a:lnTo>
                  <a:lnTo>
                    <a:pt x="5105400" y="500379"/>
                  </a:lnTo>
                  <a:lnTo>
                    <a:pt x="5105400" y="100075"/>
                  </a:lnTo>
                  <a:lnTo>
                    <a:pt x="5097531" y="61132"/>
                  </a:lnTo>
                  <a:lnTo>
                    <a:pt x="5076078" y="29321"/>
                  </a:lnTo>
                  <a:lnTo>
                    <a:pt x="5044267" y="7868"/>
                  </a:lnTo>
                  <a:lnTo>
                    <a:pt x="5005324" y="0"/>
                  </a:lnTo>
                  <a:close/>
                </a:path>
              </a:pathLst>
            </a:custGeom>
            <a:solidFill>
              <a:srgbClr val="F8C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609600" y="1228344"/>
              <a:ext cx="5105400" cy="600710"/>
            </a:xfrm>
            <a:custGeom>
              <a:avLst/>
              <a:gdLst/>
              <a:ahLst/>
              <a:cxnLst/>
              <a:rect l="l" t="t" r="r" b="b"/>
              <a:pathLst>
                <a:path w="5105400" h="600710">
                  <a:moveTo>
                    <a:pt x="0" y="100075"/>
                  </a:moveTo>
                  <a:lnTo>
                    <a:pt x="7864" y="61132"/>
                  </a:lnTo>
                  <a:lnTo>
                    <a:pt x="29311" y="29321"/>
                  </a:lnTo>
                  <a:lnTo>
                    <a:pt x="61121" y="7868"/>
                  </a:lnTo>
                  <a:lnTo>
                    <a:pt x="100076" y="0"/>
                  </a:lnTo>
                  <a:lnTo>
                    <a:pt x="5005324" y="0"/>
                  </a:lnTo>
                  <a:lnTo>
                    <a:pt x="5044267" y="7868"/>
                  </a:lnTo>
                  <a:lnTo>
                    <a:pt x="5076078" y="29321"/>
                  </a:lnTo>
                  <a:lnTo>
                    <a:pt x="5097531" y="61132"/>
                  </a:lnTo>
                  <a:lnTo>
                    <a:pt x="5105400" y="100075"/>
                  </a:lnTo>
                  <a:lnTo>
                    <a:pt x="5105400" y="500379"/>
                  </a:lnTo>
                  <a:lnTo>
                    <a:pt x="5097531" y="539323"/>
                  </a:lnTo>
                  <a:lnTo>
                    <a:pt x="5076078" y="571134"/>
                  </a:lnTo>
                  <a:lnTo>
                    <a:pt x="5044267" y="592587"/>
                  </a:lnTo>
                  <a:lnTo>
                    <a:pt x="5005324" y="600455"/>
                  </a:lnTo>
                  <a:lnTo>
                    <a:pt x="100076" y="600455"/>
                  </a:lnTo>
                  <a:lnTo>
                    <a:pt x="61121" y="592587"/>
                  </a:lnTo>
                  <a:lnTo>
                    <a:pt x="29311" y="571134"/>
                  </a:lnTo>
                  <a:lnTo>
                    <a:pt x="7864" y="539323"/>
                  </a:lnTo>
                  <a:lnTo>
                    <a:pt x="0" y="500379"/>
                  </a:lnTo>
                  <a:lnTo>
                    <a:pt x="0" y="100075"/>
                  </a:lnTo>
                  <a:close/>
                </a:path>
              </a:pathLst>
            </a:custGeom>
            <a:ln w="12191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09600" y="1894331"/>
              <a:ext cx="5105400" cy="4811395"/>
            </a:xfrm>
            <a:custGeom>
              <a:avLst/>
              <a:gdLst/>
              <a:ahLst/>
              <a:cxnLst/>
              <a:rect l="l" t="t" r="r" b="b"/>
              <a:pathLst>
                <a:path w="5105400" h="4811395">
                  <a:moveTo>
                    <a:pt x="5105400" y="0"/>
                  </a:moveTo>
                  <a:lnTo>
                    <a:pt x="0" y="0"/>
                  </a:lnTo>
                  <a:lnTo>
                    <a:pt x="0" y="4811268"/>
                  </a:lnTo>
                  <a:lnTo>
                    <a:pt x="5105400" y="4811268"/>
                  </a:lnTo>
                  <a:lnTo>
                    <a:pt x="5105400" y="0"/>
                  </a:lnTo>
                  <a:close/>
                </a:path>
              </a:pathLst>
            </a:custGeom>
            <a:solidFill>
              <a:srgbClr val="F8C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" name="object 6"/>
          <p:cNvSpPr txBox="1"/>
          <p:nvPr/>
        </p:nvSpPr>
        <p:spPr>
          <a:xfrm>
            <a:off x="688340" y="1024643"/>
            <a:ext cx="4947920" cy="4072890"/>
          </a:xfrm>
          <a:prstGeom prst="rect">
            <a:avLst/>
          </a:prstGeom>
        </p:spPr>
        <p:txBody>
          <a:bodyPr vert="horz" wrap="square" lIns="0" tIns="2165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705"/>
              </a:spcBef>
            </a:pPr>
            <a:r>
              <a:rPr sz="3200" b="1" spc="-10" dirty="0">
                <a:solidFill>
                  <a:srgbClr val="385622"/>
                </a:solidFill>
                <a:latin typeface="Tahoma"/>
                <a:cs typeface="Tahoma"/>
              </a:rPr>
              <a:t>Kerusakan</a:t>
            </a:r>
            <a:endParaRPr sz="3200">
              <a:latin typeface="Tahoma"/>
              <a:cs typeface="Tahoma"/>
            </a:endParaRPr>
          </a:p>
          <a:p>
            <a:pPr marL="283845" marR="5715" indent="-271780" algn="just">
              <a:lnSpc>
                <a:spcPct val="90000"/>
              </a:lnSpc>
              <a:spcBef>
                <a:spcPts val="1495"/>
              </a:spcBef>
              <a:buFont typeface="Arial"/>
              <a:buChar char="•"/>
              <a:tabLst>
                <a:tab pos="285115" algn="l"/>
              </a:tabLst>
            </a:pPr>
            <a:r>
              <a:rPr sz="2400" dirty="0">
                <a:latin typeface="Times New Roman"/>
                <a:cs typeface="Times New Roman"/>
              </a:rPr>
              <a:t>Perubahan</a:t>
            </a:r>
            <a:r>
              <a:rPr sz="2400" spc="2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bentuk</a:t>
            </a:r>
            <a:r>
              <a:rPr sz="2400" spc="2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fisik</a:t>
            </a:r>
            <a:r>
              <a:rPr sz="2400" spc="20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secara</a:t>
            </a:r>
            <a:r>
              <a:rPr sz="2400" spc="20" dirty="0">
                <a:latin typeface="Times New Roman"/>
                <a:cs typeface="Times New Roman"/>
              </a:rPr>
              <a:t> 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total</a:t>
            </a:r>
            <a:r>
              <a:rPr sz="2400" b="1" spc="-10" dirty="0">
                <a:latin typeface="Times New Roman"/>
                <a:cs typeface="Times New Roman"/>
              </a:rPr>
              <a:t> 	</a:t>
            </a:r>
            <a:r>
              <a:rPr sz="2400" dirty="0">
                <a:latin typeface="Times New Roman"/>
                <a:cs typeface="Times New Roman"/>
              </a:rPr>
              <a:t>atau</a:t>
            </a:r>
            <a:r>
              <a:rPr sz="2400" spc="25" dirty="0">
                <a:latin typeface="Times New Roman"/>
                <a:cs typeface="Times New Roman"/>
              </a:rPr>
              <a:t> 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parsial</a:t>
            </a:r>
            <a:r>
              <a:rPr sz="2400" b="1" spc="3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dan</a:t>
            </a:r>
            <a:r>
              <a:rPr sz="2400" spc="2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kehilangan</a:t>
            </a:r>
            <a:r>
              <a:rPr sz="2400" spc="25" dirty="0">
                <a:latin typeface="Times New Roman"/>
                <a:cs typeface="Times New Roman"/>
              </a:rPr>
              <a:t> 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fungsi</a:t>
            </a:r>
            <a:r>
              <a:rPr sz="2400" b="1" spc="-10" dirty="0">
                <a:latin typeface="Times New Roman"/>
                <a:cs typeface="Times New Roman"/>
              </a:rPr>
              <a:t> 	</a:t>
            </a:r>
            <a:r>
              <a:rPr sz="2400" dirty="0">
                <a:latin typeface="Times New Roman"/>
                <a:cs typeface="Times New Roman"/>
              </a:rPr>
              <a:t>dari</a:t>
            </a:r>
            <a:r>
              <a:rPr sz="2400" spc="3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aset</a:t>
            </a:r>
            <a:r>
              <a:rPr sz="2400" spc="3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fisik</a:t>
            </a:r>
            <a:r>
              <a:rPr sz="2400" spc="39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permukiman</a:t>
            </a:r>
            <a:r>
              <a:rPr sz="2400" spc="395" dirty="0">
                <a:latin typeface="Times New Roman"/>
                <a:cs typeface="Times New Roman"/>
              </a:rPr>
              <a:t> </a:t>
            </a:r>
            <a:r>
              <a:rPr sz="2400" spc="-10" dirty="0">
                <a:latin typeface="Times New Roman"/>
                <a:cs typeface="Times New Roman"/>
              </a:rPr>
              <a:t>termasuk 	</a:t>
            </a:r>
            <a:r>
              <a:rPr sz="2400" b="1" u="sng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sarana</a:t>
            </a:r>
            <a:r>
              <a:rPr sz="2400" b="1" spc="-7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dan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prasarana</a:t>
            </a:r>
            <a:endParaRPr sz="2400">
              <a:latin typeface="Times New Roman"/>
              <a:cs typeface="Times New Roman"/>
            </a:endParaRPr>
          </a:p>
          <a:p>
            <a:pPr marL="283845" marR="5080" indent="-271780" algn="just">
              <a:lnSpc>
                <a:spcPts val="2590"/>
              </a:lnSpc>
              <a:spcBef>
                <a:spcPts val="840"/>
              </a:spcBef>
              <a:buFont typeface="Arial"/>
              <a:buChar char="•"/>
              <a:tabLst>
                <a:tab pos="285115" algn="l"/>
              </a:tabLst>
            </a:pPr>
            <a:r>
              <a:rPr sz="2400" dirty="0">
                <a:latin typeface="Times New Roman"/>
                <a:cs typeface="Times New Roman"/>
              </a:rPr>
              <a:t>Terjadi</a:t>
            </a:r>
            <a:r>
              <a:rPr sz="2400" spc="180" dirty="0">
                <a:latin typeface="Times New Roman"/>
                <a:cs typeface="Times New Roman"/>
              </a:rPr>
              <a:t> 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saat</a:t>
            </a:r>
            <a:r>
              <a:rPr sz="2400" b="1" u="sng" spc="18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bencana</a:t>
            </a:r>
            <a:r>
              <a:rPr sz="2400" b="1" spc="185" dirty="0">
                <a:latin typeface="Times New Roman"/>
                <a:cs typeface="Times New Roman"/>
              </a:rPr>
              <a:t>  </a:t>
            </a:r>
            <a:r>
              <a:rPr sz="2400" dirty="0">
                <a:latin typeface="Times New Roman"/>
                <a:cs typeface="Times New Roman"/>
              </a:rPr>
              <a:t>atau</a:t>
            </a:r>
            <a:r>
              <a:rPr sz="2400" spc="180" dirty="0">
                <a:latin typeface="Times New Roman"/>
                <a:cs typeface="Times New Roman"/>
              </a:rPr>
              <a:t> 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segera</a:t>
            </a:r>
            <a:r>
              <a:rPr sz="2400" b="1" spc="-10" dirty="0">
                <a:latin typeface="Times New Roman"/>
                <a:cs typeface="Times New Roman"/>
              </a:rPr>
              <a:t> 	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setelah</a:t>
            </a:r>
            <a:r>
              <a:rPr sz="2400" b="1" u="sng" spc="-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bencana</a:t>
            </a:r>
            <a:endParaRPr sz="2400">
              <a:latin typeface="Times New Roman"/>
              <a:cs typeface="Times New Roman"/>
            </a:endParaRPr>
          </a:p>
          <a:p>
            <a:pPr marL="299085" marR="5080" indent="-271780" algn="just">
              <a:lnSpc>
                <a:spcPts val="2590"/>
              </a:lnSpc>
              <a:spcBef>
                <a:spcPts val="800"/>
              </a:spcBef>
              <a:buFont typeface="Arial"/>
              <a:buChar char="•"/>
              <a:tabLst>
                <a:tab pos="300355" algn="l"/>
              </a:tabLst>
            </a:pPr>
            <a:r>
              <a:rPr sz="24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Dihitung</a:t>
            </a:r>
            <a:r>
              <a:rPr sz="2400" b="1" u="sng" spc="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dalam</a:t>
            </a:r>
            <a:r>
              <a:rPr sz="2400" b="1" u="sng" spc="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unit</a:t>
            </a:r>
            <a:r>
              <a:rPr sz="2400" b="1" u="sng" spc="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4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fisik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sz="2400" spc="65" dirty="0">
                <a:latin typeface="Times New Roman"/>
                <a:cs typeface="Times New Roman"/>
              </a:rPr>
              <a:t> </a:t>
            </a:r>
            <a:r>
              <a:rPr sz="2400" spc="-40" dirty="0">
                <a:latin typeface="Times New Roman"/>
                <a:cs typeface="Times New Roman"/>
              </a:rPr>
              <a:t>kemudian 	</a:t>
            </a:r>
            <a:r>
              <a:rPr sz="2400" spc="-10" dirty="0">
                <a:latin typeface="Times New Roman"/>
                <a:cs typeface="Times New Roman"/>
              </a:rPr>
              <a:t>diperkirakan</a:t>
            </a:r>
            <a:r>
              <a:rPr sz="2400" spc="-8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nilai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-25" dirty="0">
                <a:latin typeface="Times New Roman"/>
                <a:cs typeface="Times New Roman"/>
              </a:rPr>
              <a:t>kerusakannya</a:t>
            </a:r>
            <a:r>
              <a:rPr sz="2400" spc="-75" dirty="0">
                <a:latin typeface="Times New Roman"/>
                <a:cs typeface="Times New Roman"/>
              </a:rPr>
              <a:t> </a:t>
            </a:r>
            <a:r>
              <a:rPr sz="2400" spc="-35" dirty="0">
                <a:latin typeface="Times New Roman"/>
                <a:cs typeface="Times New Roman"/>
              </a:rPr>
              <a:t>dalam 	</a:t>
            </a:r>
            <a:r>
              <a:rPr sz="2400" spc="-75" dirty="0">
                <a:latin typeface="Times New Roman"/>
                <a:cs typeface="Times New Roman"/>
              </a:rPr>
              <a:t>nilai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-20" dirty="0">
                <a:latin typeface="Times New Roman"/>
                <a:cs typeface="Times New Roman"/>
              </a:rPr>
              <a:t>uang</a:t>
            </a:r>
            <a:endParaRPr sz="2400">
              <a:latin typeface="Times New Roman"/>
              <a:cs typeface="Times New Roman"/>
            </a:endParaRPr>
          </a:p>
        </p:txBody>
      </p:sp>
      <p:grpSp>
        <p:nvGrpSpPr>
          <p:cNvPr id="7" name="object 7"/>
          <p:cNvGrpSpPr/>
          <p:nvPr/>
        </p:nvGrpSpPr>
        <p:grpSpPr>
          <a:xfrm>
            <a:off x="5650991" y="1822704"/>
            <a:ext cx="6038215" cy="4883150"/>
            <a:chOff x="5650991" y="1822704"/>
            <a:chExt cx="6038215" cy="4883150"/>
          </a:xfrm>
        </p:grpSpPr>
        <p:sp>
          <p:nvSpPr>
            <p:cNvPr id="8" name="object 8"/>
            <p:cNvSpPr/>
            <p:nvPr/>
          </p:nvSpPr>
          <p:spPr>
            <a:xfrm>
              <a:off x="5714999" y="1894332"/>
              <a:ext cx="5867400" cy="4811395"/>
            </a:xfrm>
            <a:custGeom>
              <a:avLst/>
              <a:gdLst/>
              <a:ahLst/>
              <a:cxnLst/>
              <a:rect l="l" t="t" r="r" b="b"/>
              <a:pathLst>
                <a:path w="5867400" h="4811395">
                  <a:moveTo>
                    <a:pt x="5867400" y="0"/>
                  </a:moveTo>
                  <a:lnTo>
                    <a:pt x="0" y="0"/>
                  </a:lnTo>
                  <a:lnTo>
                    <a:pt x="0" y="4811268"/>
                  </a:lnTo>
                  <a:lnTo>
                    <a:pt x="5867400" y="4811268"/>
                  </a:lnTo>
                  <a:lnTo>
                    <a:pt x="5867400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" name="object 9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50991" y="1833372"/>
              <a:ext cx="426720" cy="55626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817107" y="1822704"/>
              <a:ext cx="3192780" cy="597408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7127" y="2168652"/>
              <a:ext cx="2941320" cy="50291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721851" y="1822704"/>
              <a:ext cx="1636776" cy="597408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62032" y="2168652"/>
              <a:ext cx="740664" cy="50291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0002011" y="1822704"/>
              <a:ext cx="1124711" cy="597408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817107" y="2110740"/>
              <a:ext cx="3977640" cy="597408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977127" y="2456688"/>
              <a:ext cx="3657600" cy="50291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9438132" y="2110740"/>
              <a:ext cx="1712976" cy="597408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8631" y="2459736"/>
              <a:ext cx="426720" cy="556260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039611" y="2449068"/>
              <a:ext cx="2421636" cy="597408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199631" y="2795016"/>
              <a:ext cx="2101595" cy="50291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104631" y="2449068"/>
              <a:ext cx="830579" cy="597408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647175" y="2449068"/>
              <a:ext cx="1575816" cy="597408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807195" y="2795016"/>
              <a:ext cx="1255776" cy="50291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8631" y="2798064"/>
              <a:ext cx="426720" cy="556260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6039611" y="2787396"/>
              <a:ext cx="1700784" cy="597408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6199631" y="3133344"/>
              <a:ext cx="1380743" cy="5029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7446263" y="2787396"/>
              <a:ext cx="897635" cy="597408"/>
            </a:xfrm>
            <a:prstGeom prst="rect">
              <a:avLst/>
            </a:prstGeom>
          </p:spPr>
        </p:pic>
        <p:pic>
          <p:nvPicPr>
            <p:cNvPr id="28" name="object 2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987283" y="2787396"/>
              <a:ext cx="2813304" cy="597408"/>
            </a:xfrm>
            <a:prstGeom prst="rect">
              <a:avLst/>
            </a:prstGeom>
          </p:spPr>
        </p:pic>
        <p:pic>
          <p:nvPicPr>
            <p:cNvPr id="29" name="object 2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147303" y="3133344"/>
              <a:ext cx="2429255" cy="50291"/>
            </a:xfrm>
            <a:prstGeom prst="rect">
              <a:avLst/>
            </a:prstGeom>
          </p:spPr>
        </p:pic>
        <p:pic>
          <p:nvPicPr>
            <p:cNvPr id="30" name="object 30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6039611" y="3075432"/>
              <a:ext cx="1694688" cy="597408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6199631" y="3421380"/>
              <a:ext cx="1312164" cy="50291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8631" y="3425952"/>
              <a:ext cx="426720" cy="556260"/>
            </a:xfrm>
            <a:prstGeom prst="rect">
              <a:avLst/>
            </a:prstGeom>
          </p:spPr>
        </p:pic>
        <p:pic>
          <p:nvPicPr>
            <p:cNvPr id="33" name="object 33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6039611" y="3415284"/>
              <a:ext cx="1772412" cy="59740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6199631" y="3761232"/>
              <a:ext cx="1452371" cy="50292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519415" y="3415284"/>
              <a:ext cx="1533144" cy="597407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8855963" y="3761232"/>
              <a:ext cx="2147316" cy="50292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8695943" y="3415284"/>
              <a:ext cx="2531363" cy="597407"/>
            </a:xfrm>
            <a:prstGeom prst="rect">
              <a:avLst/>
            </a:prstGeom>
          </p:spPr>
        </p:pic>
        <p:pic>
          <p:nvPicPr>
            <p:cNvPr id="38" name="object 38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6039611" y="3703320"/>
              <a:ext cx="1306067" cy="597407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6199631" y="4049268"/>
              <a:ext cx="986028" cy="50292"/>
            </a:xfrm>
            <a:prstGeom prst="rect">
              <a:avLst/>
            </a:prstGeom>
          </p:spPr>
        </p:pic>
        <p:pic>
          <p:nvPicPr>
            <p:cNvPr id="40" name="object 40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7054595" y="3703320"/>
              <a:ext cx="4418076" cy="597407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6039611" y="3991355"/>
              <a:ext cx="2735580" cy="597407"/>
            </a:xfrm>
            <a:prstGeom prst="rect">
              <a:avLst/>
            </a:prstGeom>
          </p:spPr>
        </p:pic>
        <p:pic>
          <p:nvPicPr>
            <p:cNvPr id="42" name="object 42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70447" y="4390644"/>
              <a:ext cx="426720" cy="556259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32" cstate="print"/>
            <a:stretch>
              <a:fillRect/>
            </a:stretch>
          </p:blipFill>
          <p:spPr>
            <a:xfrm>
              <a:off x="6044183" y="4379976"/>
              <a:ext cx="1075943" cy="597407"/>
            </a:xfrm>
            <a:prstGeom prst="rect">
              <a:avLst/>
            </a:prstGeom>
          </p:spPr>
        </p:pic>
        <p:pic>
          <p:nvPicPr>
            <p:cNvPr id="44" name="object 44"/>
            <p:cNvPicPr/>
            <p:nvPr/>
          </p:nvPicPr>
          <p:blipFill>
            <a:blip r:embed="rId33" cstate="print"/>
            <a:stretch>
              <a:fillRect/>
            </a:stretch>
          </p:blipFill>
          <p:spPr>
            <a:xfrm>
              <a:off x="6827519" y="4379976"/>
              <a:ext cx="1147572" cy="597407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34" cstate="print"/>
            <a:stretch>
              <a:fillRect/>
            </a:stretch>
          </p:blipFill>
          <p:spPr>
            <a:xfrm>
              <a:off x="6987539" y="4725924"/>
              <a:ext cx="1908048" cy="50292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7685531" y="4379976"/>
              <a:ext cx="1306068" cy="597407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35" cstate="print"/>
            <a:stretch>
              <a:fillRect/>
            </a:stretch>
          </p:blipFill>
          <p:spPr>
            <a:xfrm>
              <a:off x="8698991" y="4379976"/>
              <a:ext cx="801624" cy="597407"/>
            </a:xfrm>
            <a:prstGeom prst="rect">
              <a:avLst/>
            </a:prstGeom>
          </p:spPr>
        </p:pic>
        <p:pic>
          <p:nvPicPr>
            <p:cNvPr id="48" name="object 48"/>
            <p:cNvPicPr/>
            <p:nvPr/>
          </p:nvPicPr>
          <p:blipFill>
            <a:blip r:embed="rId36" cstate="print"/>
            <a:stretch>
              <a:fillRect/>
            </a:stretch>
          </p:blipFill>
          <p:spPr>
            <a:xfrm>
              <a:off x="9144000" y="4379976"/>
              <a:ext cx="1598676" cy="597407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37" cstate="print"/>
            <a:stretch>
              <a:fillRect/>
            </a:stretch>
          </p:blipFill>
          <p:spPr>
            <a:xfrm>
              <a:off x="10454639" y="4379976"/>
              <a:ext cx="1048511" cy="597407"/>
            </a:xfrm>
            <a:prstGeom prst="rect">
              <a:avLst/>
            </a:prstGeom>
          </p:spPr>
        </p:pic>
        <p:pic>
          <p:nvPicPr>
            <p:cNvPr id="50" name="object 50"/>
            <p:cNvPicPr/>
            <p:nvPr/>
          </p:nvPicPr>
          <p:blipFill>
            <a:blip r:embed="rId38" cstate="print"/>
            <a:stretch>
              <a:fillRect/>
            </a:stretch>
          </p:blipFill>
          <p:spPr>
            <a:xfrm>
              <a:off x="6044183" y="4668011"/>
              <a:ext cx="1207008" cy="59740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39" cstate="print"/>
            <a:stretch>
              <a:fillRect/>
            </a:stretch>
          </p:blipFill>
          <p:spPr>
            <a:xfrm>
              <a:off x="6204203" y="5013960"/>
              <a:ext cx="3305555" cy="50292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40" cstate="print"/>
            <a:stretch>
              <a:fillRect/>
            </a:stretch>
          </p:blipFill>
          <p:spPr>
            <a:xfrm>
              <a:off x="6963155" y="4668011"/>
              <a:ext cx="963168" cy="597407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41" cstate="print"/>
            <a:stretch>
              <a:fillRect/>
            </a:stretch>
          </p:blipFill>
          <p:spPr>
            <a:xfrm>
              <a:off x="7569707" y="4668011"/>
              <a:ext cx="1054607" cy="597407"/>
            </a:xfrm>
            <a:prstGeom prst="rect">
              <a:avLst/>
            </a:prstGeom>
          </p:spPr>
        </p:pic>
        <p:pic>
          <p:nvPicPr>
            <p:cNvPr id="54" name="object 54"/>
            <p:cNvPicPr/>
            <p:nvPr/>
          </p:nvPicPr>
          <p:blipFill>
            <a:blip r:embed="rId42" cstate="print"/>
            <a:stretch>
              <a:fillRect/>
            </a:stretch>
          </p:blipFill>
          <p:spPr>
            <a:xfrm>
              <a:off x="8334755" y="4668011"/>
              <a:ext cx="1271016" cy="597407"/>
            </a:xfrm>
            <a:prstGeom prst="rect">
              <a:avLst/>
            </a:prstGeom>
          </p:spPr>
        </p:pic>
        <p:pic>
          <p:nvPicPr>
            <p:cNvPr id="55" name="object 55"/>
            <p:cNvPicPr/>
            <p:nvPr/>
          </p:nvPicPr>
          <p:blipFill>
            <a:blip r:embed="rId43" cstate="print"/>
            <a:stretch>
              <a:fillRect/>
            </a:stretch>
          </p:blipFill>
          <p:spPr>
            <a:xfrm>
              <a:off x="9313163" y="4668011"/>
              <a:ext cx="1830324" cy="597407"/>
            </a:xfrm>
            <a:prstGeom prst="rect">
              <a:avLst/>
            </a:prstGeom>
          </p:spPr>
        </p:pic>
        <p:pic>
          <p:nvPicPr>
            <p:cNvPr id="56" name="object 56"/>
            <p:cNvPicPr/>
            <p:nvPr/>
          </p:nvPicPr>
          <p:blipFill>
            <a:blip r:embed="rId44" cstate="print"/>
            <a:stretch>
              <a:fillRect/>
            </a:stretch>
          </p:blipFill>
          <p:spPr>
            <a:xfrm>
              <a:off x="6044183" y="4956048"/>
              <a:ext cx="4764023" cy="597407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45" cstate="print"/>
            <a:stretch>
              <a:fillRect/>
            </a:stretch>
          </p:blipFill>
          <p:spPr>
            <a:xfrm>
              <a:off x="6204203" y="5301995"/>
              <a:ext cx="4443984" cy="50291"/>
            </a:xfrm>
            <a:prstGeom prst="rect">
              <a:avLst/>
            </a:prstGeom>
          </p:spPr>
        </p:pic>
        <p:pic>
          <p:nvPicPr>
            <p:cNvPr id="58" name="object 58"/>
            <p:cNvPicPr/>
            <p:nvPr/>
          </p:nvPicPr>
          <p:blipFill>
            <a:blip r:embed="rId46" cstate="print"/>
            <a:stretch>
              <a:fillRect/>
            </a:stretch>
          </p:blipFill>
          <p:spPr>
            <a:xfrm>
              <a:off x="10515600" y="4956048"/>
              <a:ext cx="1173479" cy="597407"/>
            </a:xfrm>
            <a:prstGeom prst="rect">
              <a:avLst/>
            </a:prstGeom>
          </p:spPr>
        </p:pic>
        <p:pic>
          <p:nvPicPr>
            <p:cNvPr id="59" name="object 59"/>
            <p:cNvPicPr/>
            <p:nvPr/>
          </p:nvPicPr>
          <p:blipFill>
            <a:blip r:embed="rId47" cstate="print"/>
            <a:stretch>
              <a:fillRect/>
            </a:stretch>
          </p:blipFill>
          <p:spPr>
            <a:xfrm>
              <a:off x="6044183" y="5244083"/>
              <a:ext cx="944880" cy="597408"/>
            </a:xfrm>
            <a:prstGeom prst="rect">
              <a:avLst/>
            </a:prstGeom>
          </p:spPr>
        </p:pic>
        <p:pic>
          <p:nvPicPr>
            <p:cNvPr id="60" name="object 60"/>
            <p:cNvPicPr/>
            <p:nvPr/>
          </p:nvPicPr>
          <p:blipFill>
            <a:blip r:embed="rId48" cstate="print"/>
            <a:stretch>
              <a:fillRect/>
            </a:stretch>
          </p:blipFill>
          <p:spPr>
            <a:xfrm>
              <a:off x="6204203" y="5590032"/>
              <a:ext cx="624840" cy="50291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70447" y="5644895"/>
              <a:ext cx="426720" cy="556260"/>
            </a:xfrm>
            <a:prstGeom prst="rect">
              <a:avLst/>
            </a:prstGeom>
          </p:spPr>
        </p:pic>
        <p:pic>
          <p:nvPicPr>
            <p:cNvPr id="62" name="object 62"/>
            <p:cNvPicPr/>
            <p:nvPr/>
          </p:nvPicPr>
          <p:blipFill>
            <a:blip r:embed="rId49" cstate="print"/>
            <a:stretch>
              <a:fillRect/>
            </a:stretch>
          </p:blipFill>
          <p:spPr>
            <a:xfrm>
              <a:off x="6044183" y="5634227"/>
              <a:ext cx="1386839" cy="597408"/>
            </a:xfrm>
            <a:prstGeom prst="rect">
              <a:avLst/>
            </a:prstGeom>
          </p:spPr>
        </p:pic>
        <p:pic>
          <p:nvPicPr>
            <p:cNvPr id="63" name="object 63"/>
            <p:cNvPicPr/>
            <p:nvPr/>
          </p:nvPicPr>
          <p:blipFill>
            <a:blip r:embed="rId50" cstate="print"/>
            <a:stretch>
              <a:fillRect/>
            </a:stretch>
          </p:blipFill>
          <p:spPr>
            <a:xfrm>
              <a:off x="6204203" y="5980175"/>
              <a:ext cx="1066800" cy="50291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51" cstate="print"/>
            <a:stretch>
              <a:fillRect/>
            </a:stretch>
          </p:blipFill>
          <p:spPr>
            <a:xfrm>
              <a:off x="7139939" y="5634227"/>
              <a:ext cx="2025396" cy="597408"/>
            </a:xfrm>
            <a:prstGeom prst="rect">
              <a:avLst/>
            </a:prstGeom>
          </p:spPr>
        </p:pic>
      </p:grpSp>
      <p:sp>
        <p:nvSpPr>
          <p:cNvPr id="65" name="object 65"/>
          <p:cNvSpPr txBox="1"/>
          <p:nvPr/>
        </p:nvSpPr>
        <p:spPr>
          <a:xfrm>
            <a:off x="5794628" y="1877059"/>
            <a:ext cx="5651500" cy="41579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90500" indent="-177800">
              <a:lnSpc>
                <a:spcPts val="2395"/>
              </a:lnSpc>
              <a:spcBef>
                <a:spcPts val="100"/>
              </a:spcBef>
              <a:buFont typeface="Arial"/>
              <a:buChar char="•"/>
              <a:tabLst>
                <a:tab pos="190500" algn="l"/>
              </a:tabLst>
            </a:pPr>
            <a:r>
              <a:rPr sz="2100" b="1" u="sng" spc="-3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Perubahan</a:t>
            </a:r>
            <a:r>
              <a:rPr sz="2100" b="1" u="sng" spc="-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arus</a:t>
            </a:r>
            <a:r>
              <a:rPr sz="2100" b="1" u="sng" spc="-4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ekonomi</a:t>
            </a:r>
            <a:r>
              <a:rPr sz="21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spc="-80" dirty="0">
                <a:latin typeface="Times New Roman"/>
                <a:cs typeface="Times New Roman"/>
              </a:rPr>
              <a:t>yang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spc="-25" dirty="0">
                <a:latin typeface="Times New Roman"/>
                <a:cs typeface="Times New Roman"/>
              </a:rPr>
              <a:t>timbul</a:t>
            </a:r>
            <a:r>
              <a:rPr sz="2100" spc="-50" dirty="0">
                <a:latin typeface="Times New Roman"/>
                <a:cs typeface="Times New Roman"/>
              </a:rPr>
              <a:t> </a:t>
            </a:r>
            <a:r>
              <a:rPr sz="21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akibat</a:t>
            </a:r>
            <a:endParaRPr sz="2100">
              <a:latin typeface="Times New Roman"/>
              <a:cs typeface="Times New Roman"/>
            </a:endParaRPr>
          </a:p>
          <a:p>
            <a:pPr marL="190500">
              <a:lnSpc>
                <a:spcPts val="2395"/>
              </a:lnSpc>
            </a:pPr>
            <a:r>
              <a:rPr sz="2100" b="1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kerusakan</a:t>
            </a:r>
            <a:r>
              <a:rPr sz="2100" b="1" u="sng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sarana</a:t>
            </a:r>
            <a:r>
              <a:rPr sz="2100" b="1" u="sng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dan</a:t>
            </a:r>
            <a:r>
              <a:rPr sz="2100" b="1" u="sng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spc="-6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prasarana</a:t>
            </a:r>
            <a:r>
              <a:rPr sz="2100" spc="-60" dirty="0">
                <a:latin typeface="Times New Roman"/>
                <a:cs typeface="Times New Roman"/>
              </a:rPr>
              <a:t>,</a:t>
            </a:r>
            <a:r>
              <a:rPr sz="2100" spc="-7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diantaranya:</a:t>
            </a:r>
            <a:endParaRPr sz="2100">
              <a:latin typeface="Times New Roman"/>
              <a:cs typeface="Times New Roman"/>
            </a:endParaRPr>
          </a:p>
          <a:p>
            <a:pPr marL="413384" lvl="1" indent="-233045">
              <a:lnSpc>
                <a:spcPct val="100000"/>
              </a:lnSpc>
              <a:spcBef>
                <a:spcPts val="145"/>
              </a:spcBef>
              <a:buFont typeface="Arial"/>
              <a:buChar char="•"/>
              <a:tabLst>
                <a:tab pos="413384" algn="l"/>
              </a:tabLst>
            </a:pPr>
            <a:r>
              <a:rPr sz="21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Biaya</a:t>
            </a:r>
            <a:r>
              <a:rPr sz="2100" b="1" u="sng" spc="-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operasional</a:t>
            </a:r>
            <a:r>
              <a:rPr sz="2100" b="1" u="sng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spc="-80" dirty="0">
                <a:latin typeface="Times New Roman"/>
                <a:cs typeface="Times New Roman"/>
              </a:rPr>
              <a:t>yang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meningkat</a:t>
            </a:r>
            <a:endParaRPr sz="2100">
              <a:latin typeface="Times New Roman"/>
              <a:cs typeface="Times New Roman"/>
            </a:endParaRPr>
          </a:p>
          <a:p>
            <a:pPr marL="413384" marR="890269" lvl="1" indent="-233679">
              <a:lnSpc>
                <a:spcPts val="2270"/>
              </a:lnSpc>
              <a:spcBef>
                <a:spcPts val="425"/>
              </a:spcBef>
              <a:buFont typeface="Arial"/>
              <a:buChar char="•"/>
              <a:tabLst>
                <a:tab pos="413384" algn="l"/>
              </a:tabLst>
            </a:pPr>
            <a:r>
              <a:rPr sz="21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Pendapatan</a:t>
            </a:r>
            <a:r>
              <a:rPr sz="2100" b="1" spc="-100" dirty="0">
                <a:latin typeface="Times New Roman"/>
                <a:cs typeface="Times New Roman"/>
              </a:rPr>
              <a:t> </a:t>
            </a:r>
            <a:r>
              <a:rPr sz="2100" spc="-85" dirty="0">
                <a:latin typeface="Times New Roman"/>
                <a:cs typeface="Times New Roman"/>
              </a:rPr>
              <a:t>yang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hilang</a:t>
            </a:r>
            <a:r>
              <a:rPr sz="2100" b="1" u="sng" spc="-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atau</a:t>
            </a:r>
            <a:r>
              <a:rPr sz="2100" b="1" u="sng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tidak</a:t>
            </a:r>
            <a:r>
              <a:rPr sz="2100" b="1" u="sng" spc="-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jadi</a:t>
            </a:r>
            <a:r>
              <a:rPr sz="2100" b="1" spc="-20" dirty="0">
                <a:latin typeface="Times New Roman"/>
                <a:cs typeface="Times New Roman"/>
              </a:rPr>
              <a:t> </a:t>
            </a:r>
            <a:r>
              <a:rPr sz="21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didapatkan</a:t>
            </a:r>
            <a:endParaRPr sz="2100">
              <a:latin typeface="Times New Roman"/>
              <a:cs typeface="Times New Roman"/>
            </a:endParaRPr>
          </a:p>
          <a:p>
            <a:pPr marL="413384" marR="220345" lvl="1" indent="-233679">
              <a:lnSpc>
                <a:spcPct val="90100"/>
              </a:lnSpc>
              <a:spcBef>
                <a:spcPts val="370"/>
              </a:spcBef>
              <a:buFont typeface="Arial"/>
              <a:buChar char="•"/>
              <a:tabLst>
                <a:tab pos="413384" algn="l"/>
              </a:tabLst>
            </a:pPr>
            <a:r>
              <a:rPr sz="2100" b="1" u="sng" spc="-2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Pengeluaran</a:t>
            </a:r>
            <a:r>
              <a:rPr sz="2100" b="1" spc="-65" dirty="0">
                <a:latin typeface="Times New Roman"/>
                <a:cs typeface="Times New Roman"/>
              </a:rPr>
              <a:t> </a:t>
            </a:r>
            <a:r>
              <a:rPr sz="2100" spc="-85" dirty="0">
                <a:latin typeface="Times New Roman"/>
                <a:cs typeface="Times New Roman"/>
              </a:rPr>
              <a:t>yang</a:t>
            </a:r>
            <a:r>
              <a:rPr sz="2100" spc="-4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harus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b="1" u="sng" spc="-4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dikeluarkan</a:t>
            </a:r>
            <a:r>
              <a:rPr sz="2100" b="1" u="sng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akibat</a:t>
            </a:r>
            <a:r>
              <a:rPr sz="2100" b="1" spc="-10" dirty="0">
                <a:latin typeface="Times New Roman"/>
                <a:cs typeface="Times New Roman"/>
              </a:rPr>
              <a:t> </a:t>
            </a:r>
            <a:r>
              <a:rPr sz="21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bencana</a:t>
            </a:r>
            <a:r>
              <a:rPr sz="2100" b="1" spc="-40" dirty="0">
                <a:latin typeface="Times New Roman"/>
                <a:cs typeface="Times New Roman"/>
              </a:rPr>
              <a:t> </a:t>
            </a:r>
            <a:r>
              <a:rPr sz="2100" spc="-55" dirty="0">
                <a:latin typeface="Times New Roman"/>
                <a:cs typeface="Times New Roman"/>
              </a:rPr>
              <a:t>(penyediaan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spc="-75" dirty="0">
                <a:latin typeface="Times New Roman"/>
                <a:cs typeface="Times New Roman"/>
              </a:rPr>
              <a:t>fasilitas</a:t>
            </a:r>
            <a:r>
              <a:rPr sz="2100" spc="-55" dirty="0">
                <a:latin typeface="Times New Roman"/>
                <a:cs typeface="Times New Roman"/>
              </a:rPr>
              <a:t> </a:t>
            </a:r>
            <a:r>
              <a:rPr sz="2100" spc="-20" dirty="0">
                <a:latin typeface="Times New Roman"/>
                <a:cs typeface="Times New Roman"/>
              </a:rPr>
              <a:t>hunian</a:t>
            </a:r>
            <a:r>
              <a:rPr sz="2100" spc="-30" dirty="0">
                <a:latin typeface="Times New Roman"/>
                <a:cs typeface="Times New Roman"/>
              </a:rPr>
              <a:t> </a:t>
            </a:r>
            <a:r>
              <a:rPr sz="2100" spc="-20" dirty="0">
                <a:latin typeface="Times New Roman"/>
                <a:cs typeface="Times New Roman"/>
              </a:rPr>
              <a:t>sementara, </a:t>
            </a:r>
            <a:r>
              <a:rPr sz="2100" spc="-30" dirty="0">
                <a:latin typeface="Times New Roman"/>
                <a:cs typeface="Times New Roman"/>
              </a:rPr>
              <a:t>pembersihan</a:t>
            </a:r>
            <a:r>
              <a:rPr sz="2100" spc="-70" dirty="0">
                <a:latin typeface="Times New Roman"/>
                <a:cs typeface="Times New Roman"/>
              </a:rPr>
              <a:t> </a:t>
            </a:r>
            <a:r>
              <a:rPr sz="2100" spc="-20" dirty="0">
                <a:latin typeface="Times New Roman"/>
                <a:cs typeface="Times New Roman"/>
              </a:rPr>
              <a:t>puing</a:t>
            </a:r>
            <a:r>
              <a:rPr sz="2100" spc="-90" dirty="0">
                <a:latin typeface="Times New Roman"/>
                <a:cs typeface="Times New Roman"/>
              </a:rPr>
              <a:t> </a:t>
            </a:r>
            <a:r>
              <a:rPr sz="2100" spc="-20" dirty="0">
                <a:latin typeface="Times New Roman"/>
                <a:cs typeface="Times New Roman"/>
              </a:rPr>
              <a:t>dll)</a:t>
            </a:r>
            <a:endParaRPr sz="2100">
              <a:latin typeface="Times New Roman"/>
              <a:cs typeface="Times New Roman"/>
            </a:endParaRPr>
          </a:p>
          <a:p>
            <a:pPr marL="417830" marR="5080" lvl="2" indent="-186055">
              <a:lnSpc>
                <a:spcPct val="90000"/>
              </a:lnSpc>
              <a:spcBef>
                <a:spcPts val="795"/>
              </a:spcBef>
              <a:buFont typeface="Arial"/>
              <a:buChar char="•"/>
              <a:tabLst>
                <a:tab pos="417830" algn="l"/>
              </a:tabLst>
            </a:pPr>
            <a:r>
              <a:rPr sz="2100" spc="-65" dirty="0">
                <a:latin typeface="Times New Roman"/>
                <a:cs typeface="Times New Roman"/>
              </a:rPr>
              <a:t>Terjadi</a:t>
            </a:r>
            <a:r>
              <a:rPr sz="2100" spc="-60" dirty="0">
                <a:latin typeface="Times New Roman"/>
                <a:cs typeface="Times New Roman"/>
              </a:rPr>
              <a:t> </a:t>
            </a:r>
            <a:r>
              <a:rPr sz="21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setelah</a:t>
            </a:r>
            <a:r>
              <a:rPr sz="21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bencana</a:t>
            </a:r>
            <a:r>
              <a:rPr sz="2100" b="1" spc="-55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dan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spc="-45" dirty="0">
                <a:latin typeface="Times New Roman"/>
                <a:cs typeface="Times New Roman"/>
              </a:rPr>
              <a:t>berlangsung</a:t>
            </a:r>
            <a:r>
              <a:rPr sz="2100" spc="-3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selama </a:t>
            </a:r>
            <a:r>
              <a:rPr sz="21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periode</a:t>
            </a:r>
            <a:r>
              <a:rPr sz="2100" b="1" u="sng" spc="-10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yang</a:t>
            </a:r>
            <a:r>
              <a:rPr sz="2100" b="1" u="sng" spc="-1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relatif</a:t>
            </a:r>
            <a:r>
              <a:rPr sz="2100" b="1" u="sng" spc="16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spc="-2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panjang</a:t>
            </a:r>
            <a:r>
              <a:rPr sz="2100" b="1" spc="-110" dirty="0">
                <a:latin typeface="Times New Roman"/>
                <a:cs typeface="Times New Roman"/>
              </a:rPr>
              <a:t> </a:t>
            </a:r>
            <a:r>
              <a:rPr sz="2100" dirty="0">
                <a:latin typeface="Times New Roman"/>
                <a:cs typeface="Times New Roman"/>
              </a:rPr>
              <a:t>,</a:t>
            </a:r>
            <a:r>
              <a:rPr sz="2100" spc="-105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diperkirakan </a:t>
            </a:r>
            <a:r>
              <a:rPr sz="21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sejak</a:t>
            </a:r>
            <a:r>
              <a:rPr sz="2100" b="1" u="sng" spc="-7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spc="-3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waktu</a:t>
            </a:r>
            <a:r>
              <a:rPr sz="2100" b="1" u="sng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spc="-55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terjadinya</a:t>
            </a:r>
            <a:r>
              <a:rPr sz="2100" b="1" u="sng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bencana</a:t>
            </a:r>
            <a:r>
              <a:rPr sz="2100" b="1" u="sng" spc="-7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sampai</a:t>
            </a:r>
            <a:r>
              <a:rPr sz="2100" b="1" spc="-60" dirty="0">
                <a:latin typeface="Times New Roman"/>
                <a:cs typeface="Times New Roman"/>
              </a:rPr>
              <a:t> </a:t>
            </a:r>
            <a:r>
              <a:rPr sz="2100" spc="-10" dirty="0">
                <a:latin typeface="Times New Roman"/>
                <a:cs typeface="Times New Roman"/>
              </a:rPr>
              <a:t>dengan </a:t>
            </a:r>
            <a:r>
              <a:rPr sz="2100" b="1" u="sng" spc="-10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pulih</a:t>
            </a:r>
            <a:endParaRPr sz="2100">
              <a:latin typeface="Times New Roman"/>
              <a:cs typeface="Times New Roman"/>
            </a:endParaRPr>
          </a:p>
          <a:p>
            <a:pPr marL="417195" lvl="2" indent="-185420">
              <a:lnSpc>
                <a:spcPct val="100000"/>
              </a:lnSpc>
              <a:spcBef>
                <a:spcPts val="550"/>
              </a:spcBef>
              <a:buFont typeface="Arial"/>
              <a:buChar char="•"/>
              <a:tabLst>
                <a:tab pos="417195" algn="l"/>
              </a:tabLst>
            </a:pPr>
            <a:r>
              <a:rPr sz="2100" b="1" u="sng" dirty="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Dihitung</a:t>
            </a:r>
            <a:r>
              <a:rPr sz="2100" b="1" spc="-10" dirty="0">
                <a:latin typeface="Times New Roman"/>
                <a:cs typeface="Times New Roman"/>
              </a:rPr>
              <a:t> </a:t>
            </a:r>
            <a:r>
              <a:rPr sz="2100" spc="-45" dirty="0">
                <a:latin typeface="Times New Roman"/>
                <a:cs typeface="Times New Roman"/>
              </a:rPr>
              <a:t>dalam</a:t>
            </a:r>
            <a:r>
              <a:rPr sz="2100" spc="-5" dirty="0">
                <a:latin typeface="Times New Roman"/>
                <a:cs typeface="Times New Roman"/>
              </a:rPr>
              <a:t> </a:t>
            </a:r>
            <a:r>
              <a:rPr sz="2100" spc="-75" dirty="0">
                <a:latin typeface="Times New Roman"/>
                <a:cs typeface="Times New Roman"/>
              </a:rPr>
              <a:t>nilai</a:t>
            </a:r>
            <a:r>
              <a:rPr sz="2100" spc="-15" dirty="0">
                <a:latin typeface="Times New Roman"/>
                <a:cs typeface="Times New Roman"/>
              </a:rPr>
              <a:t> </a:t>
            </a:r>
            <a:r>
              <a:rPr sz="2100" spc="-20" dirty="0">
                <a:latin typeface="Times New Roman"/>
                <a:cs typeface="Times New Roman"/>
              </a:rPr>
              <a:t>uang</a:t>
            </a:r>
            <a:endParaRPr sz="2100">
              <a:latin typeface="Times New Roman"/>
              <a:cs typeface="Times New Roman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5708903" y="1222247"/>
            <a:ext cx="5880100" cy="612775"/>
            <a:chOff x="5708903" y="1222247"/>
            <a:chExt cx="5880100" cy="612775"/>
          </a:xfrm>
        </p:grpSpPr>
        <p:sp>
          <p:nvSpPr>
            <p:cNvPr id="67" name="object 67"/>
            <p:cNvSpPr/>
            <p:nvPr/>
          </p:nvSpPr>
          <p:spPr>
            <a:xfrm>
              <a:off x="5714999" y="1228343"/>
              <a:ext cx="5867400" cy="600710"/>
            </a:xfrm>
            <a:custGeom>
              <a:avLst/>
              <a:gdLst/>
              <a:ahLst/>
              <a:cxnLst/>
              <a:rect l="l" t="t" r="r" b="b"/>
              <a:pathLst>
                <a:path w="5867400" h="600710">
                  <a:moveTo>
                    <a:pt x="5767324" y="0"/>
                  </a:moveTo>
                  <a:lnTo>
                    <a:pt x="100075" y="0"/>
                  </a:lnTo>
                  <a:lnTo>
                    <a:pt x="61132" y="7868"/>
                  </a:lnTo>
                  <a:lnTo>
                    <a:pt x="29321" y="29321"/>
                  </a:lnTo>
                  <a:lnTo>
                    <a:pt x="7868" y="61132"/>
                  </a:lnTo>
                  <a:lnTo>
                    <a:pt x="0" y="100075"/>
                  </a:lnTo>
                  <a:lnTo>
                    <a:pt x="0" y="500379"/>
                  </a:lnTo>
                  <a:lnTo>
                    <a:pt x="7868" y="539323"/>
                  </a:lnTo>
                  <a:lnTo>
                    <a:pt x="29321" y="571134"/>
                  </a:lnTo>
                  <a:lnTo>
                    <a:pt x="61132" y="592587"/>
                  </a:lnTo>
                  <a:lnTo>
                    <a:pt x="100075" y="600455"/>
                  </a:lnTo>
                  <a:lnTo>
                    <a:pt x="5767324" y="600455"/>
                  </a:lnTo>
                  <a:lnTo>
                    <a:pt x="5806267" y="592587"/>
                  </a:lnTo>
                  <a:lnTo>
                    <a:pt x="5838078" y="571134"/>
                  </a:lnTo>
                  <a:lnTo>
                    <a:pt x="5859531" y="539323"/>
                  </a:lnTo>
                  <a:lnTo>
                    <a:pt x="5867400" y="500379"/>
                  </a:lnTo>
                  <a:lnTo>
                    <a:pt x="5867400" y="100075"/>
                  </a:lnTo>
                  <a:lnTo>
                    <a:pt x="5859531" y="61132"/>
                  </a:lnTo>
                  <a:lnTo>
                    <a:pt x="5838078" y="29321"/>
                  </a:lnTo>
                  <a:lnTo>
                    <a:pt x="5806267" y="7868"/>
                  </a:lnTo>
                  <a:lnTo>
                    <a:pt x="5767324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714999" y="1228343"/>
              <a:ext cx="5867400" cy="600710"/>
            </a:xfrm>
            <a:custGeom>
              <a:avLst/>
              <a:gdLst/>
              <a:ahLst/>
              <a:cxnLst/>
              <a:rect l="l" t="t" r="r" b="b"/>
              <a:pathLst>
                <a:path w="5867400" h="600710">
                  <a:moveTo>
                    <a:pt x="0" y="100075"/>
                  </a:moveTo>
                  <a:lnTo>
                    <a:pt x="7868" y="61132"/>
                  </a:lnTo>
                  <a:lnTo>
                    <a:pt x="29321" y="29321"/>
                  </a:lnTo>
                  <a:lnTo>
                    <a:pt x="61132" y="7868"/>
                  </a:lnTo>
                  <a:lnTo>
                    <a:pt x="100075" y="0"/>
                  </a:lnTo>
                  <a:lnTo>
                    <a:pt x="5767324" y="0"/>
                  </a:lnTo>
                  <a:lnTo>
                    <a:pt x="5806267" y="7868"/>
                  </a:lnTo>
                  <a:lnTo>
                    <a:pt x="5838078" y="29321"/>
                  </a:lnTo>
                  <a:lnTo>
                    <a:pt x="5859531" y="61132"/>
                  </a:lnTo>
                  <a:lnTo>
                    <a:pt x="5867400" y="100075"/>
                  </a:lnTo>
                  <a:lnTo>
                    <a:pt x="5867400" y="500379"/>
                  </a:lnTo>
                  <a:lnTo>
                    <a:pt x="5859531" y="539323"/>
                  </a:lnTo>
                  <a:lnTo>
                    <a:pt x="5838078" y="571134"/>
                  </a:lnTo>
                  <a:lnTo>
                    <a:pt x="5806267" y="592587"/>
                  </a:lnTo>
                  <a:lnTo>
                    <a:pt x="5767324" y="600455"/>
                  </a:lnTo>
                  <a:lnTo>
                    <a:pt x="100075" y="600455"/>
                  </a:lnTo>
                  <a:lnTo>
                    <a:pt x="61132" y="592587"/>
                  </a:lnTo>
                  <a:lnTo>
                    <a:pt x="29321" y="571134"/>
                  </a:lnTo>
                  <a:lnTo>
                    <a:pt x="7868" y="539323"/>
                  </a:lnTo>
                  <a:lnTo>
                    <a:pt x="0" y="500379"/>
                  </a:lnTo>
                  <a:lnTo>
                    <a:pt x="0" y="100075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7746618" y="1228470"/>
            <a:ext cx="180403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65" dirty="0">
                <a:solidFill>
                  <a:srgbClr val="385622"/>
                </a:solidFill>
                <a:latin typeface="Tahoma"/>
                <a:cs typeface="Tahoma"/>
              </a:rPr>
              <a:t>Kerugian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70" name="object 70"/>
          <p:cNvGrpSpPr/>
          <p:nvPr/>
        </p:nvGrpSpPr>
        <p:grpSpPr>
          <a:xfrm>
            <a:off x="7682356" y="290956"/>
            <a:ext cx="4220210" cy="640715"/>
            <a:chOff x="7682356" y="290956"/>
            <a:chExt cx="4220210" cy="640715"/>
          </a:xfrm>
        </p:grpSpPr>
        <p:sp>
          <p:nvSpPr>
            <p:cNvPr id="71" name="object 71"/>
            <p:cNvSpPr/>
            <p:nvPr/>
          </p:nvSpPr>
          <p:spPr>
            <a:xfrm>
              <a:off x="7696962" y="305574"/>
              <a:ext cx="4191000" cy="611505"/>
            </a:xfrm>
            <a:custGeom>
              <a:avLst/>
              <a:gdLst/>
              <a:ahLst/>
              <a:cxnLst/>
              <a:rect l="l" t="t" r="r" b="b"/>
              <a:pathLst>
                <a:path w="4191000" h="611505">
                  <a:moveTo>
                    <a:pt x="4191000" y="0"/>
                  </a:moveTo>
                  <a:lnTo>
                    <a:pt x="0" y="0"/>
                  </a:lnTo>
                  <a:lnTo>
                    <a:pt x="0" y="305549"/>
                  </a:lnTo>
                  <a:lnTo>
                    <a:pt x="0" y="611111"/>
                  </a:lnTo>
                  <a:lnTo>
                    <a:pt x="4191000" y="611111"/>
                  </a:lnTo>
                  <a:lnTo>
                    <a:pt x="4191000" y="305549"/>
                  </a:lnTo>
                  <a:lnTo>
                    <a:pt x="4191000" y="0"/>
                  </a:lnTo>
                  <a:close/>
                </a:path>
              </a:pathLst>
            </a:custGeom>
            <a:solidFill>
              <a:srgbClr val="001F5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696961" y="305561"/>
              <a:ext cx="4191000" cy="611505"/>
            </a:xfrm>
            <a:custGeom>
              <a:avLst/>
              <a:gdLst/>
              <a:ahLst/>
              <a:cxnLst/>
              <a:rect l="l" t="t" r="r" b="b"/>
              <a:pathLst>
                <a:path w="4191000" h="611505">
                  <a:moveTo>
                    <a:pt x="0" y="611123"/>
                  </a:moveTo>
                  <a:lnTo>
                    <a:pt x="4191000" y="611123"/>
                  </a:lnTo>
                  <a:lnTo>
                    <a:pt x="4191000" y="0"/>
                  </a:lnTo>
                  <a:lnTo>
                    <a:pt x="0" y="0"/>
                  </a:lnTo>
                  <a:lnTo>
                    <a:pt x="0" y="611123"/>
                  </a:lnTo>
                  <a:close/>
                </a:path>
              </a:pathLst>
            </a:custGeom>
            <a:ln w="28956">
              <a:solidFill>
                <a:srgbClr val="001F5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3" name="object 73"/>
          <p:cNvSpPr txBox="1">
            <a:spLocks noGrp="1"/>
          </p:cNvSpPr>
          <p:nvPr>
            <p:ph type="title"/>
          </p:nvPr>
        </p:nvSpPr>
        <p:spPr>
          <a:xfrm>
            <a:off x="8419338" y="317372"/>
            <a:ext cx="335978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b="1" spc="-30" dirty="0">
                <a:solidFill>
                  <a:srgbClr val="F1F1F1"/>
                </a:solidFill>
                <a:latin typeface="Cambria"/>
                <a:cs typeface="Cambria"/>
              </a:rPr>
              <a:t>AKIBAT</a:t>
            </a:r>
            <a:r>
              <a:rPr sz="3200" b="1" spc="-140" dirty="0">
                <a:solidFill>
                  <a:srgbClr val="F1F1F1"/>
                </a:solidFill>
                <a:latin typeface="Cambria"/>
                <a:cs typeface="Cambria"/>
              </a:rPr>
              <a:t> </a:t>
            </a:r>
            <a:r>
              <a:rPr sz="3200" b="1" spc="-10" dirty="0">
                <a:solidFill>
                  <a:srgbClr val="F1F1F1"/>
                </a:solidFill>
                <a:latin typeface="Cambria"/>
                <a:cs typeface="Cambria"/>
              </a:rPr>
              <a:t>BENCANA</a:t>
            </a:r>
            <a:endParaRPr sz="3200">
              <a:latin typeface="Cambria"/>
              <a:cs typeface="Cambria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7551419" y="606551"/>
            <a:ext cx="289560" cy="542925"/>
            <a:chOff x="7551419" y="606551"/>
            <a:chExt cx="289560" cy="542925"/>
          </a:xfrm>
        </p:grpSpPr>
        <p:sp>
          <p:nvSpPr>
            <p:cNvPr id="75" name="object 75"/>
            <p:cNvSpPr/>
            <p:nvPr/>
          </p:nvSpPr>
          <p:spPr>
            <a:xfrm>
              <a:off x="7555991" y="611123"/>
              <a:ext cx="280670" cy="533400"/>
            </a:xfrm>
            <a:custGeom>
              <a:avLst/>
              <a:gdLst/>
              <a:ahLst/>
              <a:cxnLst/>
              <a:rect l="l" t="t" r="r" b="b"/>
              <a:pathLst>
                <a:path w="280670" h="533400">
                  <a:moveTo>
                    <a:pt x="280416" y="0"/>
                  </a:moveTo>
                  <a:lnTo>
                    <a:pt x="0" y="0"/>
                  </a:lnTo>
                  <a:lnTo>
                    <a:pt x="0" y="533400"/>
                  </a:lnTo>
                  <a:lnTo>
                    <a:pt x="280416" y="533400"/>
                  </a:lnTo>
                  <a:lnTo>
                    <a:pt x="280416" y="0"/>
                  </a:lnTo>
                  <a:close/>
                </a:path>
              </a:pathLst>
            </a:custGeom>
            <a:solidFill>
              <a:srgbClr val="FFC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7555991" y="611123"/>
              <a:ext cx="280670" cy="533400"/>
            </a:xfrm>
            <a:custGeom>
              <a:avLst/>
              <a:gdLst/>
              <a:ahLst/>
              <a:cxnLst/>
              <a:rect l="l" t="t" r="r" b="b"/>
              <a:pathLst>
                <a:path w="280670" h="533400">
                  <a:moveTo>
                    <a:pt x="0" y="533400"/>
                  </a:moveTo>
                  <a:lnTo>
                    <a:pt x="280416" y="533400"/>
                  </a:lnTo>
                  <a:lnTo>
                    <a:pt x="280416" y="0"/>
                  </a:lnTo>
                  <a:lnTo>
                    <a:pt x="0" y="0"/>
                  </a:lnTo>
                  <a:lnTo>
                    <a:pt x="0" y="533400"/>
                  </a:lnTo>
                  <a:close/>
                </a:path>
              </a:pathLst>
            </a:custGeom>
            <a:ln w="9144">
              <a:solidFill>
                <a:srgbClr val="FFC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77" name="Picture 76">
            <a:extLst>
              <a:ext uri="{FF2B5EF4-FFF2-40B4-BE49-F238E27FC236}">
                <a16:creationId xmlns:a16="http://schemas.microsoft.com/office/drawing/2014/main" id="{ED1E3071-EDB3-6A52-AA16-D866C869ED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19008"/>
            <a:ext cx="531284" cy="62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8" name="Picture 77" descr="Logo BerAKHLAK">
            <a:extLst>
              <a:ext uri="{FF2B5EF4-FFF2-40B4-BE49-F238E27FC236}">
                <a16:creationId xmlns:a16="http://schemas.microsoft.com/office/drawing/2014/main" id="{9E854F6F-0A6A-CC7C-03C9-E8560B34D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855" y="82353"/>
            <a:ext cx="922678" cy="35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9" name="Picture 4" descr="Logo EVP">
            <a:extLst>
              <a:ext uri="{FF2B5EF4-FFF2-40B4-BE49-F238E27FC236}">
                <a16:creationId xmlns:a16="http://schemas.microsoft.com/office/drawing/2014/main" id="{00DF82DD-3EF6-6362-03D1-27D2D543D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650" y="520503"/>
            <a:ext cx="531283" cy="24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76200" y="18813"/>
            <a:ext cx="9644989" cy="666987"/>
          </a:xfrm>
          <a:prstGeom prst="rect">
            <a:avLst/>
          </a:prstGeom>
        </p:spPr>
        <p:txBody>
          <a:bodyPr vert="horz" wrap="square" lIns="0" tIns="50936" rIns="0" bIns="0" rtlCol="0">
            <a:spAutoFit/>
          </a:bodyPr>
          <a:lstStyle/>
          <a:p>
            <a:pPr marL="1492250" indent="-1317625">
              <a:lnSpc>
                <a:spcPct val="100000"/>
              </a:lnSpc>
              <a:spcBef>
                <a:spcPts val="95"/>
              </a:spcBef>
            </a:pPr>
            <a:r>
              <a:rPr sz="4000" b="0" u="sng" spc="-150" dirty="0">
                <a:solidFill>
                  <a:srgbClr val="50220F"/>
                </a:solidFill>
                <a:uFill>
                  <a:solidFill>
                    <a:srgbClr val="50220F"/>
                  </a:solidFill>
                </a:uFill>
                <a:latin typeface="Calibri Light"/>
                <a:cs typeface="Calibri Light"/>
              </a:rPr>
              <a:t>TAHAPAN</a:t>
            </a:r>
            <a:r>
              <a:rPr sz="4000" b="0" u="sng" spc="-110" dirty="0">
                <a:solidFill>
                  <a:srgbClr val="50220F"/>
                </a:solidFill>
                <a:uFill>
                  <a:solidFill>
                    <a:srgbClr val="50220F"/>
                  </a:solidFill>
                </a:uFill>
                <a:latin typeface="Calibri Light"/>
                <a:cs typeface="Calibri Light"/>
              </a:rPr>
              <a:t> </a:t>
            </a:r>
            <a:r>
              <a:rPr sz="4000" b="0" u="sng" spc="-50" dirty="0">
                <a:solidFill>
                  <a:srgbClr val="50220F"/>
                </a:solidFill>
                <a:uFill>
                  <a:solidFill>
                    <a:srgbClr val="50220F"/>
                  </a:solidFill>
                </a:uFill>
                <a:latin typeface="Calibri Light"/>
                <a:cs typeface="Calibri Light"/>
              </a:rPr>
              <a:t>PENYUSUNAN</a:t>
            </a:r>
            <a:r>
              <a:rPr sz="4000" b="0" u="sng" spc="-150" dirty="0">
                <a:solidFill>
                  <a:srgbClr val="50220F"/>
                </a:solidFill>
                <a:uFill>
                  <a:solidFill>
                    <a:srgbClr val="50220F"/>
                  </a:solidFill>
                </a:uFill>
                <a:latin typeface="Calibri Light"/>
                <a:cs typeface="Calibri Light"/>
              </a:rPr>
              <a:t> </a:t>
            </a:r>
            <a:r>
              <a:rPr sz="4000" b="0" u="sng" spc="-45" dirty="0">
                <a:solidFill>
                  <a:srgbClr val="50220F"/>
                </a:solidFill>
                <a:uFill>
                  <a:solidFill>
                    <a:srgbClr val="50220F"/>
                  </a:solidFill>
                </a:uFill>
                <a:latin typeface="Calibri Light"/>
                <a:cs typeface="Calibri Light"/>
              </a:rPr>
              <a:t>LAPORAN</a:t>
            </a:r>
            <a:r>
              <a:rPr sz="4000" b="0" u="sng" spc="-145" dirty="0">
                <a:solidFill>
                  <a:srgbClr val="50220F"/>
                </a:solidFill>
                <a:uFill>
                  <a:solidFill>
                    <a:srgbClr val="50220F"/>
                  </a:solidFill>
                </a:uFill>
                <a:latin typeface="Calibri Light"/>
                <a:cs typeface="Calibri Light"/>
              </a:rPr>
              <a:t> </a:t>
            </a:r>
            <a:r>
              <a:rPr sz="4000" b="0" u="sng" spc="-10" dirty="0">
                <a:solidFill>
                  <a:srgbClr val="50220F"/>
                </a:solidFill>
                <a:uFill>
                  <a:solidFill>
                    <a:srgbClr val="50220F"/>
                  </a:solidFill>
                </a:uFill>
                <a:latin typeface="Calibri Light"/>
                <a:cs typeface="Calibri Light"/>
              </a:rPr>
              <a:t>JITUPASNA</a:t>
            </a:r>
            <a:endParaRPr sz="4000" dirty="0">
              <a:latin typeface="Calibri Light"/>
              <a:cs typeface="Calibri Light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02388" y="768221"/>
            <a:ext cx="10860664" cy="579582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6E54F6D-8A8B-3B7B-7514-41372BFA5F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2348" y="19726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Logo BerAKHLAK">
            <a:extLst>
              <a:ext uri="{FF2B5EF4-FFF2-40B4-BE49-F238E27FC236}">
                <a16:creationId xmlns:a16="http://schemas.microsoft.com/office/drawing/2014/main" id="{1BDF8264-4695-C953-8475-23369969B9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3671" y="-32657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ogo EVP">
            <a:extLst>
              <a:ext uri="{FF2B5EF4-FFF2-40B4-BE49-F238E27FC236}">
                <a16:creationId xmlns:a16="http://schemas.microsoft.com/office/drawing/2014/main" id="{B97CA786-93D2-0AC4-34C6-31C090823B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39894" y="562623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6138671"/>
            <a:ext cx="12192000" cy="719455"/>
          </a:xfrm>
          <a:custGeom>
            <a:avLst/>
            <a:gdLst/>
            <a:ahLst/>
            <a:cxnLst/>
            <a:rect l="l" t="t" r="r" b="b"/>
            <a:pathLst>
              <a:path w="12192000" h="719454">
                <a:moveTo>
                  <a:pt x="12192000" y="0"/>
                </a:moveTo>
                <a:lnTo>
                  <a:pt x="0" y="0"/>
                </a:lnTo>
                <a:lnTo>
                  <a:pt x="0" y="719327"/>
                </a:lnTo>
                <a:lnTo>
                  <a:pt x="12192000" y="719327"/>
                </a:lnTo>
                <a:lnTo>
                  <a:pt x="12192000" y="0"/>
                </a:lnTo>
                <a:close/>
              </a:path>
            </a:pathLst>
          </a:custGeom>
          <a:solidFill>
            <a:srgbClr val="FC2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173480"/>
            <a:ext cx="12192000" cy="143510"/>
          </a:xfrm>
          <a:custGeom>
            <a:avLst/>
            <a:gdLst/>
            <a:ahLst/>
            <a:cxnLst/>
            <a:rect l="l" t="t" r="r" b="b"/>
            <a:pathLst>
              <a:path w="12192000" h="143509">
                <a:moveTo>
                  <a:pt x="12192000" y="0"/>
                </a:moveTo>
                <a:lnTo>
                  <a:pt x="0" y="0"/>
                </a:lnTo>
                <a:lnTo>
                  <a:pt x="0" y="143255"/>
                </a:lnTo>
                <a:lnTo>
                  <a:pt x="12192000" y="143255"/>
                </a:lnTo>
                <a:lnTo>
                  <a:pt x="12192000" y="0"/>
                </a:lnTo>
                <a:close/>
              </a:path>
            </a:pathLst>
          </a:custGeom>
          <a:solidFill>
            <a:srgbClr val="FC290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6200" rIns="0" bIns="0" rtlCol="0">
            <a:spAutoFit/>
          </a:bodyPr>
          <a:lstStyle/>
          <a:p>
            <a:pPr marL="58419">
              <a:lnSpc>
                <a:spcPct val="100000"/>
              </a:lnSpc>
              <a:spcBef>
                <a:spcPts val="600"/>
              </a:spcBef>
            </a:pPr>
            <a:r>
              <a:rPr sz="4800" b="1" dirty="0">
                <a:solidFill>
                  <a:srgbClr val="FC2905"/>
                </a:solidFill>
                <a:latin typeface="Calibri"/>
                <a:cs typeface="Calibri"/>
              </a:rPr>
              <a:t>Pelaksanaan</a:t>
            </a:r>
            <a:r>
              <a:rPr sz="4800" b="1" spc="-8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C2905"/>
                </a:solidFill>
                <a:latin typeface="Calibri"/>
                <a:cs typeface="Calibri"/>
              </a:rPr>
              <a:t>JITU</a:t>
            </a:r>
            <a:r>
              <a:rPr sz="4800" b="1" spc="-8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4800" b="1" spc="-10" dirty="0">
                <a:solidFill>
                  <a:srgbClr val="FC2905"/>
                </a:solidFill>
                <a:latin typeface="Calibri"/>
                <a:cs typeface="Calibri"/>
              </a:rPr>
              <a:t>Pasna</a:t>
            </a:r>
            <a:endParaRPr sz="4800">
              <a:latin typeface="Calibri"/>
              <a:cs typeface="Calibri"/>
            </a:endParaRPr>
          </a:p>
          <a:p>
            <a:pPr marL="58419">
              <a:lnSpc>
                <a:spcPct val="100000"/>
              </a:lnSpc>
              <a:spcBef>
                <a:spcPts val="215"/>
              </a:spcBef>
            </a:pPr>
            <a:r>
              <a:rPr sz="1850" b="1" dirty="0">
                <a:solidFill>
                  <a:srgbClr val="FC2905"/>
                </a:solidFill>
                <a:latin typeface="Calibri"/>
                <a:cs typeface="Calibri"/>
              </a:rPr>
              <a:t>Dilakukan</a:t>
            </a:r>
            <a:r>
              <a:rPr sz="1850" b="1" spc="3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FC2905"/>
                </a:solidFill>
                <a:latin typeface="Calibri"/>
                <a:cs typeface="Calibri"/>
              </a:rPr>
              <a:t>melalui</a:t>
            </a:r>
            <a:r>
              <a:rPr sz="1850" b="1" spc="4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FC2905"/>
                </a:solidFill>
                <a:latin typeface="Calibri"/>
                <a:cs typeface="Calibri"/>
              </a:rPr>
              <a:t>4</a:t>
            </a:r>
            <a:r>
              <a:rPr sz="1850" b="1" spc="4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FC2905"/>
                </a:solidFill>
                <a:latin typeface="Calibri"/>
                <a:cs typeface="Calibri"/>
              </a:rPr>
              <a:t>tahapan</a:t>
            </a:r>
            <a:r>
              <a:rPr sz="1850" b="1" spc="1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FC2905"/>
                </a:solidFill>
                <a:latin typeface="Calibri"/>
                <a:cs typeface="Calibri"/>
              </a:rPr>
              <a:t>utama</a:t>
            </a:r>
            <a:r>
              <a:rPr sz="1850" b="1" spc="3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FC2905"/>
                </a:solidFill>
                <a:latin typeface="Calibri"/>
                <a:cs typeface="Calibri"/>
              </a:rPr>
              <a:t>yaitu,</a:t>
            </a:r>
            <a:r>
              <a:rPr sz="1850" b="1" spc="2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FC2905"/>
                </a:solidFill>
                <a:latin typeface="Calibri"/>
                <a:cs typeface="Calibri"/>
              </a:rPr>
              <a:t>persiapan,</a:t>
            </a:r>
            <a:r>
              <a:rPr sz="1850" b="1" spc="3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FC2905"/>
                </a:solidFill>
                <a:latin typeface="Calibri"/>
                <a:cs typeface="Calibri"/>
              </a:rPr>
              <a:t>pengumpulan</a:t>
            </a:r>
            <a:r>
              <a:rPr sz="1850" b="1" spc="-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FC2905"/>
                </a:solidFill>
                <a:latin typeface="Calibri"/>
                <a:cs typeface="Calibri"/>
              </a:rPr>
              <a:t>data,</a:t>
            </a:r>
            <a:r>
              <a:rPr sz="1850" b="1" spc="3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FC2905"/>
                </a:solidFill>
                <a:latin typeface="Calibri"/>
                <a:cs typeface="Calibri"/>
              </a:rPr>
              <a:t>analisis</a:t>
            </a:r>
            <a:r>
              <a:rPr sz="1850" b="1" spc="7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FC2905"/>
                </a:solidFill>
                <a:latin typeface="Calibri"/>
                <a:cs typeface="Calibri"/>
              </a:rPr>
              <a:t>data</a:t>
            </a:r>
            <a:r>
              <a:rPr sz="1850" b="1" spc="2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FC2905"/>
                </a:solidFill>
                <a:latin typeface="Calibri"/>
                <a:cs typeface="Calibri"/>
              </a:rPr>
              <a:t>dan</a:t>
            </a:r>
            <a:r>
              <a:rPr sz="1850" b="1" spc="2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FC2905"/>
                </a:solidFill>
                <a:latin typeface="Calibri"/>
                <a:cs typeface="Calibri"/>
              </a:rPr>
              <a:t>pelaporan.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13028" y="4648327"/>
            <a:ext cx="1823085" cy="87947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38430" algn="r">
              <a:lnSpc>
                <a:spcPct val="100499"/>
              </a:lnSpc>
              <a:spcBef>
                <a:spcPts val="110"/>
              </a:spcBef>
            </a:pPr>
            <a:r>
              <a:rPr sz="1850" b="1" dirty="0">
                <a:solidFill>
                  <a:srgbClr val="404040"/>
                </a:solidFill>
                <a:latin typeface="Calibri"/>
                <a:cs typeface="Calibri"/>
              </a:rPr>
              <a:t>Penyusunan</a:t>
            </a:r>
            <a:r>
              <a:rPr sz="185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50" b="1" spc="-25" dirty="0">
                <a:solidFill>
                  <a:srgbClr val="404040"/>
                </a:solidFill>
                <a:latin typeface="Calibri"/>
                <a:cs typeface="Calibri"/>
              </a:rPr>
              <a:t>KAK </a:t>
            </a:r>
            <a:r>
              <a:rPr sz="1850" b="1" dirty="0">
                <a:solidFill>
                  <a:srgbClr val="404040"/>
                </a:solidFill>
                <a:latin typeface="Calibri"/>
                <a:cs typeface="Calibri"/>
              </a:rPr>
              <a:t>Pembentukan</a:t>
            </a:r>
            <a:r>
              <a:rPr sz="185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50" b="1" spc="-25" dirty="0">
                <a:solidFill>
                  <a:srgbClr val="404040"/>
                </a:solidFill>
                <a:latin typeface="Calibri"/>
                <a:cs typeface="Calibri"/>
              </a:rPr>
              <a:t>Tim</a:t>
            </a:r>
            <a:endParaRPr sz="1850">
              <a:latin typeface="Calibri"/>
              <a:cs typeface="Calibri"/>
            </a:endParaRPr>
          </a:p>
          <a:p>
            <a:pPr marR="5080" algn="r">
              <a:lnSpc>
                <a:spcPct val="100000"/>
              </a:lnSpc>
              <a:spcBef>
                <a:spcPts val="25"/>
              </a:spcBef>
            </a:pPr>
            <a:r>
              <a:rPr sz="1850" b="1" dirty="0">
                <a:solidFill>
                  <a:srgbClr val="404040"/>
                </a:solidFill>
                <a:latin typeface="Calibri"/>
                <a:cs typeface="Calibri"/>
              </a:rPr>
              <a:t>Jitu</a:t>
            </a:r>
            <a:r>
              <a:rPr sz="1850" b="1" spc="1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404040"/>
                </a:solidFill>
                <a:latin typeface="Calibri"/>
                <a:cs typeface="Calibri"/>
              </a:rPr>
              <a:t>Pasna</a:t>
            </a:r>
            <a:endParaRPr sz="185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24366" y="2013928"/>
            <a:ext cx="6442784" cy="3671990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3650107" y="5349646"/>
            <a:ext cx="99250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-10" dirty="0">
                <a:solidFill>
                  <a:srgbClr val="FC2905"/>
                </a:solidFill>
                <a:latin typeface="Calibri"/>
                <a:cs typeface="Calibri"/>
              </a:rPr>
              <a:t>Persiapan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120645" y="2410205"/>
            <a:ext cx="3884295" cy="1108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67839" marR="5080" indent="-558165" algn="r">
              <a:lnSpc>
                <a:spcPct val="100899"/>
              </a:lnSpc>
              <a:spcBef>
                <a:spcPts val="100"/>
              </a:spcBef>
            </a:pPr>
            <a:r>
              <a:rPr sz="1850" b="1" dirty="0">
                <a:solidFill>
                  <a:srgbClr val="404040"/>
                </a:solidFill>
                <a:latin typeface="Calibri"/>
                <a:cs typeface="Calibri"/>
              </a:rPr>
              <a:t>Inventarisasi</a:t>
            </a:r>
            <a:r>
              <a:rPr sz="185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404040"/>
                </a:solidFill>
                <a:latin typeface="Calibri"/>
                <a:cs typeface="Calibri"/>
              </a:rPr>
              <a:t>Data</a:t>
            </a:r>
            <a:r>
              <a:rPr sz="1850" b="1" spc="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404040"/>
                </a:solidFill>
                <a:latin typeface="Calibri"/>
                <a:cs typeface="Calibri"/>
              </a:rPr>
              <a:t>Bencana </a:t>
            </a:r>
            <a:r>
              <a:rPr sz="1850" b="1" dirty="0">
                <a:solidFill>
                  <a:srgbClr val="404040"/>
                </a:solidFill>
                <a:latin typeface="Calibri"/>
                <a:cs typeface="Calibri"/>
              </a:rPr>
              <a:t>Pengelompokan</a:t>
            </a:r>
            <a:r>
              <a:rPr sz="1850" b="1" spc="-20" dirty="0">
                <a:solidFill>
                  <a:srgbClr val="404040"/>
                </a:solidFill>
                <a:latin typeface="Calibri"/>
                <a:cs typeface="Calibri"/>
              </a:rPr>
              <a:t> Data </a:t>
            </a:r>
            <a:r>
              <a:rPr sz="1850" b="1" spc="-10" dirty="0">
                <a:solidFill>
                  <a:srgbClr val="404040"/>
                </a:solidFill>
                <a:latin typeface="Calibri"/>
                <a:cs typeface="Calibri"/>
              </a:rPr>
              <a:t>(sektor/wilayah)</a:t>
            </a:r>
            <a:endParaRPr sz="1850">
              <a:latin typeface="Calibri"/>
              <a:cs typeface="Calibri"/>
            </a:endParaRPr>
          </a:p>
          <a:p>
            <a:pPr marL="12700">
              <a:lnSpc>
                <a:spcPts val="1800"/>
              </a:lnSpc>
            </a:pPr>
            <a:r>
              <a:rPr sz="1850" b="1" dirty="0">
                <a:solidFill>
                  <a:srgbClr val="FC2905"/>
                </a:solidFill>
                <a:latin typeface="Calibri"/>
                <a:cs typeface="Calibri"/>
              </a:rPr>
              <a:t>Pengumpulan</a:t>
            </a:r>
            <a:r>
              <a:rPr sz="1850" b="1" spc="4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b="1" spc="-20" dirty="0">
                <a:solidFill>
                  <a:srgbClr val="FC2905"/>
                </a:solidFill>
                <a:latin typeface="Calibri"/>
                <a:cs typeface="Calibri"/>
              </a:rPr>
              <a:t>Data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6582918" y="4362069"/>
            <a:ext cx="129857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dirty="0">
                <a:solidFill>
                  <a:srgbClr val="FC2905"/>
                </a:solidFill>
                <a:latin typeface="Calibri"/>
                <a:cs typeface="Calibri"/>
              </a:rPr>
              <a:t>Analisis</a:t>
            </a:r>
            <a:r>
              <a:rPr sz="1850" b="1" spc="6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b="1" spc="-20" dirty="0">
                <a:solidFill>
                  <a:srgbClr val="FC2905"/>
                </a:solidFill>
                <a:latin typeface="Calibri"/>
                <a:cs typeface="Calibri"/>
              </a:rPr>
              <a:t>Data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301355" y="3974338"/>
            <a:ext cx="2548890" cy="11645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899"/>
              </a:lnSpc>
              <a:spcBef>
                <a:spcPts val="100"/>
              </a:spcBef>
            </a:pPr>
            <a:r>
              <a:rPr sz="1850" b="1" dirty="0">
                <a:solidFill>
                  <a:srgbClr val="404040"/>
                </a:solidFill>
                <a:latin typeface="Calibri"/>
                <a:cs typeface="Calibri"/>
              </a:rPr>
              <a:t>Verifikasi</a:t>
            </a:r>
            <a:r>
              <a:rPr sz="1850" b="1" spc="-1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404040"/>
                </a:solidFill>
                <a:latin typeface="Calibri"/>
                <a:cs typeface="Calibri"/>
              </a:rPr>
              <a:t>dan</a:t>
            </a:r>
            <a:r>
              <a:rPr sz="1850" b="1" spc="-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404040"/>
                </a:solidFill>
                <a:latin typeface="Calibri"/>
                <a:cs typeface="Calibri"/>
              </a:rPr>
              <a:t>Validasi </a:t>
            </a:r>
            <a:r>
              <a:rPr sz="1850" b="1" dirty="0">
                <a:solidFill>
                  <a:srgbClr val="404040"/>
                </a:solidFill>
                <a:latin typeface="Calibri"/>
                <a:cs typeface="Calibri"/>
              </a:rPr>
              <a:t>Penilaian</a:t>
            </a:r>
            <a:r>
              <a:rPr sz="1850" b="1" spc="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404040"/>
                </a:solidFill>
                <a:latin typeface="Calibri"/>
                <a:cs typeface="Calibri"/>
              </a:rPr>
              <a:t>Akibat</a:t>
            </a:r>
            <a:r>
              <a:rPr sz="1850" b="1" spc="4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404040"/>
                </a:solidFill>
                <a:latin typeface="Calibri"/>
                <a:cs typeface="Calibri"/>
              </a:rPr>
              <a:t>Bencana </a:t>
            </a:r>
            <a:r>
              <a:rPr sz="1850" b="1" dirty="0">
                <a:solidFill>
                  <a:srgbClr val="404040"/>
                </a:solidFill>
                <a:latin typeface="Calibri"/>
                <a:cs typeface="Calibri"/>
              </a:rPr>
              <a:t>Analisis</a:t>
            </a:r>
            <a:r>
              <a:rPr sz="1850" b="1" spc="8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404040"/>
                </a:solidFill>
                <a:latin typeface="Calibri"/>
                <a:cs typeface="Calibri"/>
              </a:rPr>
              <a:t>Dampak</a:t>
            </a:r>
            <a:r>
              <a:rPr sz="1850" b="1" spc="5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404040"/>
                </a:solidFill>
                <a:latin typeface="Calibri"/>
                <a:cs typeface="Calibri"/>
              </a:rPr>
              <a:t>Bencana </a:t>
            </a:r>
            <a:r>
              <a:rPr sz="1850" b="1" dirty="0">
                <a:solidFill>
                  <a:srgbClr val="404040"/>
                </a:solidFill>
                <a:latin typeface="Calibri"/>
                <a:cs typeface="Calibri"/>
              </a:rPr>
              <a:t>Perkiraan</a:t>
            </a:r>
            <a:r>
              <a:rPr sz="1850" b="1" spc="-3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404040"/>
                </a:solidFill>
                <a:latin typeface="Calibri"/>
                <a:cs typeface="Calibri"/>
              </a:rPr>
              <a:t>Kebutuhan</a:t>
            </a:r>
            <a:endParaRPr sz="185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95792" y="1378636"/>
            <a:ext cx="2708275" cy="847090"/>
          </a:xfrm>
          <a:prstGeom prst="rect">
            <a:avLst/>
          </a:prstGeom>
        </p:spPr>
        <p:txBody>
          <a:bodyPr vert="horz" wrap="square" lIns="0" tIns="140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5"/>
              </a:spcBef>
            </a:pPr>
            <a:r>
              <a:rPr sz="1850" b="1" spc="-10" dirty="0">
                <a:solidFill>
                  <a:srgbClr val="FC2905"/>
                </a:solidFill>
                <a:latin typeface="Calibri"/>
                <a:cs typeface="Calibri"/>
              </a:rPr>
              <a:t>Pelaporan</a:t>
            </a:r>
            <a:endParaRPr sz="1850">
              <a:latin typeface="Calibri"/>
              <a:cs typeface="Calibri"/>
            </a:endParaRPr>
          </a:p>
          <a:p>
            <a:pPr marL="706755">
              <a:lnSpc>
                <a:spcPct val="100000"/>
              </a:lnSpc>
              <a:spcBef>
                <a:spcPts val="1015"/>
              </a:spcBef>
            </a:pPr>
            <a:r>
              <a:rPr sz="1850" b="1" dirty="0">
                <a:solidFill>
                  <a:srgbClr val="404040"/>
                </a:solidFill>
                <a:latin typeface="Calibri"/>
                <a:cs typeface="Calibri"/>
              </a:rPr>
              <a:t>Dokumen</a:t>
            </a:r>
            <a:r>
              <a:rPr sz="1850" b="1" spc="20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50" b="1" dirty="0">
                <a:solidFill>
                  <a:srgbClr val="404040"/>
                </a:solidFill>
                <a:latin typeface="Calibri"/>
                <a:cs typeface="Calibri"/>
              </a:rPr>
              <a:t>Jitu</a:t>
            </a:r>
            <a:r>
              <a:rPr sz="1850" b="1" spc="25" dirty="0">
                <a:solidFill>
                  <a:srgbClr val="404040"/>
                </a:solidFill>
                <a:latin typeface="Calibri"/>
                <a:cs typeface="Calibri"/>
              </a:rPr>
              <a:t> </a:t>
            </a:r>
            <a:r>
              <a:rPr sz="1850" b="1" spc="-10" dirty="0">
                <a:solidFill>
                  <a:srgbClr val="404040"/>
                </a:solidFill>
                <a:latin typeface="Calibri"/>
                <a:cs typeface="Calibri"/>
              </a:rPr>
              <a:t>Pasna</a:t>
            </a:r>
            <a:endParaRPr sz="1850">
              <a:latin typeface="Calibri"/>
              <a:cs typeface="Calibri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0F0E86E-7004-D77D-E962-E56E5E6328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016" y="109211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 descr="Logo BerAKHLAK">
            <a:extLst>
              <a:ext uri="{FF2B5EF4-FFF2-40B4-BE49-F238E27FC236}">
                <a16:creationId xmlns:a16="http://schemas.microsoft.com/office/drawing/2014/main" id="{FE2E070B-6A30-58A8-DCD4-0BBB81957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339" y="56828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Logo EVP">
            <a:extLst>
              <a:ext uri="{FF2B5EF4-FFF2-40B4-BE49-F238E27FC236}">
                <a16:creationId xmlns:a16="http://schemas.microsoft.com/office/drawing/2014/main" id="{73B2170E-F21E-0510-4F05-F3C9472DB4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562" y="652108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8142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0" y="1174369"/>
          <a:ext cx="12192000" cy="55562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8707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84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92035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38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b="1" spc="-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No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C2905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Komponen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C2905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Uraian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FC290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502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1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CD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Latar</a:t>
                      </a:r>
                      <a:r>
                        <a:rPr sz="1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belakang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CDC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51625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Mencantumkan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landasan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hukum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menjelaskan</a:t>
                      </a:r>
                      <a:r>
                        <a:rPr sz="1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gambaran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umum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tentang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kejadian</a:t>
                      </a:r>
                      <a:r>
                        <a:rPr sz="17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bencana,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kondisi</a:t>
                      </a:r>
                      <a:r>
                        <a:rPr sz="17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terpapar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upaya yang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sedang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atau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telah dilakukan.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000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3944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2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Kegiatan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yang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Dilaksanakan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Menjelaskan</a:t>
                      </a:r>
                      <a:r>
                        <a:rPr sz="17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kegiatan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apa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yang akan</a:t>
                      </a:r>
                      <a:r>
                        <a:rPr sz="17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dilaksanakan</a:t>
                      </a:r>
                      <a:r>
                        <a:rPr sz="17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batasan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kegiatan.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139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3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CD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Maksud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tujuan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CDCC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39560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Menjelaskan</a:t>
                      </a:r>
                      <a:r>
                        <a:rPr sz="17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mengapa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(why)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kegiatan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harus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dilaksanakan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berisikan</a:t>
                      </a:r>
                      <a:r>
                        <a:rPr sz="17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hasil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akhir</a:t>
                      </a:r>
                      <a:r>
                        <a:rPr sz="17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yang</a:t>
                      </a:r>
                      <a:r>
                        <a:rPr sz="1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diharapkan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dari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suatu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kegiatan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(bersifat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kualitatif)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serta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manfaat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(outcome)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kegiatan.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3025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4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Indikator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keluaran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keluaran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E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1783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Menjelaskan</a:t>
                      </a:r>
                      <a:r>
                        <a:rPr sz="17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indikator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keluaran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berupa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target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yang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dicapai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(bersifat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kualitatif)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keluaran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(output)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yang</a:t>
                      </a:r>
                      <a:r>
                        <a:rPr sz="1700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terukur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dalam</a:t>
                      </a:r>
                      <a:r>
                        <a:rPr sz="17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suatu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kegiatan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(bersifat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kuantitatif).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38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5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CD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Cara</a:t>
                      </a:r>
                      <a:r>
                        <a:rPr sz="17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pelaksanaan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kegiatan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CDC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Memuat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metode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tahapan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kegiatan.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638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6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spc="-20" dirty="0">
                          <a:latin typeface="Arial"/>
                          <a:cs typeface="Arial"/>
                        </a:rPr>
                        <a:t>Tenpat</a:t>
                      </a:r>
                      <a:r>
                        <a:rPr sz="17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pelakdsanaan</a:t>
                      </a:r>
                      <a:r>
                        <a:rPr sz="17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kegiatan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Menjelaskan</a:t>
                      </a:r>
                      <a:r>
                        <a:rPr sz="17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Lokasi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kegiatan.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638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7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CD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Pelaksanaan</a:t>
                      </a:r>
                      <a:r>
                        <a:rPr sz="17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kegiatan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CDC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Susunan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tim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Jitupasna.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63855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8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E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Jadwal</a:t>
                      </a:r>
                      <a:r>
                        <a:rPr sz="17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kegiatan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E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Memuat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durasi</a:t>
                      </a:r>
                      <a:r>
                        <a:rPr sz="17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kapan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kegiatan</a:t>
                      </a:r>
                      <a:r>
                        <a:rPr sz="17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dilaksanakan.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FE8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56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9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CDCC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spc="-10" dirty="0">
                          <a:latin typeface="Arial"/>
                          <a:cs typeface="Arial"/>
                        </a:rPr>
                        <a:t>Anggaran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CDCC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700" dirty="0">
                          <a:latin typeface="Arial"/>
                          <a:cs typeface="Arial"/>
                        </a:rPr>
                        <a:t>Sumber</a:t>
                      </a:r>
                      <a:r>
                        <a:rPr sz="17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7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dirty="0">
                          <a:latin typeface="Arial"/>
                          <a:cs typeface="Arial"/>
                        </a:rPr>
                        <a:t>total</a:t>
                      </a:r>
                      <a:r>
                        <a:rPr sz="1700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10" dirty="0">
                          <a:latin typeface="Arial"/>
                          <a:cs typeface="Arial"/>
                        </a:rPr>
                        <a:t>pembiayaan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FDCDC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7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4800" b="1" spc="-10" dirty="0">
                <a:solidFill>
                  <a:srgbClr val="FC2905"/>
                </a:solidFill>
                <a:latin typeface="Calibri"/>
                <a:cs typeface="Calibri"/>
              </a:rPr>
              <a:t>Persiapan</a:t>
            </a:r>
            <a:endParaRPr sz="4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40"/>
              </a:spcBef>
            </a:pPr>
            <a:r>
              <a:rPr sz="2100" dirty="0">
                <a:solidFill>
                  <a:srgbClr val="FC2905"/>
                </a:solidFill>
                <a:latin typeface="Arial"/>
                <a:cs typeface="Arial"/>
              </a:rPr>
              <a:t>Penyusunan</a:t>
            </a:r>
            <a:r>
              <a:rPr sz="2100" spc="60" dirty="0">
                <a:solidFill>
                  <a:srgbClr val="FC2905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C2905"/>
                </a:solidFill>
                <a:latin typeface="Arial"/>
                <a:cs typeface="Arial"/>
              </a:rPr>
              <a:t>Kerangka</a:t>
            </a:r>
            <a:r>
              <a:rPr sz="2100" spc="-75" dirty="0">
                <a:solidFill>
                  <a:srgbClr val="FC2905"/>
                </a:solidFill>
                <a:latin typeface="Arial"/>
                <a:cs typeface="Arial"/>
              </a:rPr>
              <a:t> </a:t>
            </a:r>
            <a:r>
              <a:rPr sz="2100" dirty="0">
                <a:solidFill>
                  <a:srgbClr val="FC2905"/>
                </a:solidFill>
                <a:latin typeface="Arial"/>
                <a:cs typeface="Arial"/>
              </a:rPr>
              <a:t>Acuan</a:t>
            </a:r>
            <a:r>
              <a:rPr sz="2100" spc="65" dirty="0">
                <a:solidFill>
                  <a:srgbClr val="FC2905"/>
                </a:solidFill>
                <a:latin typeface="Arial"/>
                <a:cs typeface="Arial"/>
              </a:rPr>
              <a:t> </a:t>
            </a:r>
            <a:r>
              <a:rPr sz="2100" spc="-10" dirty="0">
                <a:solidFill>
                  <a:srgbClr val="FC2905"/>
                </a:solidFill>
                <a:latin typeface="Arial"/>
                <a:cs typeface="Arial"/>
              </a:rPr>
              <a:t>Kerja</a:t>
            </a:r>
            <a:endParaRPr sz="2100"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291A576-F63B-38FC-659A-9C28B0C38CF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016" y="109211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Logo BerAKHLAK">
            <a:extLst>
              <a:ext uri="{FF2B5EF4-FFF2-40B4-BE49-F238E27FC236}">
                <a16:creationId xmlns:a16="http://schemas.microsoft.com/office/drawing/2014/main" id="{CB99564B-8F2F-FC3F-2471-3130218828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339" y="56828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ogo EVP">
            <a:extLst>
              <a:ext uri="{FF2B5EF4-FFF2-40B4-BE49-F238E27FC236}">
                <a16:creationId xmlns:a16="http://schemas.microsoft.com/office/drawing/2014/main" id="{BAC11C11-A521-E853-9B96-CC48F4FC20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562" y="652108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38541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138672"/>
                  </a:moveTo>
                  <a:lnTo>
                    <a:pt x="0" y="6138672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138672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6288024" y="0"/>
                  </a:lnTo>
                  <a:lnTo>
                    <a:pt x="5903976" y="0"/>
                  </a:lnTo>
                  <a:lnTo>
                    <a:pt x="0" y="0"/>
                  </a:lnTo>
                  <a:lnTo>
                    <a:pt x="0" y="143256"/>
                  </a:lnTo>
                  <a:lnTo>
                    <a:pt x="5987148" y="143256"/>
                  </a:lnTo>
                  <a:lnTo>
                    <a:pt x="6096000" y="330708"/>
                  </a:lnTo>
                  <a:lnTo>
                    <a:pt x="6204839" y="143256"/>
                  </a:lnTo>
                  <a:lnTo>
                    <a:pt x="12192000" y="14325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C2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51638"/>
            <a:ext cx="4634230" cy="757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solidFill>
                  <a:srgbClr val="FC2905"/>
                </a:solidFill>
                <a:latin typeface="Calibri"/>
                <a:cs typeface="Calibri"/>
              </a:rPr>
              <a:t>Pembentukan</a:t>
            </a:r>
            <a:r>
              <a:rPr sz="4800" b="1" spc="-22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4800" b="1" spc="-25" dirty="0">
                <a:solidFill>
                  <a:srgbClr val="FC2905"/>
                </a:solidFill>
                <a:latin typeface="Calibri"/>
                <a:cs typeface="Calibri"/>
              </a:rPr>
              <a:t>Tim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801446"/>
            <a:ext cx="11973560" cy="484124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Disesuaikan</a:t>
            </a:r>
            <a:r>
              <a:rPr sz="1850" spc="1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dengan</a:t>
            </a:r>
            <a:r>
              <a:rPr sz="1850" spc="-2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cakupan</a:t>
            </a:r>
            <a:r>
              <a:rPr sz="1850" spc="-2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wilayah</a:t>
            </a:r>
            <a:r>
              <a:rPr sz="1850" spc="-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bencana,</a:t>
            </a:r>
            <a:r>
              <a:rPr sz="1850" spc="-2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waktu</a:t>
            </a:r>
            <a:r>
              <a:rPr sz="1850" spc="1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dan</a:t>
            </a:r>
            <a:r>
              <a:rPr sz="1850" spc="-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sumber</a:t>
            </a:r>
            <a:r>
              <a:rPr sz="1850" spc="-2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daya.</a:t>
            </a:r>
            <a:r>
              <a:rPr sz="1850" spc="1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Semakin</a:t>
            </a:r>
            <a:r>
              <a:rPr sz="1850" spc="2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luas</a:t>
            </a:r>
            <a:r>
              <a:rPr sz="1850" spc="-2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cakupan</a:t>
            </a:r>
            <a:r>
              <a:rPr sz="1850" spc="-1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wilayah</a:t>
            </a:r>
            <a:r>
              <a:rPr sz="1850" spc="-2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dan</a:t>
            </a:r>
            <a:r>
              <a:rPr sz="1850" spc="1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dampak</a:t>
            </a:r>
            <a:r>
              <a:rPr sz="1850" spc="-10" dirty="0">
                <a:solidFill>
                  <a:srgbClr val="FC2905"/>
                </a:solidFill>
                <a:latin typeface="Calibri"/>
                <a:cs typeface="Calibri"/>
              </a:rPr>
              <a:t> bencana</a:t>
            </a:r>
            <a:endParaRPr sz="185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nya, semakin</a:t>
            </a:r>
            <a:r>
              <a:rPr sz="1850" spc="-2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banyak sumber</a:t>
            </a:r>
            <a:r>
              <a:rPr sz="1850" spc="-2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daya</a:t>
            </a:r>
            <a:r>
              <a:rPr sz="1850" spc="1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yang</a:t>
            </a:r>
            <a:r>
              <a:rPr sz="1850" spc="-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dilibatkan</a:t>
            </a:r>
            <a:r>
              <a:rPr sz="1850" spc="1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untuk</a:t>
            </a:r>
            <a:r>
              <a:rPr sz="1850" spc="-2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dirty="0">
                <a:solidFill>
                  <a:srgbClr val="FC2905"/>
                </a:solidFill>
                <a:latin typeface="Calibri"/>
                <a:cs typeface="Calibri"/>
              </a:rPr>
              <a:t>memperpendek</a:t>
            </a:r>
            <a:r>
              <a:rPr sz="1850" spc="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850" spc="-10" dirty="0">
                <a:solidFill>
                  <a:srgbClr val="FC2905"/>
                </a:solidFill>
                <a:latin typeface="Calibri"/>
                <a:cs typeface="Calibri"/>
              </a:rPr>
              <a:t>waktu.</a:t>
            </a:r>
            <a:endParaRPr sz="185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1700">
              <a:latin typeface="Calibri"/>
              <a:cs typeface="Calibri"/>
            </a:endParaRPr>
          </a:p>
          <a:p>
            <a:pPr marL="443865">
              <a:lnSpc>
                <a:spcPct val="100000"/>
              </a:lnSpc>
            </a:pPr>
            <a:r>
              <a:rPr sz="1850" dirty="0">
                <a:latin typeface="Arial"/>
                <a:cs typeface="Arial"/>
              </a:rPr>
              <a:t>A.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Koordinator</a:t>
            </a:r>
            <a:endParaRPr sz="1850">
              <a:latin typeface="Arial"/>
              <a:cs typeface="Arial"/>
            </a:endParaRPr>
          </a:p>
          <a:p>
            <a:pPr marL="443865">
              <a:lnSpc>
                <a:spcPct val="100000"/>
              </a:lnSpc>
              <a:spcBef>
                <a:spcPts val="25"/>
              </a:spcBef>
            </a:pPr>
            <a:r>
              <a:rPr sz="1850" dirty="0">
                <a:latin typeface="Arial"/>
                <a:cs typeface="Arial"/>
              </a:rPr>
              <a:t>Tugas dan tanggung</a:t>
            </a:r>
            <a:r>
              <a:rPr sz="1850" spc="-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jawab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koordinator:</a:t>
            </a:r>
            <a:endParaRPr sz="1850">
              <a:latin typeface="Arial"/>
              <a:cs typeface="Arial"/>
            </a:endParaRPr>
          </a:p>
          <a:p>
            <a:pPr marL="705485" indent="-26162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705485" algn="l"/>
              </a:tabLst>
            </a:pPr>
            <a:r>
              <a:rPr sz="1850" dirty="0">
                <a:latin typeface="Arial"/>
                <a:cs typeface="Arial"/>
              </a:rPr>
              <a:t>Memberikan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arahan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dalam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seluruh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proses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kegiatan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Jitupasna;</a:t>
            </a:r>
            <a:endParaRPr sz="1850">
              <a:latin typeface="Arial"/>
              <a:cs typeface="Arial"/>
            </a:endParaRPr>
          </a:p>
          <a:p>
            <a:pPr marL="705485" indent="-261620">
              <a:lnSpc>
                <a:spcPct val="100000"/>
              </a:lnSpc>
              <a:spcBef>
                <a:spcPts val="10"/>
              </a:spcBef>
              <a:buAutoNum type="arabicPeriod"/>
              <a:tabLst>
                <a:tab pos="705485" algn="l"/>
              </a:tabLst>
            </a:pPr>
            <a:r>
              <a:rPr sz="1850" dirty="0">
                <a:latin typeface="Arial"/>
                <a:cs typeface="Arial"/>
              </a:rPr>
              <a:t>Mengkoordinir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dan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mensupervisi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seluruh</a:t>
            </a:r>
            <a:r>
              <a:rPr sz="1850" spc="4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kegiatan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Jitupasna;</a:t>
            </a:r>
            <a:endParaRPr sz="1850">
              <a:latin typeface="Arial"/>
              <a:cs typeface="Arial"/>
            </a:endParaRPr>
          </a:p>
          <a:p>
            <a:pPr marL="705485" indent="-26162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705485" algn="l"/>
              </a:tabLst>
            </a:pPr>
            <a:r>
              <a:rPr sz="1850" dirty="0">
                <a:latin typeface="Arial"/>
                <a:cs typeface="Arial"/>
              </a:rPr>
              <a:t>Melaporkan</a:t>
            </a:r>
            <a:r>
              <a:rPr sz="1850" spc="-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hasil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Jitupasna.</a:t>
            </a:r>
            <a:endParaRPr sz="1850">
              <a:latin typeface="Arial"/>
              <a:cs typeface="Arial"/>
            </a:endParaRPr>
          </a:p>
          <a:p>
            <a:pPr marL="443865" marR="460375">
              <a:lnSpc>
                <a:spcPct val="101099"/>
              </a:lnSpc>
            </a:pPr>
            <a:r>
              <a:rPr sz="1850" dirty="0">
                <a:latin typeface="Arial"/>
                <a:cs typeface="Arial"/>
              </a:rPr>
              <a:t>Koordinator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adalah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Kepala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Pelaksana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BPBD</a:t>
            </a:r>
            <a:r>
              <a:rPr sz="1850" spc="5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atau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pejabat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yang</a:t>
            </a:r>
            <a:r>
              <a:rPr sz="1850" spc="4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ditunjuk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Sekretaris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Daerah,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serta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dapat</a:t>
            </a:r>
            <a:r>
              <a:rPr sz="1850" spc="-5" dirty="0">
                <a:latin typeface="Arial"/>
                <a:cs typeface="Arial"/>
              </a:rPr>
              <a:t> </a:t>
            </a:r>
            <a:r>
              <a:rPr sz="1850" spc="-25" dirty="0">
                <a:latin typeface="Arial"/>
                <a:cs typeface="Arial"/>
              </a:rPr>
              <a:t>di </a:t>
            </a:r>
            <a:r>
              <a:rPr sz="1850" dirty="0">
                <a:latin typeface="Arial"/>
                <a:cs typeface="Arial"/>
              </a:rPr>
              <a:t>bantu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oleh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satu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orang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atau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lebih</a:t>
            </a:r>
            <a:r>
              <a:rPr sz="1850" spc="-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wakil</a:t>
            </a:r>
            <a:r>
              <a:rPr sz="1850" spc="4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koordinator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tergantung</a:t>
            </a:r>
            <a:r>
              <a:rPr sz="1850" spc="-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pada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cakupan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wilayah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terdampak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bencana.</a:t>
            </a:r>
            <a:endParaRPr sz="1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1950">
              <a:latin typeface="Arial"/>
              <a:cs typeface="Arial"/>
            </a:endParaRPr>
          </a:p>
          <a:p>
            <a:pPr marL="443865">
              <a:lnSpc>
                <a:spcPct val="100000"/>
              </a:lnSpc>
            </a:pPr>
            <a:r>
              <a:rPr sz="1850" dirty="0">
                <a:latin typeface="Arial"/>
                <a:cs typeface="Arial"/>
              </a:rPr>
              <a:t>B.</a:t>
            </a:r>
            <a:r>
              <a:rPr sz="1850" spc="-3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Tim</a:t>
            </a:r>
            <a:r>
              <a:rPr sz="1850" spc="-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Pengumpul</a:t>
            </a:r>
            <a:r>
              <a:rPr sz="1850" spc="-30" dirty="0">
                <a:latin typeface="Arial"/>
                <a:cs typeface="Arial"/>
              </a:rPr>
              <a:t> </a:t>
            </a:r>
            <a:r>
              <a:rPr sz="1850" spc="-20" dirty="0">
                <a:latin typeface="Arial"/>
                <a:cs typeface="Arial"/>
              </a:rPr>
              <a:t>Data</a:t>
            </a:r>
            <a:endParaRPr sz="1850">
              <a:latin typeface="Arial"/>
              <a:cs typeface="Arial"/>
            </a:endParaRPr>
          </a:p>
          <a:p>
            <a:pPr marL="443865">
              <a:lnSpc>
                <a:spcPct val="100000"/>
              </a:lnSpc>
              <a:spcBef>
                <a:spcPts val="25"/>
              </a:spcBef>
            </a:pPr>
            <a:r>
              <a:rPr sz="1850" dirty="0">
                <a:latin typeface="Arial"/>
                <a:cs typeface="Arial"/>
              </a:rPr>
              <a:t>Tugas dan tanggung</a:t>
            </a:r>
            <a:r>
              <a:rPr sz="1850" spc="-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jawab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pengumpul</a:t>
            </a:r>
            <a:r>
              <a:rPr sz="1850" spc="-2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data:</a:t>
            </a:r>
            <a:endParaRPr sz="1850">
              <a:latin typeface="Arial"/>
              <a:cs typeface="Arial"/>
            </a:endParaRPr>
          </a:p>
          <a:p>
            <a:pPr marL="705485" indent="-261620">
              <a:lnSpc>
                <a:spcPct val="100000"/>
              </a:lnSpc>
              <a:spcBef>
                <a:spcPts val="15"/>
              </a:spcBef>
              <a:buAutoNum type="arabicPeriod"/>
              <a:tabLst>
                <a:tab pos="705485" algn="l"/>
              </a:tabLst>
            </a:pPr>
            <a:r>
              <a:rPr sz="1850" dirty="0">
                <a:latin typeface="Arial"/>
                <a:cs typeface="Arial"/>
              </a:rPr>
              <a:t>Mengumpulkan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data</a:t>
            </a:r>
            <a:r>
              <a:rPr sz="1850" spc="30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pascabencana;</a:t>
            </a:r>
            <a:endParaRPr sz="1850">
              <a:latin typeface="Arial"/>
              <a:cs typeface="Arial"/>
            </a:endParaRPr>
          </a:p>
          <a:p>
            <a:pPr marL="705485" indent="-261620">
              <a:lnSpc>
                <a:spcPct val="100000"/>
              </a:lnSpc>
              <a:spcBef>
                <a:spcPts val="25"/>
              </a:spcBef>
              <a:buAutoNum type="arabicPeriod"/>
              <a:tabLst>
                <a:tab pos="705485" algn="l"/>
              </a:tabLst>
            </a:pPr>
            <a:r>
              <a:rPr sz="1850" dirty="0">
                <a:latin typeface="Arial"/>
                <a:cs typeface="Arial"/>
              </a:rPr>
              <a:t>Menyerahkan data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yang</a:t>
            </a:r>
            <a:r>
              <a:rPr sz="1850" spc="4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telah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diklasifikasikan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sesuai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sektor/wilayah;</a:t>
            </a:r>
            <a:endParaRPr sz="1850">
              <a:latin typeface="Arial"/>
              <a:cs typeface="Arial"/>
            </a:endParaRPr>
          </a:p>
          <a:p>
            <a:pPr marL="443865" marR="373380" indent="261620">
              <a:lnSpc>
                <a:spcPct val="101099"/>
              </a:lnSpc>
              <a:buAutoNum type="arabicPeriod"/>
              <a:tabLst>
                <a:tab pos="705485" algn="l"/>
              </a:tabLst>
            </a:pPr>
            <a:r>
              <a:rPr sz="1850" dirty="0">
                <a:latin typeface="Arial"/>
                <a:cs typeface="Arial"/>
              </a:rPr>
              <a:t>Bertanggung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jawab</a:t>
            </a:r>
            <a:r>
              <a:rPr sz="1850" spc="5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terhadap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kebenaran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dan</a:t>
            </a:r>
            <a:r>
              <a:rPr sz="1850" spc="3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kelengkapan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data;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Kualifikasi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anggota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tim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pengumpul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spc="-20" dirty="0">
                <a:latin typeface="Arial"/>
                <a:cs typeface="Arial"/>
              </a:rPr>
              <a:t>data </a:t>
            </a:r>
            <a:r>
              <a:rPr sz="1850" dirty="0">
                <a:latin typeface="Arial"/>
                <a:cs typeface="Arial"/>
              </a:rPr>
              <a:t>diutamakan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berlatar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belakang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pendidikan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minimal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setingkat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SLTA.</a:t>
            </a:r>
            <a:endParaRPr sz="185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34019374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138672"/>
                  </a:moveTo>
                  <a:lnTo>
                    <a:pt x="0" y="6138672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138672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6288024" y="0"/>
                  </a:lnTo>
                  <a:lnTo>
                    <a:pt x="5903976" y="0"/>
                  </a:lnTo>
                  <a:lnTo>
                    <a:pt x="0" y="0"/>
                  </a:lnTo>
                  <a:lnTo>
                    <a:pt x="0" y="143256"/>
                  </a:lnTo>
                  <a:lnTo>
                    <a:pt x="5987148" y="143256"/>
                  </a:lnTo>
                  <a:lnTo>
                    <a:pt x="6096000" y="330708"/>
                  </a:lnTo>
                  <a:lnTo>
                    <a:pt x="6204839" y="143256"/>
                  </a:lnTo>
                  <a:lnTo>
                    <a:pt x="12192000" y="14325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C2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02650" rIns="0" bIns="0" rtlCol="0">
            <a:spAutoFit/>
          </a:bodyPr>
          <a:lstStyle/>
          <a:p>
            <a:pPr marL="58419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solidFill>
                  <a:srgbClr val="FC2905"/>
                </a:solidFill>
                <a:latin typeface="Calibri"/>
                <a:cs typeface="Calibri"/>
              </a:rPr>
              <a:t>Pengumpulan</a:t>
            </a:r>
            <a:r>
              <a:rPr sz="4800" b="1" spc="-11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4800" b="1" spc="-20" dirty="0">
                <a:solidFill>
                  <a:srgbClr val="FC2905"/>
                </a:solidFill>
                <a:latin typeface="Calibri"/>
                <a:cs typeface="Calibri"/>
              </a:rPr>
              <a:t>Data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4019" y="1173606"/>
            <a:ext cx="11353165" cy="457835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354330" marR="715645" indent="-342265" algn="just">
              <a:lnSpc>
                <a:spcPct val="101699"/>
              </a:lnSpc>
              <a:spcBef>
                <a:spcPts val="90"/>
              </a:spcBef>
              <a:buFont typeface="Arial"/>
              <a:buChar char="•"/>
              <a:tabLst>
                <a:tab pos="508000" algn="l"/>
              </a:tabLst>
            </a:pPr>
            <a:r>
              <a:rPr sz="2100" dirty="0">
                <a:latin typeface="Calibri"/>
                <a:cs typeface="Calibri"/>
              </a:rPr>
              <a:t>Pengumpulan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data</a:t>
            </a:r>
            <a:r>
              <a:rPr sz="2100" spc="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dilakukan</a:t>
            </a:r>
            <a:r>
              <a:rPr sz="2100" spc="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oleh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enumerator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dengan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membawa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Formulir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Inventarisasi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20" dirty="0">
                <a:latin typeface="Calibri"/>
                <a:cs typeface="Calibri"/>
              </a:rPr>
              <a:t>Data 	</a:t>
            </a:r>
            <a:r>
              <a:rPr sz="2100" dirty="0">
                <a:latin typeface="Calibri"/>
                <a:cs typeface="Calibri"/>
              </a:rPr>
              <a:t>Pascabencana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(Lampiran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2)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yang</a:t>
            </a:r>
            <a:r>
              <a:rPr sz="2100" spc="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diisi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secara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langsung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selanjutnya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dikumpulkan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berdasarkan 	</a:t>
            </a:r>
            <a:r>
              <a:rPr sz="2100" dirty="0">
                <a:latin typeface="Calibri"/>
                <a:cs typeface="Calibri"/>
              </a:rPr>
              <a:t>sektor/wilayah </a:t>
            </a:r>
            <a:r>
              <a:rPr sz="2100" spc="-10" dirty="0">
                <a:latin typeface="Calibri"/>
                <a:cs typeface="Calibri"/>
              </a:rPr>
              <a:t>terpapar</a:t>
            </a:r>
            <a:endParaRPr sz="2100">
              <a:latin typeface="Calibri"/>
              <a:cs typeface="Calibri"/>
            </a:endParaRPr>
          </a:p>
          <a:p>
            <a:pPr marL="354330" indent="-342265" algn="just">
              <a:lnSpc>
                <a:spcPct val="100000"/>
              </a:lnSpc>
              <a:spcBef>
                <a:spcPts val="40"/>
              </a:spcBef>
              <a:buFont typeface="Arial"/>
              <a:buChar char="•"/>
              <a:tabLst>
                <a:tab pos="354330" algn="l"/>
                <a:tab pos="355600" algn="l"/>
              </a:tabLst>
            </a:pPr>
            <a:r>
              <a:rPr sz="2100" dirty="0">
                <a:latin typeface="Calibri"/>
                <a:cs typeface="Calibri"/>
              </a:rPr>
              <a:t>Dalam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pengumpulan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data</a:t>
            </a:r>
            <a:r>
              <a:rPr sz="2100" spc="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perlu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mempertimbangkan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ruang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lingkup</a:t>
            </a:r>
            <a:r>
              <a:rPr sz="2100" spc="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atau</a:t>
            </a:r>
            <a:r>
              <a:rPr sz="2100" spc="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batasan</a:t>
            </a:r>
            <a:r>
              <a:rPr sz="2100" spc="5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yang</a:t>
            </a:r>
            <a:r>
              <a:rPr sz="2100" spc="4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dibutuhkan</a:t>
            </a:r>
            <a:r>
              <a:rPr sz="2100" spc="35" dirty="0">
                <a:latin typeface="Calibri"/>
                <a:cs typeface="Calibri"/>
              </a:rPr>
              <a:t> </a:t>
            </a:r>
            <a:r>
              <a:rPr sz="2100" spc="-50" dirty="0">
                <a:latin typeface="Calibri"/>
                <a:cs typeface="Calibri"/>
              </a:rPr>
              <a:t>k</a:t>
            </a:r>
            <a:endParaRPr sz="2100">
              <a:latin typeface="Calibri"/>
              <a:cs typeface="Calibri"/>
            </a:endParaRPr>
          </a:p>
          <a:p>
            <a:pPr marL="355600" marR="51435" algn="just">
              <a:lnSpc>
                <a:spcPct val="101400"/>
              </a:lnSpc>
              <a:spcBef>
                <a:spcPts val="10"/>
              </a:spcBef>
            </a:pPr>
            <a:r>
              <a:rPr sz="2100" dirty="0">
                <a:latin typeface="Calibri"/>
                <a:cs typeface="Calibri"/>
              </a:rPr>
              <a:t>arena terkait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dengan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efektifitas (keterbatasan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waktu),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efisiensi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(keterbatasan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sumber daya)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serta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spc="-25" dirty="0">
                <a:latin typeface="Calibri"/>
                <a:cs typeface="Calibri"/>
              </a:rPr>
              <a:t>an </a:t>
            </a:r>
            <a:r>
              <a:rPr sz="2100" dirty="0">
                <a:latin typeface="Calibri"/>
                <a:cs typeface="Calibri"/>
              </a:rPr>
              <a:t>ggaran. Pengumpulan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data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dilakukan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dengan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cara:</a:t>
            </a:r>
            <a:endParaRPr sz="21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40"/>
              </a:spcBef>
              <a:buFont typeface="Arial"/>
              <a:buChar char="–"/>
              <a:tabLst>
                <a:tab pos="756285" algn="l"/>
              </a:tabLst>
            </a:pPr>
            <a:r>
              <a:rPr sz="2100" dirty="0">
                <a:latin typeface="Calibri"/>
                <a:cs typeface="Calibri"/>
              </a:rPr>
              <a:t>Kajian</a:t>
            </a:r>
            <a:r>
              <a:rPr sz="2100" spc="1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literatur;</a:t>
            </a:r>
            <a:endParaRPr sz="21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35"/>
              </a:spcBef>
              <a:buFont typeface="Arial"/>
              <a:buChar char="–"/>
              <a:tabLst>
                <a:tab pos="756285" algn="l"/>
              </a:tabLst>
            </a:pPr>
            <a:r>
              <a:rPr sz="2100" spc="-10" dirty="0">
                <a:latin typeface="Calibri"/>
                <a:cs typeface="Calibri"/>
              </a:rPr>
              <a:t>Observasi/survey;</a:t>
            </a:r>
            <a:endParaRPr sz="21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50"/>
              </a:spcBef>
              <a:buFont typeface="Arial"/>
              <a:buChar char="–"/>
              <a:tabLst>
                <a:tab pos="756285" algn="l"/>
              </a:tabLst>
            </a:pPr>
            <a:r>
              <a:rPr sz="2100" dirty="0">
                <a:latin typeface="Calibri"/>
                <a:cs typeface="Calibri"/>
              </a:rPr>
              <a:t>Wawancara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rumah</a:t>
            </a:r>
            <a:r>
              <a:rPr sz="2100" spc="-1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tangga;</a:t>
            </a:r>
            <a:endParaRPr sz="21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35"/>
              </a:spcBef>
              <a:buFont typeface="Arial"/>
              <a:buChar char="–"/>
              <a:tabLst>
                <a:tab pos="756285" algn="l"/>
              </a:tabLst>
            </a:pPr>
            <a:r>
              <a:rPr sz="2100" dirty="0">
                <a:latin typeface="Calibri"/>
                <a:cs typeface="Calibri"/>
              </a:rPr>
              <a:t>Wawancara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mendalam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(indepth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interview);</a:t>
            </a:r>
            <a:endParaRPr sz="2100">
              <a:latin typeface="Calibri"/>
              <a:cs typeface="Calibri"/>
            </a:endParaRPr>
          </a:p>
          <a:p>
            <a:pPr marL="756285" lvl="1" indent="-286385">
              <a:lnSpc>
                <a:spcPct val="100000"/>
              </a:lnSpc>
              <a:spcBef>
                <a:spcPts val="35"/>
              </a:spcBef>
              <a:buFont typeface="Arial"/>
              <a:buChar char="–"/>
              <a:tabLst>
                <a:tab pos="756285" algn="l"/>
              </a:tabLst>
            </a:pPr>
            <a:r>
              <a:rPr sz="2100" dirty="0">
                <a:latin typeface="Calibri"/>
                <a:cs typeface="Calibri"/>
              </a:rPr>
              <a:t>Diskusi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kelompok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terfokus (focus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group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discussion).</a:t>
            </a:r>
            <a:endParaRPr sz="2100">
              <a:latin typeface="Calibri"/>
              <a:cs typeface="Calibri"/>
            </a:endParaRPr>
          </a:p>
          <a:p>
            <a:pPr marL="354330" marR="5080" indent="-342265" algn="just">
              <a:lnSpc>
                <a:spcPct val="101499"/>
              </a:lnSpc>
              <a:spcBef>
                <a:spcPts val="15"/>
              </a:spcBef>
              <a:buFont typeface="Arial"/>
              <a:buChar char="•"/>
              <a:tabLst>
                <a:tab pos="355600" algn="l"/>
              </a:tabLst>
            </a:pPr>
            <a:r>
              <a:rPr sz="2100" dirty="0">
                <a:latin typeface="Calibri"/>
                <a:cs typeface="Calibri"/>
              </a:rPr>
              <a:t>Penggunaan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metode</a:t>
            </a:r>
            <a:r>
              <a:rPr sz="2100" spc="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sensus</a:t>
            </a:r>
            <a:r>
              <a:rPr sz="2100" spc="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atau</a:t>
            </a:r>
            <a:r>
              <a:rPr sz="2100" spc="6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sampling</a:t>
            </a:r>
            <a:r>
              <a:rPr sz="2100" spc="2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dalam</a:t>
            </a:r>
            <a:r>
              <a:rPr sz="2100" spc="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pengumpulan</a:t>
            </a:r>
            <a:r>
              <a:rPr sz="2100" spc="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data</a:t>
            </a:r>
            <a:r>
              <a:rPr sz="2100" spc="4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pascabencana</a:t>
            </a:r>
            <a:r>
              <a:rPr sz="2100" spc="5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harus</a:t>
            </a:r>
            <a:r>
              <a:rPr sz="2100" spc="5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mempert 	</a:t>
            </a:r>
            <a:r>
              <a:rPr sz="2100" dirty="0">
                <a:latin typeface="Calibri"/>
                <a:cs typeface="Calibri"/>
              </a:rPr>
              <a:t>imbangkan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cakupan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wilayah,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keterbatasan</a:t>
            </a:r>
            <a:r>
              <a:rPr sz="2100" spc="3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waktu,</a:t>
            </a:r>
            <a:r>
              <a:rPr sz="2100" spc="1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sumberdaya</a:t>
            </a:r>
            <a:r>
              <a:rPr sz="2100" spc="-1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serta</a:t>
            </a:r>
            <a:r>
              <a:rPr sz="2100" spc="-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anggaran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dengan</a:t>
            </a:r>
            <a:r>
              <a:rPr sz="2100" spc="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tetap </a:t>
            </a:r>
            <a:r>
              <a:rPr sz="2100" spc="-10" dirty="0">
                <a:latin typeface="Calibri"/>
                <a:cs typeface="Calibri"/>
              </a:rPr>
              <a:t>melihat 	</a:t>
            </a:r>
            <a:r>
              <a:rPr sz="2100" dirty="0">
                <a:latin typeface="Calibri"/>
                <a:cs typeface="Calibri"/>
              </a:rPr>
              <a:t>aspek</a:t>
            </a:r>
            <a:r>
              <a:rPr sz="2100" spc="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validitas,</a:t>
            </a:r>
            <a:r>
              <a:rPr sz="2100" spc="35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reliabilitas</a:t>
            </a:r>
            <a:r>
              <a:rPr sz="2100" spc="20" dirty="0">
                <a:latin typeface="Calibri"/>
                <a:cs typeface="Calibri"/>
              </a:rPr>
              <a:t> </a:t>
            </a:r>
            <a:r>
              <a:rPr sz="2100" dirty="0">
                <a:latin typeface="Calibri"/>
                <a:cs typeface="Calibri"/>
              </a:rPr>
              <a:t>dan</a:t>
            </a:r>
            <a:r>
              <a:rPr sz="2100" spc="35" dirty="0">
                <a:latin typeface="Calibri"/>
                <a:cs typeface="Calibri"/>
              </a:rPr>
              <a:t> </a:t>
            </a:r>
            <a:r>
              <a:rPr sz="2100" spc="-10" dirty="0">
                <a:latin typeface="Calibri"/>
                <a:cs typeface="Calibri"/>
              </a:rPr>
              <a:t>akuntabilitas.</a:t>
            </a:r>
            <a:endParaRPr sz="2100"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3FC1CF-8B40-4DB1-5ABB-E0370D78D9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145" y="109211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Logo BerAKHLAK">
            <a:extLst>
              <a:ext uri="{FF2B5EF4-FFF2-40B4-BE49-F238E27FC236}">
                <a16:creationId xmlns:a16="http://schemas.microsoft.com/office/drawing/2014/main" id="{3B327105-E7E0-4218-05D7-83A22EBB8C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468" y="56828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ogo EVP">
            <a:extLst>
              <a:ext uri="{FF2B5EF4-FFF2-40B4-BE49-F238E27FC236}">
                <a16:creationId xmlns:a16="http://schemas.microsoft.com/office/drawing/2014/main" id="{3DB6DF79-8002-0F2C-6252-C8684320AD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91" y="652108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309574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138672"/>
                  </a:moveTo>
                  <a:lnTo>
                    <a:pt x="0" y="6138672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138672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6288024" y="0"/>
                  </a:lnTo>
                  <a:lnTo>
                    <a:pt x="5903976" y="0"/>
                  </a:lnTo>
                  <a:lnTo>
                    <a:pt x="0" y="0"/>
                  </a:lnTo>
                  <a:lnTo>
                    <a:pt x="0" y="143256"/>
                  </a:lnTo>
                  <a:lnTo>
                    <a:pt x="5987148" y="143256"/>
                  </a:lnTo>
                  <a:lnTo>
                    <a:pt x="6096000" y="330708"/>
                  </a:lnTo>
                  <a:lnTo>
                    <a:pt x="6204839" y="143256"/>
                  </a:lnTo>
                  <a:lnTo>
                    <a:pt x="12192000" y="14325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C2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43595" rIns="0" bIns="0" rtlCol="0">
            <a:spAutoFit/>
          </a:bodyPr>
          <a:lstStyle/>
          <a:p>
            <a:pPr marL="58419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solidFill>
                  <a:srgbClr val="FC2905"/>
                </a:solidFill>
                <a:latin typeface="Calibri"/>
                <a:cs typeface="Calibri"/>
              </a:rPr>
              <a:t>Metode</a:t>
            </a:r>
            <a:r>
              <a:rPr sz="4800" b="1" spc="-10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C2905"/>
                </a:solidFill>
                <a:latin typeface="Calibri"/>
                <a:cs typeface="Calibri"/>
              </a:rPr>
              <a:t>Pengumpulan</a:t>
            </a:r>
            <a:r>
              <a:rPr sz="4800" b="1" spc="-13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4800" b="1" spc="-20" dirty="0">
                <a:solidFill>
                  <a:srgbClr val="FC2905"/>
                </a:solidFill>
                <a:latin typeface="Calibri"/>
                <a:cs typeface="Calibri"/>
              </a:rPr>
              <a:t>Data</a:t>
            </a:r>
            <a:endParaRPr sz="4800">
              <a:latin typeface="Calibri"/>
              <a:cs typeface="Calibri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809066" y="1434591"/>
          <a:ext cx="10570843" cy="397509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970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0942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6169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625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81660"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Komponen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Jenis</a:t>
                      </a:r>
                      <a:r>
                        <a:rPr sz="16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Data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ts val="1689"/>
                        </a:lnSpc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Metode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405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Pengumpulan</a:t>
                      </a:r>
                      <a:r>
                        <a:rPr sz="1600" b="1" spc="-1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20" dirty="0">
                          <a:latin typeface="Arial"/>
                          <a:cs typeface="Arial"/>
                        </a:rPr>
                        <a:t>Data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Hasil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17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Kerusakan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D7E6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Kuantitatif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D7E6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Inventarisasi-Verifikasi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D7E6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Angka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D7E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275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Kerugian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D7E6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Kuantitatif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D7E6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Inventarisasi-Verifikasi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D7E6A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Angka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D7E6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2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20" dirty="0">
                          <a:latin typeface="Arial"/>
                          <a:cs typeface="Arial"/>
                        </a:rPr>
                        <a:t>Gangguan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Akses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D3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Kuantitatif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Kualitatif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D3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Survei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diskusi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kelompok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terfokus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D3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Angka,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Kebijakan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prioritas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279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Gangguan</a:t>
                      </a:r>
                      <a:r>
                        <a:rPr sz="16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Proses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1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D3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Kuantitatif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Kualitatif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D3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Survei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diskusi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kelompok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terfokus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D3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Angka,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Kebijakan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prioritas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664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Peningkatan Risiko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D3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Kuantitatif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&amp;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 Kualitatif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D3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endParaRPr sz="19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Survei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diskusi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kelompok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terfokus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38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D3CD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Angka,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Kebijakan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prioritas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D3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275D9E56-C5A4-A4FE-F355-9105BE1964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145" y="109211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Logo BerAKHLAK">
            <a:extLst>
              <a:ext uri="{FF2B5EF4-FFF2-40B4-BE49-F238E27FC236}">
                <a16:creationId xmlns:a16="http://schemas.microsoft.com/office/drawing/2014/main" id="{AABA52F1-9C96-35E3-B9EB-C90B8F46E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468" y="56828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ogo EVP">
            <a:extLst>
              <a:ext uri="{FF2B5EF4-FFF2-40B4-BE49-F238E27FC236}">
                <a16:creationId xmlns:a16="http://schemas.microsoft.com/office/drawing/2014/main" id="{AC6E0864-8084-0002-1C80-B2D4E64040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91" y="652108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5639946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/>
        </p:nvGraphicFramePr>
        <p:xfrm>
          <a:off x="136994" y="831850"/>
          <a:ext cx="11904980" cy="6018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625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424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6924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Kerusakan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Kerugian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Akses,</a:t>
                      </a:r>
                      <a:r>
                        <a:rPr sz="1500" b="1" spc="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Fungsi</a:t>
                      </a:r>
                      <a:r>
                        <a:rPr sz="1500" b="1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Risiko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63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548E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00200">
                <a:tc>
                  <a:txBody>
                    <a:bodyPr/>
                    <a:lstStyle/>
                    <a:p>
                      <a:pPr marL="37465">
                        <a:lnSpc>
                          <a:spcPts val="1764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Data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Jumlah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500" b="1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tipologi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0" dirty="0">
                          <a:latin typeface="Arial"/>
                          <a:cs typeface="Arial"/>
                        </a:rPr>
                        <a:t>: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0365" indent="-342900">
                        <a:lnSpc>
                          <a:spcPct val="100000"/>
                        </a:lnSpc>
                        <a:buAutoNum type="arabicPeriod"/>
                        <a:tabLst>
                          <a:tab pos="380365" algn="l"/>
                        </a:tabLst>
                      </a:pPr>
                      <a:r>
                        <a:rPr sz="1500" spc="-10" dirty="0">
                          <a:latin typeface="Arial"/>
                          <a:cs typeface="Arial"/>
                        </a:rPr>
                        <a:t>Rumah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0365" indent="-342900">
                        <a:lnSpc>
                          <a:spcPct val="100000"/>
                        </a:lnSpc>
                        <a:buAutoNum type="arabicPeriod"/>
                        <a:tabLst>
                          <a:tab pos="380365" algn="l"/>
                        </a:tabLst>
                      </a:pPr>
                      <a:r>
                        <a:rPr sz="1500" spc="-10" dirty="0">
                          <a:latin typeface="Arial"/>
                          <a:cs typeface="Arial"/>
                        </a:rPr>
                        <a:t>Jalan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0365" indent="-342900">
                        <a:lnSpc>
                          <a:spcPct val="100000"/>
                        </a:lnSpc>
                        <a:buAutoNum type="arabicPeriod"/>
                        <a:tabLst>
                          <a:tab pos="380365" algn="l"/>
                        </a:tabLst>
                      </a:pPr>
                      <a:r>
                        <a:rPr sz="1500" spc="-10" dirty="0">
                          <a:latin typeface="Arial"/>
                          <a:cs typeface="Arial"/>
                        </a:rPr>
                        <a:t>Sekolah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0365" indent="-342900">
                        <a:lnSpc>
                          <a:spcPct val="100000"/>
                        </a:lnSpc>
                        <a:buAutoNum type="arabicPeriod"/>
                        <a:tabLst>
                          <a:tab pos="380365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Pos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kesehatan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0365" indent="-342900">
                        <a:lnSpc>
                          <a:spcPct val="100000"/>
                        </a:lnSpc>
                        <a:buAutoNum type="arabicPeriod"/>
                        <a:tabLst>
                          <a:tab pos="380365" algn="l"/>
                        </a:tabLst>
                      </a:pPr>
                      <a:r>
                        <a:rPr sz="1500" spc="-25" dirty="0">
                          <a:latin typeface="Arial"/>
                          <a:cs typeface="Arial"/>
                        </a:rPr>
                        <a:t>Tempat</a:t>
                      </a:r>
                      <a:r>
                        <a:rPr sz="15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ibadah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0365" indent="-342900">
                        <a:lnSpc>
                          <a:spcPts val="1730"/>
                        </a:lnSpc>
                        <a:buAutoNum type="arabicPeriod"/>
                        <a:tabLst>
                          <a:tab pos="380365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Bangunan</a:t>
                      </a:r>
                      <a:r>
                        <a:rPr sz="1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warisan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budaya,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 dll.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ts val="1764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Data</a:t>
                      </a:r>
                      <a:r>
                        <a:rPr sz="1500" b="1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Demografi </a:t>
                      </a:r>
                      <a:r>
                        <a:rPr sz="1500" spc="-50" dirty="0">
                          <a:latin typeface="Arial"/>
                          <a:cs typeface="Arial"/>
                        </a:rPr>
                        <a:t>: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1000" indent="-342900">
                        <a:lnSpc>
                          <a:spcPct val="100000"/>
                        </a:lnSpc>
                        <a:buAutoNum type="arabicPeriod"/>
                        <a:tabLst>
                          <a:tab pos="381000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Orang/individu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(Penduduk)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1000" indent="-342900">
                        <a:lnSpc>
                          <a:spcPct val="100000"/>
                        </a:lnSpc>
                        <a:buAutoNum type="arabicPeriod"/>
                        <a:tabLst>
                          <a:tab pos="381000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Rumah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tangga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1000" indent="-342900">
                        <a:lnSpc>
                          <a:spcPct val="100000"/>
                        </a:lnSpc>
                        <a:buAutoNum type="arabicPeriod"/>
                        <a:tabLst>
                          <a:tab pos="381000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Komunitas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/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Kelembagaan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Sosial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1000" indent="-342900">
                        <a:lnSpc>
                          <a:spcPct val="100000"/>
                        </a:lnSpc>
                        <a:buAutoNum type="arabicPeriod"/>
                        <a:tabLst>
                          <a:tab pos="381000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Organisasi/unit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usaha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1000" indent="-342900">
                        <a:lnSpc>
                          <a:spcPct val="100000"/>
                        </a:lnSpc>
                        <a:buAutoNum type="arabicPeriod"/>
                        <a:tabLst>
                          <a:tab pos="381000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Unit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pemerintahan</a:t>
                      </a:r>
                      <a:r>
                        <a:rPr sz="1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daerah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1000" indent="-342900">
                        <a:lnSpc>
                          <a:spcPts val="1730"/>
                        </a:lnSpc>
                        <a:buAutoNum type="arabicPeriod"/>
                        <a:tabLst>
                          <a:tab pos="381000" algn="l"/>
                        </a:tabLst>
                      </a:pPr>
                      <a:r>
                        <a:rPr sz="1500" spc="-10" dirty="0">
                          <a:latin typeface="Arial"/>
                          <a:cs typeface="Arial"/>
                        </a:rPr>
                        <a:t>Gender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4310">
                <a:tc>
                  <a:txBody>
                    <a:bodyPr/>
                    <a:lstStyle/>
                    <a:p>
                      <a:pPr marL="37465">
                        <a:lnSpc>
                          <a:spcPts val="177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Data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Produksi/Konsumsi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: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0365" indent="-342900">
                        <a:lnSpc>
                          <a:spcPct val="100000"/>
                        </a:lnSpc>
                        <a:buAutoNum type="arabicPeriod"/>
                        <a:tabLst>
                          <a:tab pos="380365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Konsumsi/Produksi</a:t>
                      </a:r>
                      <a:r>
                        <a:rPr sz="15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komoditas</a:t>
                      </a:r>
                      <a:r>
                        <a:rPr sz="1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pertanian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0365" indent="-342900">
                        <a:lnSpc>
                          <a:spcPct val="100000"/>
                        </a:lnSpc>
                        <a:buAutoNum type="arabicPeriod"/>
                        <a:tabLst>
                          <a:tab pos="380365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Konsumsi/Produksi</a:t>
                      </a:r>
                      <a:r>
                        <a:rPr sz="15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komoditas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industri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pengolahan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0365" indent="-342900">
                        <a:lnSpc>
                          <a:spcPct val="100000"/>
                        </a:lnSpc>
                        <a:buAutoNum type="arabicPeriod"/>
                        <a:tabLst>
                          <a:tab pos="380365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Jumlah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penumpang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transportasi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0365" indent="-342900">
                        <a:lnSpc>
                          <a:spcPct val="100000"/>
                        </a:lnSpc>
                        <a:buAutoNum type="arabicPeriod"/>
                        <a:tabLst>
                          <a:tab pos="380365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Omset pedagang,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dll.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ts val="177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Data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Kondisi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Manusia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50" dirty="0">
                          <a:latin typeface="Arial"/>
                          <a:cs typeface="Arial"/>
                        </a:rPr>
                        <a:t>: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1000" indent="-342900">
                        <a:lnSpc>
                          <a:spcPct val="100000"/>
                        </a:lnSpc>
                        <a:buFont typeface="Symbol"/>
                        <a:buChar char=""/>
                        <a:tabLst>
                          <a:tab pos="381000" algn="l"/>
                        </a:tabLst>
                      </a:pPr>
                      <a:r>
                        <a:rPr sz="1500" b="1" i="1" dirty="0">
                          <a:latin typeface="Arial"/>
                          <a:cs typeface="Arial"/>
                        </a:rPr>
                        <a:t>Kondisi</a:t>
                      </a:r>
                      <a:r>
                        <a:rPr sz="15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i="1" dirty="0">
                          <a:latin typeface="Arial"/>
                          <a:cs typeface="Arial"/>
                        </a:rPr>
                        <a:t>Sosial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;</a:t>
                      </a:r>
                      <a:r>
                        <a:rPr sz="1500" spc="3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meliputi</a:t>
                      </a:r>
                      <a:r>
                        <a:rPr sz="1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kondisi</a:t>
                      </a:r>
                      <a:r>
                        <a:rPr sz="1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manusia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pada</a:t>
                      </a:r>
                      <a:r>
                        <a:rPr sz="1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aspek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Pendidikan,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1000">
                        <a:lnSpc>
                          <a:spcPct val="10000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Kesehatan</a:t>
                      </a:r>
                      <a:r>
                        <a:rPr sz="15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Lembaga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Sosial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1000" marR="135890" indent="-342900">
                        <a:lnSpc>
                          <a:spcPct val="100000"/>
                        </a:lnSpc>
                        <a:buFont typeface="Symbol"/>
                        <a:buChar char=""/>
                        <a:tabLst>
                          <a:tab pos="381000" algn="l"/>
                        </a:tabLst>
                      </a:pPr>
                      <a:r>
                        <a:rPr sz="1500" b="1" i="1" dirty="0">
                          <a:latin typeface="Arial"/>
                          <a:cs typeface="Arial"/>
                        </a:rPr>
                        <a:t>Kondisi</a:t>
                      </a:r>
                      <a:r>
                        <a:rPr sz="15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i="1" dirty="0">
                          <a:latin typeface="Arial"/>
                          <a:cs typeface="Arial"/>
                        </a:rPr>
                        <a:t>Ekonomi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meliputi</a:t>
                      </a:r>
                      <a:r>
                        <a:rPr sz="1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Mata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pencaharian,</a:t>
                      </a:r>
                      <a:r>
                        <a:rPr sz="15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Kesejahteraan</a:t>
                      </a:r>
                      <a:r>
                        <a:rPr sz="15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tingkat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kemiskinan,</a:t>
                      </a:r>
                      <a:r>
                        <a:rPr sz="15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Usaha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Ekonomi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serta</a:t>
                      </a:r>
                      <a:r>
                        <a:rPr sz="1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Ketenagakerjaan.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1000" indent="-342900">
                        <a:lnSpc>
                          <a:spcPct val="100000"/>
                        </a:lnSpc>
                        <a:buFont typeface="Symbol"/>
                        <a:buChar char=""/>
                        <a:tabLst>
                          <a:tab pos="381000" algn="l"/>
                        </a:tabLst>
                      </a:pPr>
                      <a:r>
                        <a:rPr sz="1500" b="1" i="1" dirty="0">
                          <a:latin typeface="Arial"/>
                          <a:cs typeface="Arial"/>
                        </a:rPr>
                        <a:t>Kondisi</a:t>
                      </a:r>
                      <a:r>
                        <a:rPr sz="1500" b="1" i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i="1" dirty="0">
                          <a:latin typeface="Arial"/>
                          <a:cs typeface="Arial"/>
                        </a:rPr>
                        <a:t>Lintas</a:t>
                      </a:r>
                      <a:r>
                        <a:rPr sz="1500" b="1" i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i="1" dirty="0">
                          <a:latin typeface="Arial"/>
                          <a:cs typeface="Arial"/>
                        </a:rPr>
                        <a:t>Sektor,</a:t>
                      </a:r>
                      <a:r>
                        <a:rPr sz="1500" b="1" i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meliputi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Pemerintahan</a:t>
                      </a:r>
                      <a:r>
                        <a:rPr sz="15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lain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sebagainya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34465">
                <a:tc>
                  <a:txBody>
                    <a:bodyPr/>
                    <a:lstStyle/>
                    <a:p>
                      <a:pPr marL="37465">
                        <a:lnSpc>
                          <a:spcPts val="177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Data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Harga</a:t>
                      </a:r>
                      <a:r>
                        <a:rPr sz="1500" b="1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/biaya</a:t>
                      </a:r>
                      <a:r>
                        <a:rPr sz="15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satuan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;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7465">
                        <a:lnSpc>
                          <a:spcPct val="10000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Harga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yang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berlaku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di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daerah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bencana,</a:t>
                      </a:r>
                      <a:r>
                        <a:rPr sz="1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misalnya: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0365" indent="-342900">
                        <a:lnSpc>
                          <a:spcPct val="100000"/>
                        </a:lnSpc>
                        <a:buAutoNum type="arabicPeriod"/>
                        <a:tabLst>
                          <a:tab pos="380365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Harga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konstruksi</a:t>
                      </a:r>
                      <a:r>
                        <a:rPr sz="1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per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m</a:t>
                      </a:r>
                      <a:r>
                        <a:rPr sz="1500" baseline="25000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1500" spc="179" baseline="2500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rumah,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bangunan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gedung,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0365">
                        <a:lnSpc>
                          <a:spcPct val="10000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jalan,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dan lain-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lain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0365" indent="-342900">
                        <a:lnSpc>
                          <a:spcPct val="100000"/>
                        </a:lnSpc>
                        <a:buAutoNum type="arabicPeriod" startAt="2"/>
                        <a:tabLst>
                          <a:tab pos="380365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Harga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produksi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0365" indent="-342900">
                        <a:lnSpc>
                          <a:spcPct val="100000"/>
                        </a:lnSpc>
                        <a:buAutoNum type="arabicPeriod" startAt="2"/>
                        <a:tabLst>
                          <a:tab pos="380365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Harga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sewa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rumah,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dll.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ts val="1770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Data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biaya</a:t>
                      </a:r>
                      <a:r>
                        <a:rPr sz="15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satuan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: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38100">
                        <a:lnSpc>
                          <a:spcPct val="100000"/>
                        </a:lnSpc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Harga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satuan</a:t>
                      </a:r>
                      <a:r>
                        <a:rPr sz="1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barang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kegiatan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untuk</a:t>
                      </a:r>
                      <a:r>
                        <a:rPr sz="1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digunakan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dengan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tabel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konversi.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50315">
                <a:tc>
                  <a:txBody>
                    <a:bodyPr/>
                    <a:lstStyle/>
                    <a:p>
                      <a:pPr marL="37465">
                        <a:lnSpc>
                          <a:spcPts val="1775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Hasil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kaji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cepat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tanggap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darurat: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247650" indent="-210185">
                        <a:lnSpc>
                          <a:spcPct val="100000"/>
                        </a:lnSpc>
                        <a:buAutoNum type="arabicPeriod"/>
                        <a:tabLst>
                          <a:tab pos="247650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Kerusakan</a:t>
                      </a:r>
                      <a:r>
                        <a:rPr sz="1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rumah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500" spc="-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pemukiman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247650" indent="-210185">
                        <a:lnSpc>
                          <a:spcPct val="100000"/>
                        </a:lnSpc>
                        <a:buAutoNum type="arabicPeriod"/>
                        <a:tabLst>
                          <a:tab pos="247650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Kerusakan</a:t>
                      </a:r>
                      <a:r>
                        <a:rPr sz="1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infrastruktur</a:t>
                      </a:r>
                      <a:r>
                        <a:rPr sz="15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publik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247650" indent="-210185">
                        <a:lnSpc>
                          <a:spcPct val="100000"/>
                        </a:lnSpc>
                        <a:buAutoNum type="arabicPeriod"/>
                        <a:tabLst>
                          <a:tab pos="247650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Kerusakan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aset-aset</a:t>
                      </a:r>
                      <a:r>
                        <a:rPr sz="1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ekonomi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38100">
                        <a:lnSpc>
                          <a:spcPts val="1775"/>
                        </a:lnSpc>
                      </a:pPr>
                      <a:r>
                        <a:rPr sz="1500" b="1" dirty="0">
                          <a:latin typeface="Arial"/>
                          <a:cs typeface="Arial"/>
                        </a:rPr>
                        <a:t>Hasil</a:t>
                      </a:r>
                      <a:r>
                        <a:rPr sz="1500" b="1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kaji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cepat</a:t>
                      </a:r>
                      <a:r>
                        <a:rPr sz="15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dirty="0">
                          <a:latin typeface="Arial"/>
                          <a:cs typeface="Arial"/>
                        </a:rPr>
                        <a:t>tanggap</a:t>
                      </a:r>
                      <a:r>
                        <a:rPr sz="1500" b="1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b="1" spc="-10" dirty="0">
                          <a:latin typeface="Arial"/>
                          <a:cs typeface="Arial"/>
                        </a:rPr>
                        <a:t>darurat: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248285" indent="-210185">
                        <a:lnSpc>
                          <a:spcPct val="100000"/>
                        </a:lnSpc>
                        <a:buAutoNum type="arabicPeriod"/>
                        <a:tabLst>
                          <a:tab pos="248285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Korban</a:t>
                      </a:r>
                      <a:r>
                        <a:rPr sz="15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jiwa</a:t>
                      </a:r>
                      <a:r>
                        <a:rPr sz="1500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500" spc="-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luka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248285" indent="-210185">
                        <a:lnSpc>
                          <a:spcPct val="100000"/>
                        </a:lnSpc>
                        <a:buAutoNum type="arabicPeriod"/>
                        <a:tabLst>
                          <a:tab pos="248285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Penduduk</a:t>
                      </a:r>
                      <a:r>
                        <a:rPr sz="1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mengungsi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248285" indent="-210185">
                        <a:lnSpc>
                          <a:spcPct val="100000"/>
                        </a:lnSpc>
                        <a:buAutoNum type="arabicPeriod"/>
                        <a:tabLst>
                          <a:tab pos="248285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Kebutuhan</a:t>
                      </a:r>
                      <a:r>
                        <a:rPr sz="1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kemanusiaan</a:t>
                      </a:r>
                      <a:endParaRPr sz="1500">
                        <a:latin typeface="Arial"/>
                        <a:cs typeface="Arial"/>
                      </a:endParaRPr>
                    </a:p>
                    <a:p>
                      <a:pPr marL="248285" indent="-210185">
                        <a:lnSpc>
                          <a:spcPct val="100000"/>
                        </a:lnSpc>
                        <a:buAutoNum type="arabicPeriod"/>
                        <a:tabLst>
                          <a:tab pos="248285" algn="l"/>
                        </a:tabLst>
                      </a:pPr>
                      <a:r>
                        <a:rPr sz="1500" dirty="0">
                          <a:latin typeface="Arial"/>
                          <a:cs typeface="Arial"/>
                        </a:rPr>
                        <a:t>Kebutuhan</a:t>
                      </a:r>
                      <a:r>
                        <a:rPr sz="15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kelompok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rentan,</a:t>
                      </a:r>
                      <a:r>
                        <a:rPr sz="15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minoritas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5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kelompok</a:t>
                      </a:r>
                      <a:r>
                        <a:rPr sz="15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dirty="0">
                          <a:latin typeface="Arial"/>
                          <a:cs typeface="Arial"/>
                        </a:rPr>
                        <a:t>berkebutuhan</a:t>
                      </a:r>
                      <a:r>
                        <a:rPr sz="15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500" spc="-10" dirty="0">
                          <a:latin typeface="Arial"/>
                          <a:cs typeface="Arial"/>
                        </a:rPr>
                        <a:t>khusus.</a:t>
                      </a:r>
                      <a:endParaRPr sz="15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3" name="object 3"/>
          <p:cNvSpPr/>
          <p:nvPr/>
        </p:nvSpPr>
        <p:spPr>
          <a:xfrm>
            <a:off x="0" y="76200"/>
            <a:ext cx="12192000" cy="685800"/>
          </a:xfrm>
          <a:custGeom>
            <a:avLst/>
            <a:gdLst/>
            <a:ahLst/>
            <a:cxnLst/>
            <a:rect l="l" t="t" r="r" b="b"/>
            <a:pathLst>
              <a:path w="12192000" h="685800">
                <a:moveTo>
                  <a:pt x="12192000" y="0"/>
                </a:moveTo>
                <a:lnTo>
                  <a:pt x="0" y="0"/>
                </a:lnTo>
                <a:lnTo>
                  <a:pt x="0" y="685800"/>
                </a:lnTo>
                <a:lnTo>
                  <a:pt x="12192000" y="6858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4720590" y="136906"/>
            <a:ext cx="2751455" cy="513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35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3200" spc="-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Calibri"/>
                <a:cs typeface="Calibri"/>
              </a:rPr>
              <a:t>SEKUNDER</a:t>
            </a:r>
            <a:endParaRPr sz="3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74295477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373733"/>
            <a:ext cx="12192000" cy="5484495"/>
          </a:xfrm>
          <a:custGeom>
            <a:avLst/>
            <a:gdLst/>
            <a:ahLst/>
            <a:cxnLst/>
            <a:rect l="l" t="t" r="r" b="b"/>
            <a:pathLst>
              <a:path w="12192000" h="5484495">
                <a:moveTo>
                  <a:pt x="12192000" y="2673667"/>
                </a:moveTo>
                <a:lnTo>
                  <a:pt x="1831340" y="2673667"/>
                </a:lnTo>
                <a:lnTo>
                  <a:pt x="0" y="2673667"/>
                </a:lnTo>
                <a:lnTo>
                  <a:pt x="0" y="3721481"/>
                </a:lnTo>
                <a:lnTo>
                  <a:pt x="0" y="5484266"/>
                </a:lnTo>
                <a:lnTo>
                  <a:pt x="1831340" y="5484266"/>
                </a:lnTo>
                <a:lnTo>
                  <a:pt x="12192000" y="5484266"/>
                </a:lnTo>
                <a:lnTo>
                  <a:pt x="12192000" y="3721506"/>
                </a:lnTo>
                <a:lnTo>
                  <a:pt x="12192000" y="2673667"/>
                </a:lnTo>
                <a:close/>
              </a:path>
              <a:path w="12192000" h="5484495">
                <a:moveTo>
                  <a:pt x="12192000" y="1625790"/>
                </a:moveTo>
                <a:lnTo>
                  <a:pt x="1831340" y="1625790"/>
                </a:lnTo>
                <a:lnTo>
                  <a:pt x="0" y="1625790"/>
                </a:lnTo>
                <a:lnTo>
                  <a:pt x="0" y="2673629"/>
                </a:lnTo>
                <a:lnTo>
                  <a:pt x="1831340" y="2673629"/>
                </a:lnTo>
                <a:lnTo>
                  <a:pt x="12192000" y="2673629"/>
                </a:lnTo>
                <a:lnTo>
                  <a:pt x="12192000" y="1625790"/>
                </a:lnTo>
                <a:close/>
              </a:path>
              <a:path w="12192000" h="5484495">
                <a:moveTo>
                  <a:pt x="12192000" y="0"/>
                </a:moveTo>
                <a:lnTo>
                  <a:pt x="1831340" y="0"/>
                </a:lnTo>
                <a:lnTo>
                  <a:pt x="0" y="0"/>
                </a:lnTo>
                <a:lnTo>
                  <a:pt x="0" y="577913"/>
                </a:lnTo>
                <a:lnTo>
                  <a:pt x="0" y="1625752"/>
                </a:lnTo>
                <a:lnTo>
                  <a:pt x="1831340" y="1625752"/>
                </a:lnTo>
                <a:lnTo>
                  <a:pt x="12192000" y="1625752"/>
                </a:lnTo>
                <a:lnTo>
                  <a:pt x="12192000" y="578002"/>
                </a:lnTo>
                <a:lnTo>
                  <a:pt x="12192000" y="0"/>
                </a:lnTo>
                <a:close/>
              </a:path>
            </a:pathLst>
          </a:custGeom>
          <a:solidFill>
            <a:srgbClr val="DCE6F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0" y="704850"/>
          <a:ext cx="12185649" cy="61455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8281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35748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2305">
                <a:tc>
                  <a:txBody>
                    <a:bodyPr/>
                    <a:lstStyle/>
                    <a:p>
                      <a:pPr marL="3841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Komponen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432434">
                        <a:lnSpc>
                          <a:spcPct val="100000"/>
                        </a:lnSpc>
                        <a:spcBef>
                          <a:spcPts val="890"/>
                        </a:spcBef>
                      </a:pPr>
                      <a:r>
                        <a:rPr sz="1600" b="1" spc="-10" dirty="0">
                          <a:latin typeface="Arial"/>
                          <a:cs typeface="Arial"/>
                        </a:rPr>
                        <a:t>JituPasna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b="1" dirty="0">
                          <a:latin typeface="Arial"/>
                          <a:cs typeface="Arial"/>
                        </a:rPr>
                        <a:t>Data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b="1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latin typeface="Arial"/>
                          <a:cs typeface="Arial"/>
                        </a:rPr>
                        <a:t>Informasi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94B3D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78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Kerusakan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Jumlah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aset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milik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pemerintah,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masyarakat,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keluarga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badan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usaha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yang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rusak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akibat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bencana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berdasarkan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kategori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kerusakannya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6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7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Kerugian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Jumlah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biaya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kesempatan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atau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kerugian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akibat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hilangnya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kesempatan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untuk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memperoleh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keuntungan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ekonomi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9845" marR="312420">
                        <a:lnSpc>
                          <a:spcPct val="114999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karena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kerusakan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aset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milik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pemerintah,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masyarakat,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keluarga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badan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usaha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sebagai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akibat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tidak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langsung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dari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suatu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bencana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7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spc="-20" dirty="0">
                          <a:latin typeface="Arial"/>
                          <a:cs typeface="Arial"/>
                        </a:rPr>
                        <a:t>Gangguan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Akses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Jumlah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keluarga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orang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yang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kehilangan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akses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terhadap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kebutuhan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dasar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seperti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pangan,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air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bersih,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jaminan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9845" marR="438150">
                        <a:lnSpc>
                          <a:spcPct val="114999"/>
                        </a:lnSpc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keluarga,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perlindungan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keluarga,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pendidikan,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kesehatan,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keamanan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lingkungan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kebudayaan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berdasarkan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tingkat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keparahannya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jenis</a:t>
                      </a:r>
                      <a:r>
                        <a:rPr sz="16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penyebab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gangguan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aksesnya.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7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4775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Gangguan</a:t>
                      </a:r>
                      <a:r>
                        <a:rPr sz="16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Proses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Jumlah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organisasi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sosial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kemasyarakatan</a:t>
                      </a:r>
                      <a:r>
                        <a:rPr sz="1600" spc="-3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organisasi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pemerintahan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serta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jumlah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kegiatan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sosial,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budaya,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9845" marR="181610">
                        <a:lnSpc>
                          <a:spcPct val="114999"/>
                        </a:lnSpc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kemasyarakatan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pemerintahan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yang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terganggu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akibat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bencana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berdasarkan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tingkat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keparahannya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jenis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penyebab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gangguan</a:t>
                      </a:r>
                      <a:r>
                        <a:rPr sz="1600" spc="-10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prosesnya.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76212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spc="-10" dirty="0">
                          <a:latin typeface="Arial"/>
                          <a:cs typeface="Arial"/>
                        </a:rPr>
                        <a:t>Peningkatan Risiko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635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DCE6F1"/>
                    </a:solidFill>
                  </a:tcPr>
                </a:tc>
                <a:tc>
                  <a:txBody>
                    <a:bodyPr/>
                    <a:lstStyle/>
                    <a:p>
                      <a:pPr marL="29845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Jenis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jumlah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aset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penghidupan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(manusia,</a:t>
                      </a:r>
                      <a:r>
                        <a:rPr sz="1600" spc="-4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ekonomi,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infrastruktur,</a:t>
                      </a:r>
                      <a:r>
                        <a:rPr sz="1600" spc="-2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lingkungan,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sosial,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budaya</a:t>
                      </a:r>
                      <a:r>
                        <a:rPr sz="1600" spc="-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politik)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20" dirty="0">
                          <a:latin typeface="Arial"/>
                          <a:cs typeface="Arial"/>
                        </a:rPr>
                        <a:t>yang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984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meningkat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Risikonya</a:t>
                      </a:r>
                      <a:r>
                        <a:rPr sz="16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terhadap</a:t>
                      </a:r>
                      <a:r>
                        <a:rPr sz="1600" spc="-8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bencana</a:t>
                      </a:r>
                      <a:r>
                        <a:rPr sz="1600" spc="-9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berdasarkan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jenis</a:t>
                      </a:r>
                      <a:r>
                        <a:rPr sz="1600" spc="-9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penyebab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peningkatan</a:t>
                      </a:r>
                      <a:r>
                        <a:rPr sz="16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Risikonya</a:t>
                      </a:r>
                      <a:endParaRPr sz="1600">
                        <a:latin typeface="Arial"/>
                        <a:cs typeface="Arial"/>
                      </a:endParaRPr>
                    </a:p>
                    <a:p>
                      <a:pPr marL="29845" marR="310515">
                        <a:lnSpc>
                          <a:spcPct val="114999"/>
                        </a:lnSpc>
                        <a:spcBef>
                          <a:spcPts val="600"/>
                        </a:spcBef>
                      </a:pPr>
                      <a:r>
                        <a:rPr sz="1600" dirty="0">
                          <a:latin typeface="Arial"/>
                          <a:cs typeface="Arial"/>
                        </a:rPr>
                        <a:t>Jenis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jumlah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komponen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Penanggulangan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Bencana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sesuai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UU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17/2008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tentang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Penanggulangan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Bencana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(regulasi,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prosedur,</a:t>
                      </a:r>
                      <a:r>
                        <a:rPr sz="1600" spc="-5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kelembagaan</a:t>
                      </a:r>
                      <a:r>
                        <a:rPr sz="1600" spc="-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dan</a:t>
                      </a:r>
                      <a:r>
                        <a:rPr sz="1600" spc="-7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sumber</a:t>
                      </a:r>
                      <a:r>
                        <a:rPr sz="1600" spc="-6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daya)</a:t>
                      </a:r>
                      <a:r>
                        <a:rPr sz="1600" spc="-4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yang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terganggu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berdasarkan</a:t>
                      </a:r>
                      <a:r>
                        <a:rPr sz="1600" spc="-6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jenis</a:t>
                      </a:r>
                      <a:r>
                        <a:rPr sz="1600" spc="-8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dirty="0">
                          <a:latin typeface="Arial"/>
                          <a:cs typeface="Arial"/>
                        </a:rPr>
                        <a:t>penyebab</a:t>
                      </a:r>
                      <a:r>
                        <a:rPr sz="1600" spc="-5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600" spc="-10" dirty="0">
                          <a:latin typeface="Arial"/>
                          <a:cs typeface="Arial"/>
                        </a:rPr>
                        <a:t>ganguannya.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635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solidFill>
                      <a:srgbClr val="DCE6F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object 4"/>
          <p:cNvSpPr/>
          <p:nvPr/>
        </p:nvSpPr>
        <p:spPr>
          <a:xfrm>
            <a:off x="0" y="0"/>
            <a:ext cx="12192000" cy="685800"/>
          </a:xfrm>
          <a:custGeom>
            <a:avLst/>
            <a:gdLst/>
            <a:ahLst/>
            <a:cxnLst/>
            <a:rect l="l" t="t" r="r" b="b"/>
            <a:pathLst>
              <a:path w="12192000" h="685800">
                <a:moveTo>
                  <a:pt x="12192000" y="0"/>
                </a:moveTo>
                <a:lnTo>
                  <a:pt x="0" y="0"/>
                </a:lnTo>
                <a:lnTo>
                  <a:pt x="0" y="685800"/>
                </a:lnTo>
                <a:lnTo>
                  <a:pt x="12192000" y="6858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1F487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932426" y="60147"/>
            <a:ext cx="2329815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b="1" spc="-15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32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200" b="1" spc="-10" dirty="0">
                <a:solidFill>
                  <a:srgbClr val="FFFFFF"/>
                </a:solidFill>
                <a:latin typeface="Calibri"/>
                <a:cs typeface="Calibri"/>
              </a:rPr>
              <a:t>PRIMER</a:t>
            </a:r>
            <a:endParaRPr sz="32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524910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76200" y="0"/>
            <a:ext cx="12192000" cy="6802295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138672"/>
                  </a:moveTo>
                  <a:lnTo>
                    <a:pt x="0" y="6138672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138672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0" y="0"/>
                  </a:lnTo>
                  <a:lnTo>
                    <a:pt x="0" y="719328"/>
                  </a:lnTo>
                  <a:lnTo>
                    <a:pt x="12192000" y="719328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C2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748029"/>
            <a:ext cx="328041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b="1" dirty="0">
                <a:solidFill>
                  <a:srgbClr val="FC2905"/>
                </a:solidFill>
                <a:latin typeface="Calibri"/>
                <a:cs typeface="Calibri"/>
              </a:rPr>
              <a:t>Analisis</a:t>
            </a:r>
            <a:r>
              <a:rPr sz="4800" b="1" spc="-20" dirty="0">
                <a:solidFill>
                  <a:srgbClr val="FC2905"/>
                </a:solidFill>
                <a:latin typeface="Calibri"/>
                <a:cs typeface="Calibri"/>
              </a:rPr>
              <a:t> Data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8739" y="1367892"/>
            <a:ext cx="11715115" cy="4592955"/>
          </a:xfrm>
          <a:prstGeom prst="rect">
            <a:avLst/>
          </a:prstGeom>
        </p:spPr>
        <p:txBody>
          <a:bodyPr vert="horz" wrap="square" lIns="0" tIns="1530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5"/>
              </a:spcBef>
            </a:pPr>
            <a:r>
              <a:rPr sz="2100" b="1" dirty="0">
                <a:solidFill>
                  <a:srgbClr val="FC2905"/>
                </a:solidFill>
                <a:latin typeface="Arial"/>
                <a:cs typeface="Arial"/>
              </a:rPr>
              <a:t>Verifikasi</a:t>
            </a:r>
            <a:r>
              <a:rPr sz="2100" b="1" spc="-25" dirty="0">
                <a:solidFill>
                  <a:srgbClr val="FC2905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C2905"/>
                </a:solidFill>
                <a:latin typeface="Arial"/>
                <a:cs typeface="Arial"/>
              </a:rPr>
              <a:t>dan</a:t>
            </a:r>
            <a:r>
              <a:rPr sz="2100" b="1" spc="-35" dirty="0">
                <a:solidFill>
                  <a:srgbClr val="FC2905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C2905"/>
                </a:solidFill>
                <a:latin typeface="Arial"/>
                <a:cs typeface="Arial"/>
              </a:rPr>
              <a:t>Validasi</a:t>
            </a:r>
            <a:r>
              <a:rPr sz="2100" b="1" spc="-30" dirty="0">
                <a:solidFill>
                  <a:srgbClr val="FC2905"/>
                </a:solidFill>
                <a:latin typeface="Arial"/>
                <a:cs typeface="Arial"/>
              </a:rPr>
              <a:t> </a:t>
            </a:r>
            <a:r>
              <a:rPr sz="2100" b="1" spc="-20" dirty="0">
                <a:solidFill>
                  <a:srgbClr val="FC2905"/>
                </a:solidFill>
                <a:latin typeface="Arial"/>
                <a:cs typeface="Arial"/>
              </a:rPr>
              <a:t>Data</a:t>
            </a:r>
            <a:endParaRPr sz="2100">
              <a:latin typeface="Arial"/>
              <a:cs typeface="Arial"/>
            </a:endParaRPr>
          </a:p>
          <a:p>
            <a:pPr marL="60325">
              <a:lnSpc>
                <a:spcPct val="100000"/>
              </a:lnSpc>
              <a:spcBef>
                <a:spcPts val="969"/>
              </a:spcBef>
            </a:pPr>
            <a:r>
              <a:rPr sz="1850" dirty="0">
                <a:latin typeface="Arial"/>
                <a:cs typeface="Arial"/>
              </a:rPr>
              <a:t>Data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yang</a:t>
            </a:r>
            <a:r>
              <a:rPr sz="1850" spc="5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diperoleh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memerlukan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pemeriksaan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silang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dengan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berbagai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sumber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dengan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cara:</a:t>
            </a:r>
            <a:endParaRPr sz="1850">
              <a:latin typeface="Arial"/>
              <a:cs typeface="Arial"/>
            </a:endParaRPr>
          </a:p>
          <a:p>
            <a:pPr marL="860425" marR="5080" indent="-342900">
              <a:lnSpc>
                <a:spcPct val="100800"/>
              </a:lnSpc>
              <a:spcBef>
                <a:spcPts val="5"/>
              </a:spcBef>
              <a:buChar char="•"/>
              <a:tabLst>
                <a:tab pos="860425" algn="l"/>
              </a:tabLst>
            </a:pPr>
            <a:r>
              <a:rPr sz="1850" dirty="0">
                <a:latin typeface="Arial"/>
                <a:cs typeface="Arial"/>
              </a:rPr>
              <a:t>Memeriksa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hasil</a:t>
            </a:r>
            <a:r>
              <a:rPr sz="1850" spc="3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jawaban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serta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klasifikasi tingkat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kerusakan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(Rusak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Berat/Rusak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Sedang/Rusak </a:t>
            </a:r>
            <a:r>
              <a:rPr sz="1850" dirty="0">
                <a:latin typeface="Arial"/>
                <a:cs typeface="Arial"/>
              </a:rPr>
              <a:t>Ringan),</a:t>
            </a:r>
            <a:r>
              <a:rPr sz="1850" spc="-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kerugian,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gangguan akses,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gangguan fungsi,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peningkatan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risiko,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dan</a:t>
            </a:r>
            <a:r>
              <a:rPr sz="1850" spc="3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berbagai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masukan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untuk </a:t>
            </a:r>
            <a:r>
              <a:rPr sz="1850" dirty="0">
                <a:latin typeface="Arial"/>
                <a:cs typeface="Arial"/>
              </a:rPr>
              <a:t>kebutuhan </a:t>
            </a:r>
            <a:r>
              <a:rPr sz="1850" spc="-25" dirty="0">
                <a:latin typeface="Arial"/>
                <a:cs typeface="Arial"/>
              </a:rPr>
              <a:t>RR.</a:t>
            </a:r>
            <a:endParaRPr sz="1850">
              <a:latin typeface="Arial"/>
              <a:cs typeface="Arial"/>
            </a:endParaRPr>
          </a:p>
          <a:p>
            <a:pPr marL="860425" marR="35560" indent="-342900">
              <a:lnSpc>
                <a:spcPct val="101099"/>
              </a:lnSpc>
              <a:buChar char="•"/>
              <a:tabLst>
                <a:tab pos="860425" algn="l"/>
              </a:tabLst>
            </a:pPr>
            <a:r>
              <a:rPr sz="1850" dirty="0">
                <a:latin typeface="Arial"/>
                <a:cs typeface="Arial"/>
              </a:rPr>
              <a:t>Membandingkan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data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prabencana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dengan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pascabencana, terutama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dengan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melihat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konsistensi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jumlah </a:t>
            </a:r>
            <a:r>
              <a:rPr sz="1850" dirty="0">
                <a:latin typeface="Arial"/>
                <a:cs typeface="Arial"/>
              </a:rPr>
              <a:t>dan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perubahan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yang</a:t>
            </a:r>
            <a:r>
              <a:rPr sz="1850" spc="3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mungkin tidak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masuk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akal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atau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menimbulkan</a:t>
            </a:r>
            <a:r>
              <a:rPr sz="1850" spc="-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keraguan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atas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keakuratannya.</a:t>
            </a:r>
            <a:endParaRPr sz="1850">
              <a:latin typeface="Arial"/>
              <a:cs typeface="Arial"/>
            </a:endParaRPr>
          </a:p>
          <a:p>
            <a:pPr marL="860425" indent="-342900">
              <a:lnSpc>
                <a:spcPct val="100000"/>
              </a:lnSpc>
              <a:spcBef>
                <a:spcPts val="25"/>
              </a:spcBef>
              <a:buChar char="•"/>
              <a:tabLst>
                <a:tab pos="860425" algn="l"/>
              </a:tabLst>
            </a:pPr>
            <a:r>
              <a:rPr sz="1850" dirty="0">
                <a:latin typeface="Arial"/>
                <a:cs typeface="Arial"/>
              </a:rPr>
              <a:t>Membandingkan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dengan laporan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media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massa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atau</a:t>
            </a:r>
            <a:r>
              <a:rPr sz="1850" spc="3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laporan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organisasi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non-pemerintah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yang</a:t>
            </a:r>
            <a:r>
              <a:rPr sz="1850" spc="4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kredibel.</a:t>
            </a:r>
            <a:endParaRPr sz="1850">
              <a:latin typeface="Arial"/>
              <a:cs typeface="Arial"/>
            </a:endParaRPr>
          </a:p>
          <a:p>
            <a:pPr marL="860425" marR="233679" indent="-342900">
              <a:lnSpc>
                <a:spcPts val="2250"/>
              </a:lnSpc>
              <a:spcBef>
                <a:spcPts val="65"/>
              </a:spcBef>
              <a:buChar char="•"/>
              <a:tabLst>
                <a:tab pos="860425" algn="l"/>
              </a:tabLst>
            </a:pPr>
            <a:r>
              <a:rPr sz="1850" dirty="0">
                <a:latin typeface="Arial"/>
                <a:cs typeface="Arial"/>
              </a:rPr>
              <a:t>Konfirmasi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kepada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narasumber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strategis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yang</a:t>
            </a:r>
            <a:r>
              <a:rPr sz="1850" spc="5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kredibel,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misalnya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institusi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pemerintah/non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pemerintah </a:t>
            </a:r>
            <a:r>
              <a:rPr sz="1850" dirty="0">
                <a:latin typeface="Arial"/>
                <a:cs typeface="Arial"/>
              </a:rPr>
              <a:t>yang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bekerja</a:t>
            </a:r>
            <a:r>
              <a:rPr sz="1850" spc="-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di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lokasi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bencana.</a:t>
            </a:r>
            <a:endParaRPr sz="1850">
              <a:latin typeface="Arial"/>
              <a:cs typeface="Arial"/>
            </a:endParaRPr>
          </a:p>
          <a:p>
            <a:pPr marL="860425" marR="353060" indent="-342900">
              <a:lnSpc>
                <a:spcPts val="2230"/>
              </a:lnSpc>
              <a:spcBef>
                <a:spcPts val="5"/>
              </a:spcBef>
              <a:buChar char="•"/>
              <a:tabLst>
                <a:tab pos="860425" algn="l"/>
              </a:tabLst>
            </a:pPr>
            <a:r>
              <a:rPr sz="1850" dirty="0">
                <a:latin typeface="Arial"/>
                <a:cs typeface="Arial"/>
              </a:rPr>
              <a:t>Melihat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peta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dan</a:t>
            </a:r>
            <a:r>
              <a:rPr sz="1850" spc="3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foto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udara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terhadap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daerah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yang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terkena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bencana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beserta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intensitasnya,</a:t>
            </a:r>
            <a:r>
              <a:rPr sz="1850" spc="-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sehingga </a:t>
            </a:r>
            <a:r>
              <a:rPr sz="1850" dirty="0">
                <a:latin typeface="Arial"/>
                <a:cs typeface="Arial"/>
              </a:rPr>
              <a:t>dapat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dibandingkan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kesesuaian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antara</a:t>
            </a:r>
            <a:r>
              <a:rPr sz="1850" spc="3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data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kerusakan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dengan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intensitas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bencana.</a:t>
            </a:r>
            <a:endParaRPr sz="1850">
              <a:latin typeface="Arial"/>
              <a:cs typeface="Arial"/>
            </a:endParaRPr>
          </a:p>
          <a:p>
            <a:pPr marL="860425" marR="1970405" indent="-342900">
              <a:lnSpc>
                <a:spcPts val="2240"/>
              </a:lnSpc>
              <a:spcBef>
                <a:spcPts val="10"/>
              </a:spcBef>
              <a:buChar char="•"/>
              <a:tabLst>
                <a:tab pos="860425" algn="l"/>
                <a:tab pos="8034020" algn="l"/>
              </a:tabLst>
            </a:pPr>
            <a:r>
              <a:rPr sz="1850" dirty="0">
                <a:latin typeface="Arial"/>
                <a:cs typeface="Arial"/>
              </a:rPr>
              <a:t>Kunjungan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lapangan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untuk</a:t>
            </a:r>
            <a:r>
              <a:rPr sz="1850" spc="3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pemeriksaan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silang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atas</a:t>
            </a:r>
            <a:r>
              <a:rPr sz="1850" spc="3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informasi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spc="-20" dirty="0">
                <a:latin typeface="Arial"/>
                <a:cs typeface="Arial"/>
              </a:rPr>
              <a:t>yang</a:t>
            </a:r>
            <a:r>
              <a:rPr sz="1850" dirty="0">
                <a:latin typeface="Arial"/>
                <a:cs typeface="Arial"/>
              </a:rPr>
              <a:t>	diterima </a:t>
            </a:r>
            <a:r>
              <a:rPr sz="1850" spc="-10" dirty="0">
                <a:latin typeface="Arial"/>
                <a:cs typeface="Arial"/>
              </a:rPr>
              <a:t>dengan </a:t>
            </a:r>
            <a:r>
              <a:rPr sz="1850" dirty="0">
                <a:latin typeface="Arial"/>
                <a:cs typeface="Arial"/>
              </a:rPr>
              <a:t>mempertimbangkan</a:t>
            </a:r>
            <a:r>
              <a:rPr sz="1850" spc="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sumber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daya,</a:t>
            </a:r>
            <a:r>
              <a:rPr sz="1850" spc="2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waktu,</a:t>
            </a:r>
            <a:r>
              <a:rPr sz="1850" spc="3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biaya</a:t>
            </a:r>
            <a:r>
              <a:rPr sz="1850" spc="2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serta</a:t>
            </a:r>
            <a:r>
              <a:rPr sz="1850" spc="30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risiko.</a:t>
            </a:r>
            <a:endParaRPr sz="1850">
              <a:latin typeface="Arial"/>
              <a:cs typeface="Arial"/>
            </a:endParaRPr>
          </a:p>
          <a:p>
            <a:pPr marL="860425" indent="-342900">
              <a:lnSpc>
                <a:spcPts val="2170"/>
              </a:lnSpc>
              <a:buChar char="•"/>
              <a:tabLst>
                <a:tab pos="860425" algn="l"/>
              </a:tabLst>
            </a:pPr>
            <a:r>
              <a:rPr sz="1850" dirty="0">
                <a:latin typeface="Arial"/>
                <a:cs typeface="Arial"/>
              </a:rPr>
              <a:t>Verifikasi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dan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validasi</a:t>
            </a:r>
            <a:r>
              <a:rPr sz="1850" spc="-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dapat</a:t>
            </a:r>
            <a:r>
              <a:rPr sz="1850" spc="-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menggunakan</a:t>
            </a:r>
            <a:r>
              <a:rPr sz="1850" spc="-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formulir</a:t>
            </a:r>
            <a:r>
              <a:rPr sz="1850" spc="10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inventarisasi</a:t>
            </a:r>
            <a:r>
              <a:rPr sz="1850" spc="-5" dirty="0">
                <a:latin typeface="Arial"/>
                <a:cs typeface="Arial"/>
              </a:rPr>
              <a:t> </a:t>
            </a:r>
            <a:r>
              <a:rPr sz="1850" dirty="0">
                <a:latin typeface="Arial"/>
                <a:cs typeface="Arial"/>
              </a:rPr>
              <a:t>data</a:t>
            </a:r>
            <a:r>
              <a:rPr sz="1850" spc="15" dirty="0">
                <a:latin typeface="Arial"/>
                <a:cs typeface="Arial"/>
              </a:rPr>
              <a:t> </a:t>
            </a:r>
            <a:r>
              <a:rPr sz="1850" spc="-10" dirty="0">
                <a:latin typeface="Arial"/>
                <a:cs typeface="Arial"/>
              </a:rPr>
              <a:t>pascabencana.</a:t>
            </a:r>
            <a:endParaRPr sz="1850">
              <a:latin typeface="Arial"/>
              <a:cs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2FBF8F4-5654-A2B2-7B33-E86863E705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867" y="55705"/>
            <a:ext cx="531284" cy="62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10" descr="Logo BerAKHLAK">
            <a:extLst>
              <a:ext uri="{FF2B5EF4-FFF2-40B4-BE49-F238E27FC236}">
                <a16:creationId xmlns:a16="http://schemas.microsoft.com/office/drawing/2014/main" id="{FDF4FA76-C0F8-8592-AC2B-673DCBB675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9322" y="19050"/>
            <a:ext cx="922678" cy="35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Logo EVP">
            <a:extLst>
              <a:ext uri="{FF2B5EF4-FFF2-40B4-BE49-F238E27FC236}">
                <a16:creationId xmlns:a16="http://schemas.microsoft.com/office/drawing/2014/main" id="{3838BB4D-986C-9B16-D826-3012C0EE91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2117" y="457200"/>
            <a:ext cx="531283" cy="24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606524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138672"/>
                  </a:moveTo>
                  <a:lnTo>
                    <a:pt x="0" y="6138672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138672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6288024" y="0"/>
                  </a:lnTo>
                  <a:lnTo>
                    <a:pt x="5903976" y="0"/>
                  </a:lnTo>
                  <a:lnTo>
                    <a:pt x="0" y="0"/>
                  </a:lnTo>
                  <a:lnTo>
                    <a:pt x="0" y="143256"/>
                  </a:lnTo>
                  <a:lnTo>
                    <a:pt x="5987148" y="143256"/>
                  </a:lnTo>
                  <a:lnTo>
                    <a:pt x="6096000" y="330708"/>
                  </a:lnTo>
                  <a:lnTo>
                    <a:pt x="6204839" y="143256"/>
                  </a:lnTo>
                  <a:lnTo>
                    <a:pt x="12192000" y="14325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C2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91889"/>
            <a:ext cx="3549015" cy="116205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4800" b="1" dirty="0">
                <a:solidFill>
                  <a:srgbClr val="FC2905"/>
                </a:solidFill>
                <a:latin typeface="Calibri"/>
                <a:cs typeface="Calibri"/>
              </a:rPr>
              <a:t>Analisis</a:t>
            </a:r>
            <a:r>
              <a:rPr sz="4800" b="1" spc="-20" dirty="0">
                <a:solidFill>
                  <a:srgbClr val="FC2905"/>
                </a:solidFill>
                <a:latin typeface="Calibri"/>
                <a:cs typeface="Calibri"/>
              </a:rPr>
              <a:t> Data</a:t>
            </a:r>
            <a:endParaRPr sz="4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100" b="1" dirty="0">
                <a:solidFill>
                  <a:srgbClr val="FC2905"/>
                </a:solidFill>
                <a:latin typeface="Arial"/>
                <a:cs typeface="Arial"/>
              </a:rPr>
              <a:t>Penilaian</a:t>
            </a:r>
            <a:r>
              <a:rPr sz="2100" b="1" spc="55" dirty="0">
                <a:solidFill>
                  <a:srgbClr val="FC2905"/>
                </a:solidFill>
                <a:latin typeface="Arial"/>
                <a:cs typeface="Arial"/>
              </a:rPr>
              <a:t> </a:t>
            </a:r>
            <a:r>
              <a:rPr sz="2100" b="1" dirty="0">
                <a:solidFill>
                  <a:srgbClr val="FC2905"/>
                </a:solidFill>
                <a:latin typeface="Arial"/>
                <a:cs typeface="Arial"/>
              </a:rPr>
              <a:t>Dampak</a:t>
            </a:r>
            <a:r>
              <a:rPr sz="2100" b="1" spc="70" dirty="0">
                <a:solidFill>
                  <a:srgbClr val="FC2905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C2905"/>
                </a:solidFill>
                <a:latin typeface="Arial"/>
                <a:cs typeface="Arial"/>
              </a:rPr>
              <a:t>Bencana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98372" y="2482722"/>
            <a:ext cx="10469245" cy="1123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Berdasarkan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hasil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penilaian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akibat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bencana,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tim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melakukan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analisis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dampak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bencana </a:t>
            </a:r>
            <a:r>
              <a:rPr sz="2400" dirty="0">
                <a:latin typeface="Calibri"/>
                <a:cs typeface="Calibri"/>
              </a:rPr>
              <a:t>melalui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diskusi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kelompok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terfokus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dengan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melibatkan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pakar/ahli</a:t>
            </a:r>
            <a:endParaRPr sz="2400" dirty="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dibidanggnya/OPD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teknis</a:t>
            </a:r>
            <a:endParaRPr sz="2400" dirty="0"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23964F3-168C-30D2-4020-A625B2C0CB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016" y="261611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Logo BerAKHLAK">
            <a:extLst>
              <a:ext uri="{FF2B5EF4-FFF2-40B4-BE49-F238E27FC236}">
                <a16:creationId xmlns:a16="http://schemas.microsoft.com/office/drawing/2014/main" id="{0E145277-01AA-9B39-5FCC-E9951D06B2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339" y="209228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ogo EVP">
            <a:extLst>
              <a:ext uri="{FF2B5EF4-FFF2-40B4-BE49-F238E27FC236}">
                <a16:creationId xmlns:a16="http://schemas.microsoft.com/office/drawing/2014/main" id="{EF85E041-99A9-49D3-E626-461EB8B4B2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562" y="804508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711304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138672"/>
                  </a:moveTo>
                  <a:lnTo>
                    <a:pt x="0" y="6138672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138672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6288024" y="0"/>
                  </a:lnTo>
                  <a:lnTo>
                    <a:pt x="5903976" y="0"/>
                  </a:lnTo>
                  <a:lnTo>
                    <a:pt x="0" y="0"/>
                  </a:lnTo>
                  <a:lnTo>
                    <a:pt x="0" y="143256"/>
                  </a:lnTo>
                  <a:lnTo>
                    <a:pt x="5987148" y="143256"/>
                  </a:lnTo>
                  <a:lnTo>
                    <a:pt x="6096000" y="330708"/>
                  </a:lnTo>
                  <a:lnTo>
                    <a:pt x="6204839" y="143256"/>
                  </a:lnTo>
                  <a:lnTo>
                    <a:pt x="12192000" y="14325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C2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91889"/>
            <a:ext cx="3280410" cy="116205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4800" b="1" dirty="0">
                <a:solidFill>
                  <a:srgbClr val="FC2905"/>
                </a:solidFill>
                <a:latin typeface="Calibri"/>
                <a:cs typeface="Calibri"/>
              </a:rPr>
              <a:t>Analisis</a:t>
            </a:r>
            <a:r>
              <a:rPr sz="4800" b="1" spc="-20" dirty="0">
                <a:solidFill>
                  <a:srgbClr val="FC2905"/>
                </a:solidFill>
                <a:latin typeface="Calibri"/>
                <a:cs typeface="Calibri"/>
              </a:rPr>
              <a:t> Data</a:t>
            </a:r>
            <a:endParaRPr sz="4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229"/>
              </a:spcBef>
            </a:pPr>
            <a:r>
              <a:rPr sz="2100" b="1" dirty="0">
                <a:solidFill>
                  <a:srgbClr val="FC2905"/>
                </a:solidFill>
                <a:latin typeface="Arial"/>
                <a:cs typeface="Arial"/>
              </a:rPr>
              <a:t>Perkiraan</a:t>
            </a:r>
            <a:r>
              <a:rPr sz="2100" b="1" spc="70" dirty="0">
                <a:solidFill>
                  <a:srgbClr val="FC2905"/>
                </a:solidFill>
                <a:latin typeface="Arial"/>
                <a:cs typeface="Arial"/>
              </a:rPr>
              <a:t> </a:t>
            </a:r>
            <a:r>
              <a:rPr sz="2100" b="1" spc="-10" dirty="0">
                <a:solidFill>
                  <a:srgbClr val="FC2905"/>
                </a:solidFill>
                <a:latin typeface="Arial"/>
                <a:cs typeface="Arial"/>
              </a:rPr>
              <a:t>Kebutuhan</a:t>
            </a:r>
            <a:endParaRPr sz="21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2360" y="1504314"/>
            <a:ext cx="9504680" cy="4342130"/>
          </a:xfrm>
          <a:prstGeom prst="rect">
            <a:avLst/>
          </a:prstGeom>
        </p:spPr>
        <p:txBody>
          <a:bodyPr vert="horz" wrap="square" lIns="0" tIns="8572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75"/>
              </a:spcBef>
            </a:pPr>
            <a:r>
              <a:rPr sz="2400" dirty="0">
                <a:latin typeface="Calibri"/>
                <a:cs typeface="Calibri"/>
              </a:rPr>
              <a:t>A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Identifikasi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Komponen</a:t>
            </a:r>
            <a:endParaRPr sz="2400">
              <a:latin typeface="Calibri"/>
              <a:cs typeface="Calibri"/>
            </a:endParaRPr>
          </a:p>
          <a:p>
            <a:pPr marL="12700" marR="375285">
              <a:lnSpc>
                <a:spcPct val="120000"/>
              </a:lnSpc>
            </a:pPr>
            <a:r>
              <a:rPr sz="2400" dirty="0">
                <a:latin typeface="Calibri"/>
                <a:cs typeface="Calibri"/>
              </a:rPr>
              <a:t>Kebutuhan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(needs)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pemulihan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adalah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kegiatan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untuk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membawa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kembali </a:t>
            </a:r>
            <a:r>
              <a:rPr sz="2400" spc="-20" dirty="0">
                <a:latin typeface="Calibri"/>
                <a:cs typeface="Calibri"/>
              </a:rPr>
              <a:t>masyarakat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terdampak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menuju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kondisi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semula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atau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lebih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baik.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Identifikasi kegiatan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pemulihan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dilakukan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berdasarkan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analisis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pada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indikator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dalam </a:t>
            </a:r>
            <a:r>
              <a:rPr sz="2400" dirty="0">
                <a:latin typeface="Calibri"/>
                <a:cs typeface="Calibri"/>
              </a:rPr>
              <a:t>hubungan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sebab-akibat.</a:t>
            </a:r>
            <a:endParaRPr sz="24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33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B.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Perkiraan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Nilai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Kebutuhan</a:t>
            </a:r>
            <a:endParaRPr sz="24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Calibri"/>
                <a:cs typeface="Calibri"/>
              </a:rPr>
              <a:t>Perkiraan</a:t>
            </a:r>
            <a:r>
              <a:rPr sz="2400" spc="-10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kebutuhan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biaya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terkait</a:t>
            </a:r>
            <a:r>
              <a:rPr sz="2400" spc="-11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dengan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perbaikan/pembangunan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kembali,</a:t>
            </a:r>
            <a:endParaRPr sz="2400">
              <a:latin typeface="Calibri"/>
              <a:cs typeface="Calibri"/>
            </a:endParaRPr>
          </a:p>
          <a:p>
            <a:pPr marL="12700" marR="160655">
              <a:lnSpc>
                <a:spcPct val="120000"/>
              </a:lnSpc>
            </a:pPr>
            <a:r>
              <a:rPr sz="2400" dirty="0">
                <a:latin typeface="Calibri"/>
                <a:cs typeface="Calibri"/>
              </a:rPr>
              <a:t>stimulus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ekonomi,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pemulihan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akses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kebutuhan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spc="-20" dirty="0">
                <a:latin typeface="Calibri"/>
                <a:cs typeface="Calibri"/>
              </a:rPr>
              <a:t>dasar,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pemulihan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fungsi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spc="-25" dirty="0">
                <a:latin typeface="Calibri"/>
                <a:cs typeface="Calibri"/>
              </a:rPr>
              <a:t>dan </a:t>
            </a:r>
            <a:r>
              <a:rPr sz="2400" dirty="0">
                <a:latin typeface="Calibri"/>
                <a:cs typeface="Calibri"/>
              </a:rPr>
              <a:t>pengurangan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risiko</a:t>
            </a:r>
            <a:r>
              <a:rPr sz="2400" spc="-114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bencana.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35CAB53-55B5-1F89-CBC3-9ACDE4E6BC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016" y="261611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Logo BerAKHLAK">
            <a:extLst>
              <a:ext uri="{FF2B5EF4-FFF2-40B4-BE49-F238E27FC236}">
                <a16:creationId xmlns:a16="http://schemas.microsoft.com/office/drawing/2014/main" id="{02407D06-944C-529F-020A-C0335E1C2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339" y="209228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ogo EVP">
            <a:extLst>
              <a:ext uri="{FF2B5EF4-FFF2-40B4-BE49-F238E27FC236}">
                <a16:creationId xmlns:a16="http://schemas.microsoft.com/office/drawing/2014/main" id="{3A7C1087-6ABF-DA80-C1B9-B443BB727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562" y="804508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387574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138672"/>
                  </a:moveTo>
                  <a:lnTo>
                    <a:pt x="0" y="6138672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138672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6288024" y="0"/>
                  </a:lnTo>
                  <a:lnTo>
                    <a:pt x="5903976" y="0"/>
                  </a:lnTo>
                  <a:lnTo>
                    <a:pt x="0" y="0"/>
                  </a:lnTo>
                  <a:lnTo>
                    <a:pt x="0" y="137160"/>
                  </a:lnTo>
                  <a:lnTo>
                    <a:pt x="0" y="143256"/>
                  </a:lnTo>
                  <a:lnTo>
                    <a:pt x="0" y="1316736"/>
                  </a:lnTo>
                  <a:lnTo>
                    <a:pt x="12192000" y="1316736"/>
                  </a:lnTo>
                  <a:lnTo>
                    <a:pt x="12192000" y="143256"/>
                  </a:lnTo>
                  <a:lnTo>
                    <a:pt x="12192000" y="137160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C2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8739" y="152780"/>
            <a:ext cx="8716645" cy="10979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730625" algn="l"/>
              </a:tabLst>
            </a:pPr>
            <a:r>
              <a:rPr sz="4800" b="1" spc="-10" dirty="0">
                <a:solidFill>
                  <a:srgbClr val="FFFFFF"/>
                </a:solidFill>
                <a:latin typeface="Calibri"/>
                <a:cs typeface="Calibri"/>
              </a:rPr>
              <a:t>TRIANGULASI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	</a:t>
            </a:r>
            <a:r>
              <a:rPr sz="4800" b="1" spc="-200" dirty="0">
                <a:solidFill>
                  <a:srgbClr val="FFFFFF"/>
                </a:solidFill>
                <a:latin typeface="Calibri"/>
                <a:cs typeface="Calibri"/>
              </a:rPr>
              <a:t>DATA</a:t>
            </a:r>
            <a:r>
              <a:rPr sz="4800" b="1" spc="-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b="1" dirty="0">
                <a:solidFill>
                  <a:srgbClr val="FFFFFF"/>
                </a:solidFill>
                <a:latin typeface="Calibri"/>
                <a:cs typeface="Calibri"/>
              </a:rPr>
              <a:t>&amp;</a:t>
            </a:r>
            <a:r>
              <a:rPr sz="4800" b="1" spc="-3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800" b="1" spc="-10" dirty="0">
                <a:solidFill>
                  <a:srgbClr val="FFFFFF"/>
                </a:solidFill>
                <a:latin typeface="Calibri"/>
                <a:cs typeface="Calibri"/>
              </a:rPr>
              <a:t>INFORMASI</a:t>
            </a:r>
            <a:endParaRPr sz="48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2100" b="1" dirty="0">
                <a:solidFill>
                  <a:srgbClr val="FFFFFF"/>
                </a:solidFill>
                <a:latin typeface="Calibri"/>
                <a:cs typeface="Calibri"/>
              </a:rPr>
              <a:t>DALAM</a:t>
            </a:r>
            <a:r>
              <a:rPr sz="2100" b="1" spc="6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FFFFFF"/>
                </a:solidFill>
                <a:latin typeface="Calibri"/>
                <a:cs typeface="Calibri"/>
              </a:rPr>
              <a:t>PERUMUSAN</a:t>
            </a:r>
            <a:r>
              <a:rPr sz="2100" b="1" spc="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b="1" dirty="0">
                <a:solidFill>
                  <a:srgbClr val="FFFFFF"/>
                </a:solidFill>
                <a:latin typeface="Calibri"/>
                <a:cs typeface="Calibri"/>
              </a:rPr>
              <a:t>KEBUTUHAN</a:t>
            </a:r>
            <a:r>
              <a:rPr sz="21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100" b="1" spc="-10" dirty="0">
                <a:solidFill>
                  <a:srgbClr val="FFFFFF"/>
                </a:solidFill>
                <a:latin typeface="Calibri"/>
                <a:cs typeface="Calibri"/>
              </a:rPr>
              <a:t>PEMULIHAN</a:t>
            </a:r>
            <a:endParaRPr sz="2100">
              <a:latin typeface="Calibri"/>
              <a:cs typeface="Calibri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5144960" y="3308540"/>
            <a:ext cx="1862455" cy="977265"/>
            <a:chOff x="5144960" y="3308540"/>
            <a:chExt cx="1862455" cy="977265"/>
          </a:xfrm>
        </p:grpSpPr>
        <p:sp>
          <p:nvSpPr>
            <p:cNvPr id="7" name="object 7"/>
            <p:cNvSpPr/>
            <p:nvPr/>
          </p:nvSpPr>
          <p:spPr>
            <a:xfrm>
              <a:off x="5157977" y="3321558"/>
              <a:ext cx="1836420" cy="951230"/>
            </a:xfrm>
            <a:custGeom>
              <a:avLst/>
              <a:gdLst/>
              <a:ahLst/>
              <a:cxnLst/>
              <a:rect l="l" t="t" r="r" b="b"/>
              <a:pathLst>
                <a:path w="1836420" h="951229">
                  <a:moveTo>
                    <a:pt x="1677924" y="0"/>
                  </a:moveTo>
                  <a:lnTo>
                    <a:pt x="158496" y="0"/>
                  </a:lnTo>
                  <a:lnTo>
                    <a:pt x="108411" y="8083"/>
                  </a:lnTo>
                  <a:lnTo>
                    <a:pt x="64904" y="30589"/>
                  </a:lnTo>
                  <a:lnTo>
                    <a:pt x="30589" y="64904"/>
                  </a:lnTo>
                  <a:lnTo>
                    <a:pt x="8083" y="108411"/>
                  </a:lnTo>
                  <a:lnTo>
                    <a:pt x="0" y="158495"/>
                  </a:lnTo>
                  <a:lnTo>
                    <a:pt x="0" y="792479"/>
                  </a:lnTo>
                  <a:lnTo>
                    <a:pt x="8083" y="842564"/>
                  </a:lnTo>
                  <a:lnTo>
                    <a:pt x="30589" y="886071"/>
                  </a:lnTo>
                  <a:lnTo>
                    <a:pt x="64904" y="920386"/>
                  </a:lnTo>
                  <a:lnTo>
                    <a:pt x="108411" y="942892"/>
                  </a:lnTo>
                  <a:lnTo>
                    <a:pt x="158496" y="950975"/>
                  </a:lnTo>
                  <a:lnTo>
                    <a:pt x="1677924" y="950975"/>
                  </a:lnTo>
                  <a:lnTo>
                    <a:pt x="1728008" y="942892"/>
                  </a:lnTo>
                  <a:lnTo>
                    <a:pt x="1771515" y="920386"/>
                  </a:lnTo>
                  <a:lnTo>
                    <a:pt x="1805830" y="886071"/>
                  </a:lnTo>
                  <a:lnTo>
                    <a:pt x="1828336" y="842564"/>
                  </a:lnTo>
                  <a:lnTo>
                    <a:pt x="1836420" y="792479"/>
                  </a:lnTo>
                  <a:lnTo>
                    <a:pt x="1836420" y="158495"/>
                  </a:lnTo>
                  <a:lnTo>
                    <a:pt x="1828336" y="108411"/>
                  </a:lnTo>
                  <a:lnTo>
                    <a:pt x="1805830" y="64904"/>
                  </a:lnTo>
                  <a:lnTo>
                    <a:pt x="1771515" y="30589"/>
                  </a:lnTo>
                  <a:lnTo>
                    <a:pt x="1728008" y="8083"/>
                  </a:lnTo>
                  <a:lnTo>
                    <a:pt x="1677924" y="0"/>
                  </a:lnTo>
                  <a:close/>
                </a:path>
              </a:pathLst>
            </a:custGeom>
            <a:solidFill>
              <a:srgbClr val="FC2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157977" y="3321558"/>
              <a:ext cx="1836420" cy="951230"/>
            </a:xfrm>
            <a:custGeom>
              <a:avLst/>
              <a:gdLst/>
              <a:ahLst/>
              <a:cxnLst/>
              <a:rect l="l" t="t" r="r" b="b"/>
              <a:pathLst>
                <a:path w="1836420" h="951229">
                  <a:moveTo>
                    <a:pt x="0" y="158495"/>
                  </a:moveTo>
                  <a:lnTo>
                    <a:pt x="8083" y="108411"/>
                  </a:lnTo>
                  <a:lnTo>
                    <a:pt x="30589" y="64904"/>
                  </a:lnTo>
                  <a:lnTo>
                    <a:pt x="64904" y="30589"/>
                  </a:lnTo>
                  <a:lnTo>
                    <a:pt x="108411" y="8083"/>
                  </a:lnTo>
                  <a:lnTo>
                    <a:pt x="158496" y="0"/>
                  </a:lnTo>
                  <a:lnTo>
                    <a:pt x="1677924" y="0"/>
                  </a:lnTo>
                  <a:lnTo>
                    <a:pt x="1728008" y="8083"/>
                  </a:lnTo>
                  <a:lnTo>
                    <a:pt x="1771515" y="30589"/>
                  </a:lnTo>
                  <a:lnTo>
                    <a:pt x="1805830" y="64904"/>
                  </a:lnTo>
                  <a:lnTo>
                    <a:pt x="1828336" y="108411"/>
                  </a:lnTo>
                  <a:lnTo>
                    <a:pt x="1836420" y="158495"/>
                  </a:lnTo>
                  <a:lnTo>
                    <a:pt x="1836420" y="792479"/>
                  </a:lnTo>
                  <a:lnTo>
                    <a:pt x="1828336" y="842564"/>
                  </a:lnTo>
                  <a:lnTo>
                    <a:pt x="1805830" y="886071"/>
                  </a:lnTo>
                  <a:lnTo>
                    <a:pt x="1771515" y="920386"/>
                  </a:lnTo>
                  <a:lnTo>
                    <a:pt x="1728008" y="942892"/>
                  </a:lnTo>
                  <a:lnTo>
                    <a:pt x="1677924" y="950975"/>
                  </a:lnTo>
                  <a:lnTo>
                    <a:pt x="158496" y="950975"/>
                  </a:lnTo>
                  <a:lnTo>
                    <a:pt x="108411" y="942892"/>
                  </a:lnTo>
                  <a:lnTo>
                    <a:pt x="64904" y="920386"/>
                  </a:lnTo>
                  <a:lnTo>
                    <a:pt x="30589" y="886071"/>
                  </a:lnTo>
                  <a:lnTo>
                    <a:pt x="8083" y="842564"/>
                  </a:lnTo>
                  <a:lnTo>
                    <a:pt x="0" y="792479"/>
                  </a:lnTo>
                  <a:lnTo>
                    <a:pt x="0" y="158495"/>
                  </a:lnTo>
                  <a:close/>
                </a:path>
              </a:pathLst>
            </a:custGeom>
            <a:ln w="25908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267071" y="3655898"/>
            <a:ext cx="162052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Kebutuhan</a:t>
            </a:r>
            <a:r>
              <a:rPr sz="1400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400" spc="-10" dirty="0">
                <a:solidFill>
                  <a:srgbClr val="FFFFFF"/>
                </a:solidFill>
                <a:latin typeface="Calibri"/>
                <a:cs typeface="Calibri"/>
              </a:rPr>
              <a:t>Pemulihan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2912300" y="1403540"/>
            <a:ext cx="6322060" cy="1930400"/>
            <a:chOff x="2912300" y="1403540"/>
            <a:chExt cx="6322060" cy="1930400"/>
          </a:xfrm>
        </p:grpSpPr>
        <p:sp>
          <p:nvSpPr>
            <p:cNvPr id="11" name="object 11"/>
            <p:cNvSpPr/>
            <p:nvPr/>
          </p:nvSpPr>
          <p:spPr>
            <a:xfrm>
              <a:off x="6073902" y="2744724"/>
              <a:ext cx="1270" cy="576580"/>
            </a:xfrm>
            <a:custGeom>
              <a:avLst/>
              <a:gdLst/>
              <a:ahLst/>
              <a:cxnLst/>
              <a:rect l="l" t="t" r="r" b="b"/>
              <a:pathLst>
                <a:path w="1270" h="576579">
                  <a:moveTo>
                    <a:pt x="1015" y="576072"/>
                  </a:moveTo>
                  <a:lnTo>
                    <a:pt x="0" y="0"/>
                  </a:lnTo>
                </a:path>
              </a:pathLst>
            </a:custGeom>
            <a:ln w="25399">
              <a:solidFill>
                <a:srgbClr val="FC2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925318" y="1416557"/>
              <a:ext cx="6296025" cy="1329055"/>
            </a:xfrm>
            <a:custGeom>
              <a:avLst/>
              <a:gdLst/>
              <a:ahLst/>
              <a:cxnLst/>
              <a:rect l="l" t="t" r="r" b="b"/>
              <a:pathLst>
                <a:path w="6296025" h="1329055">
                  <a:moveTo>
                    <a:pt x="6074156" y="0"/>
                  </a:moveTo>
                  <a:lnTo>
                    <a:pt x="221487" y="0"/>
                  </a:lnTo>
                  <a:lnTo>
                    <a:pt x="176857" y="4500"/>
                  </a:lnTo>
                  <a:lnTo>
                    <a:pt x="135284" y="17408"/>
                  </a:lnTo>
                  <a:lnTo>
                    <a:pt x="97662" y="37832"/>
                  </a:lnTo>
                  <a:lnTo>
                    <a:pt x="64881" y="64881"/>
                  </a:lnTo>
                  <a:lnTo>
                    <a:pt x="37832" y="97662"/>
                  </a:lnTo>
                  <a:lnTo>
                    <a:pt x="17408" y="135284"/>
                  </a:lnTo>
                  <a:lnTo>
                    <a:pt x="4500" y="176857"/>
                  </a:lnTo>
                  <a:lnTo>
                    <a:pt x="0" y="221487"/>
                  </a:lnTo>
                  <a:lnTo>
                    <a:pt x="0" y="1107439"/>
                  </a:lnTo>
                  <a:lnTo>
                    <a:pt x="4500" y="1152070"/>
                  </a:lnTo>
                  <a:lnTo>
                    <a:pt x="17408" y="1193643"/>
                  </a:lnTo>
                  <a:lnTo>
                    <a:pt x="37832" y="1231265"/>
                  </a:lnTo>
                  <a:lnTo>
                    <a:pt x="64881" y="1264046"/>
                  </a:lnTo>
                  <a:lnTo>
                    <a:pt x="97662" y="1291095"/>
                  </a:lnTo>
                  <a:lnTo>
                    <a:pt x="135284" y="1311519"/>
                  </a:lnTo>
                  <a:lnTo>
                    <a:pt x="176857" y="1324427"/>
                  </a:lnTo>
                  <a:lnTo>
                    <a:pt x="221487" y="1328927"/>
                  </a:lnTo>
                  <a:lnTo>
                    <a:pt x="6074156" y="1328927"/>
                  </a:lnTo>
                  <a:lnTo>
                    <a:pt x="6118786" y="1324427"/>
                  </a:lnTo>
                  <a:lnTo>
                    <a:pt x="6160359" y="1311519"/>
                  </a:lnTo>
                  <a:lnTo>
                    <a:pt x="6197981" y="1291095"/>
                  </a:lnTo>
                  <a:lnTo>
                    <a:pt x="6230762" y="1264046"/>
                  </a:lnTo>
                  <a:lnTo>
                    <a:pt x="6257811" y="1231265"/>
                  </a:lnTo>
                  <a:lnTo>
                    <a:pt x="6278235" y="1193643"/>
                  </a:lnTo>
                  <a:lnTo>
                    <a:pt x="6291143" y="1152070"/>
                  </a:lnTo>
                  <a:lnTo>
                    <a:pt x="6295643" y="1107439"/>
                  </a:lnTo>
                  <a:lnTo>
                    <a:pt x="6295643" y="221487"/>
                  </a:lnTo>
                  <a:lnTo>
                    <a:pt x="6291143" y="176857"/>
                  </a:lnTo>
                  <a:lnTo>
                    <a:pt x="6278235" y="135284"/>
                  </a:lnTo>
                  <a:lnTo>
                    <a:pt x="6257811" y="97662"/>
                  </a:lnTo>
                  <a:lnTo>
                    <a:pt x="6230762" y="64881"/>
                  </a:lnTo>
                  <a:lnTo>
                    <a:pt x="6197981" y="37832"/>
                  </a:lnTo>
                  <a:lnTo>
                    <a:pt x="6160359" y="17408"/>
                  </a:lnTo>
                  <a:lnTo>
                    <a:pt x="6118786" y="4500"/>
                  </a:lnTo>
                  <a:lnTo>
                    <a:pt x="607415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2925318" y="1416557"/>
              <a:ext cx="6296025" cy="1329055"/>
            </a:xfrm>
            <a:custGeom>
              <a:avLst/>
              <a:gdLst/>
              <a:ahLst/>
              <a:cxnLst/>
              <a:rect l="l" t="t" r="r" b="b"/>
              <a:pathLst>
                <a:path w="6296025" h="1329055">
                  <a:moveTo>
                    <a:pt x="0" y="221487"/>
                  </a:moveTo>
                  <a:lnTo>
                    <a:pt x="4500" y="176857"/>
                  </a:lnTo>
                  <a:lnTo>
                    <a:pt x="17408" y="135284"/>
                  </a:lnTo>
                  <a:lnTo>
                    <a:pt x="37832" y="97662"/>
                  </a:lnTo>
                  <a:lnTo>
                    <a:pt x="64881" y="64881"/>
                  </a:lnTo>
                  <a:lnTo>
                    <a:pt x="97662" y="37832"/>
                  </a:lnTo>
                  <a:lnTo>
                    <a:pt x="135284" y="17408"/>
                  </a:lnTo>
                  <a:lnTo>
                    <a:pt x="176857" y="4500"/>
                  </a:lnTo>
                  <a:lnTo>
                    <a:pt x="221487" y="0"/>
                  </a:lnTo>
                  <a:lnTo>
                    <a:pt x="6074156" y="0"/>
                  </a:lnTo>
                  <a:lnTo>
                    <a:pt x="6118786" y="4500"/>
                  </a:lnTo>
                  <a:lnTo>
                    <a:pt x="6160359" y="17408"/>
                  </a:lnTo>
                  <a:lnTo>
                    <a:pt x="6197981" y="37832"/>
                  </a:lnTo>
                  <a:lnTo>
                    <a:pt x="6230762" y="64881"/>
                  </a:lnTo>
                  <a:lnTo>
                    <a:pt x="6257811" y="97662"/>
                  </a:lnTo>
                  <a:lnTo>
                    <a:pt x="6278235" y="135284"/>
                  </a:lnTo>
                  <a:lnTo>
                    <a:pt x="6291143" y="176857"/>
                  </a:lnTo>
                  <a:lnTo>
                    <a:pt x="6295643" y="221487"/>
                  </a:lnTo>
                  <a:lnTo>
                    <a:pt x="6295643" y="1107439"/>
                  </a:lnTo>
                  <a:lnTo>
                    <a:pt x="6291143" y="1152070"/>
                  </a:lnTo>
                  <a:lnTo>
                    <a:pt x="6278235" y="1193643"/>
                  </a:lnTo>
                  <a:lnTo>
                    <a:pt x="6257811" y="1231265"/>
                  </a:lnTo>
                  <a:lnTo>
                    <a:pt x="6230762" y="1264046"/>
                  </a:lnTo>
                  <a:lnTo>
                    <a:pt x="6197981" y="1291095"/>
                  </a:lnTo>
                  <a:lnTo>
                    <a:pt x="6160359" y="1311519"/>
                  </a:lnTo>
                  <a:lnTo>
                    <a:pt x="6118786" y="1324427"/>
                  </a:lnTo>
                  <a:lnTo>
                    <a:pt x="6074156" y="1328927"/>
                  </a:lnTo>
                  <a:lnTo>
                    <a:pt x="221487" y="1328927"/>
                  </a:lnTo>
                  <a:lnTo>
                    <a:pt x="176857" y="1324427"/>
                  </a:lnTo>
                  <a:lnTo>
                    <a:pt x="135284" y="1311519"/>
                  </a:lnTo>
                  <a:lnTo>
                    <a:pt x="97662" y="1291095"/>
                  </a:lnTo>
                  <a:lnTo>
                    <a:pt x="64881" y="1264046"/>
                  </a:lnTo>
                  <a:lnTo>
                    <a:pt x="37832" y="1231265"/>
                  </a:lnTo>
                  <a:lnTo>
                    <a:pt x="17408" y="1193643"/>
                  </a:lnTo>
                  <a:lnTo>
                    <a:pt x="4500" y="1152070"/>
                  </a:lnTo>
                  <a:lnTo>
                    <a:pt x="0" y="1107439"/>
                  </a:lnTo>
                  <a:lnTo>
                    <a:pt x="0" y="221487"/>
                  </a:lnTo>
                  <a:close/>
                </a:path>
              </a:pathLst>
            </a:custGeom>
            <a:ln w="25908">
              <a:solidFill>
                <a:srgbClr val="FC2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3057270" y="1842262"/>
            <a:ext cx="6030595" cy="43497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47140" marR="5080" indent="-1235075">
              <a:lnSpc>
                <a:spcPts val="1540"/>
              </a:lnSpc>
              <a:spcBef>
                <a:spcPts val="270"/>
              </a:spcBef>
            </a:pP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Jenis,</a:t>
            </a:r>
            <a:r>
              <a:rPr sz="1400" b="1" spc="-4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jumlah,</a:t>
            </a:r>
            <a:r>
              <a:rPr sz="1400" b="1" spc="-4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lokasi</a:t>
            </a:r>
            <a:r>
              <a:rPr sz="1400" b="1" spc="27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&amp;</a:t>
            </a:r>
            <a:r>
              <a:rPr sz="1400" b="1" spc="-2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nilai</a:t>
            </a:r>
            <a:r>
              <a:rPr sz="1400" b="1" spc="-3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kebutuhan</a:t>
            </a:r>
            <a:r>
              <a:rPr sz="1400" b="1" spc="-4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Pembangunan,</a:t>
            </a:r>
            <a:r>
              <a:rPr sz="1400" b="1" spc="-4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Pemulihan</a:t>
            </a:r>
            <a:r>
              <a:rPr sz="1400" b="1" spc="-3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dan</a:t>
            </a:r>
            <a:r>
              <a:rPr sz="1400" b="1" spc="-2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C2905"/>
                </a:solidFill>
                <a:latin typeface="Calibri"/>
                <a:cs typeface="Calibri"/>
              </a:rPr>
              <a:t>Pemberian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Bantuan</a:t>
            </a:r>
            <a:r>
              <a:rPr sz="1400" b="1" spc="-4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yang</a:t>
            </a:r>
            <a:r>
              <a:rPr sz="1400" b="1" spc="-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C2905"/>
                </a:solidFill>
                <a:latin typeface="Calibri"/>
                <a:cs typeface="Calibri"/>
              </a:rPr>
              <a:t>diverifikasi</a:t>
            </a:r>
            <a:r>
              <a:rPr sz="1400" b="1" spc="-3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dengan</a:t>
            </a:r>
            <a:r>
              <a:rPr sz="1400" b="1" spc="-2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data</a:t>
            </a:r>
            <a:r>
              <a:rPr sz="1400" b="1" spc="-1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C2905"/>
                </a:solidFill>
                <a:latin typeface="Calibri"/>
                <a:cs typeface="Calibri"/>
              </a:rPr>
              <a:t>sekunder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6301676" y="4259071"/>
            <a:ext cx="3376295" cy="1773555"/>
            <a:chOff x="6301676" y="4259071"/>
            <a:chExt cx="3376295" cy="1773555"/>
          </a:xfrm>
        </p:grpSpPr>
        <p:sp>
          <p:nvSpPr>
            <p:cNvPr id="16" name="object 16"/>
            <p:cNvSpPr/>
            <p:nvPr/>
          </p:nvSpPr>
          <p:spPr>
            <a:xfrm>
              <a:off x="6643243" y="4271771"/>
              <a:ext cx="607060" cy="508634"/>
            </a:xfrm>
            <a:custGeom>
              <a:avLst/>
              <a:gdLst/>
              <a:ahLst/>
              <a:cxnLst/>
              <a:rect l="l" t="t" r="r" b="b"/>
              <a:pathLst>
                <a:path w="607059" h="508635">
                  <a:moveTo>
                    <a:pt x="0" y="0"/>
                  </a:moveTo>
                  <a:lnTo>
                    <a:pt x="607059" y="508634"/>
                  </a:lnTo>
                </a:path>
              </a:pathLst>
            </a:custGeom>
            <a:ln w="25400">
              <a:solidFill>
                <a:srgbClr val="FC2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314694" y="4781549"/>
              <a:ext cx="3350260" cy="1237615"/>
            </a:xfrm>
            <a:custGeom>
              <a:avLst/>
              <a:gdLst/>
              <a:ahLst/>
              <a:cxnLst/>
              <a:rect l="l" t="t" r="r" b="b"/>
              <a:pathLst>
                <a:path w="3350259" h="1237614">
                  <a:moveTo>
                    <a:pt x="3143504" y="0"/>
                  </a:moveTo>
                  <a:lnTo>
                    <a:pt x="206248" y="0"/>
                  </a:lnTo>
                  <a:lnTo>
                    <a:pt x="158953" y="5446"/>
                  </a:lnTo>
                  <a:lnTo>
                    <a:pt x="115540" y="20961"/>
                  </a:lnTo>
                  <a:lnTo>
                    <a:pt x="77245" y="45306"/>
                  </a:lnTo>
                  <a:lnTo>
                    <a:pt x="45306" y="77245"/>
                  </a:lnTo>
                  <a:lnTo>
                    <a:pt x="20961" y="115540"/>
                  </a:lnTo>
                  <a:lnTo>
                    <a:pt x="5446" y="158953"/>
                  </a:lnTo>
                  <a:lnTo>
                    <a:pt x="0" y="206248"/>
                  </a:lnTo>
                  <a:lnTo>
                    <a:pt x="0" y="1031240"/>
                  </a:lnTo>
                  <a:lnTo>
                    <a:pt x="5446" y="1078530"/>
                  </a:lnTo>
                  <a:lnTo>
                    <a:pt x="20961" y="1121942"/>
                  </a:lnTo>
                  <a:lnTo>
                    <a:pt x="45306" y="1160237"/>
                  </a:lnTo>
                  <a:lnTo>
                    <a:pt x="77245" y="1192177"/>
                  </a:lnTo>
                  <a:lnTo>
                    <a:pt x="115540" y="1216524"/>
                  </a:lnTo>
                  <a:lnTo>
                    <a:pt x="158953" y="1232040"/>
                  </a:lnTo>
                  <a:lnTo>
                    <a:pt x="206248" y="1237488"/>
                  </a:lnTo>
                  <a:lnTo>
                    <a:pt x="3143504" y="1237488"/>
                  </a:lnTo>
                  <a:lnTo>
                    <a:pt x="3190798" y="1232040"/>
                  </a:lnTo>
                  <a:lnTo>
                    <a:pt x="3234211" y="1216524"/>
                  </a:lnTo>
                  <a:lnTo>
                    <a:pt x="3272506" y="1192177"/>
                  </a:lnTo>
                  <a:lnTo>
                    <a:pt x="3304445" y="1160237"/>
                  </a:lnTo>
                  <a:lnTo>
                    <a:pt x="3328790" y="1121942"/>
                  </a:lnTo>
                  <a:lnTo>
                    <a:pt x="3344305" y="1078530"/>
                  </a:lnTo>
                  <a:lnTo>
                    <a:pt x="3349752" y="1031240"/>
                  </a:lnTo>
                  <a:lnTo>
                    <a:pt x="3349752" y="206248"/>
                  </a:lnTo>
                  <a:lnTo>
                    <a:pt x="3344305" y="158953"/>
                  </a:lnTo>
                  <a:lnTo>
                    <a:pt x="3328790" y="115540"/>
                  </a:lnTo>
                  <a:lnTo>
                    <a:pt x="3304445" y="77245"/>
                  </a:lnTo>
                  <a:lnTo>
                    <a:pt x="3272506" y="45306"/>
                  </a:lnTo>
                  <a:lnTo>
                    <a:pt x="3234211" y="20961"/>
                  </a:lnTo>
                  <a:lnTo>
                    <a:pt x="3190798" y="5446"/>
                  </a:lnTo>
                  <a:lnTo>
                    <a:pt x="314350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314694" y="4781549"/>
              <a:ext cx="3350260" cy="1237615"/>
            </a:xfrm>
            <a:custGeom>
              <a:avLst/>
              <a:gdLst/>
              <a:ahLst/>
              <a:cxnLst/>
              <a:rect l="l" t="t" r="r" b="b"/>
              <a:pathLst>
                <a:path w="3350259" h="1237614">
                  <a:moveTo>
                    <a:pt x="0" y="206248"/>
                  </a:moveTo>
                  <a:lnTo>
                    <a:pt x="5446" y="158953"/>
                  </a:lnTo>
                  <a:lnTo>
                    <a:pt x="20961" y="115540"/>
                  </a:lnTo>
                  <a:lnTo>
                    <a:pt x="45306" y="77245"/>
                  </a:lnTo>
                  <a:lnTo>
                    <a:pt x="77245" y="45306"/>
                  </a:lnTo>
                  <a:lnTo>
                    <a:pt x="115540" y="20961"/>
                  </a:lnTo>
                  <a:lnTo>
                    <a:pt x="158953" y="5446"/>
                  </a:lnTo>
                  <a:lnTo>
                    <a:pt x="206248" y="0"/>
                  </a:lnTo>
                  <a:lnTo>
                    <a:pt x="3143504" y="0"/>
                  </a:lnTo>
                  <a:lnTo>
                    <a:pt x="3190798" y="5446"/>
                  </a:lnTo>
                  <a:lnTo>
                    <a:pt x="3234211" y="20961"/>
                  </a:lnTo>
                  <a:lnTo>
                    <a:pt x="3272506" y="45306"/>
                  </a:lnTo>
                  <a:lnTo>
                    <a:pt x="3304445" y="77245"/>
                  </a:lnTo>
                  <a:lnTo>
                    <a:pt x="3328790" y="115540"/>
                  </a:lnTo>
                  <a:lnTo>
                    <a:pt x="3344305" y="158953"/>
                  </a:lnTo>
                  <a:lnTo>
                    <a:pt x="3349752" y="206248"/>
                  </a:lnTo>
                  <a:lnTo>
                    <a:pt x="3349752" y="1031240"/>
                  </a:lnTo>
                  <a:lnTo>
                    <a:pt x="3344305" y="1078530"/>
                  </a:lnTo>
                  <a:lnTo>
                    <a:pt x="3328790" y="1121942"/>
                  </a:lnTo>
                  <a:lnTo>
                    <a:pt x="3304445" y="1160237"/>
                  </a:lnTo>
                  <a:lnTo>
                    <a:pt x="3272506" y="1192177"/>
                  </a:lnTo>
                  <a:lnTo>
                    <a:pt x="3234211" y="1216524"/>
                  </a:lnTo>
                  <a:lnTo>
                    <a:pt x="3190798" y="1232040"/>
                  </a:lnTo>
                  <a:lnTo>
                    <a:pt x="3143504" y="1237488"/>
                  </a:lnTo>
                  <a:lnTo>
                    <a:pt x="206248" y="1237488"/>
                  </a:lnTo>
                  <a:lnTo>
                    <a:pt x="158953" y="1232040"/>
                  </a:lnTo>
                  <a:lnTo>
                    <a:pt x="115540" y="1216524"/>
                  </a:lnTo>
                  <a:lnTo>
                    <a:pt x="77245" y="1192177"/>
                  </a:lnTo>
                  <a:lnTo>
                    <a:pt x="45306" y="1160237"/>
                  </a:lnTo>
                  <a:lnTo>
                    <a:pt x="20961" y="1121942"/>
                  </a:lnTo>
                  <a:lnTo>
                    <a:pt x="5446" y="1078530"/>
                  </a:lnTo>
                  <a:lnTo>
                    <a:pt x="0" y="1031240"/>
                  </a:lnTo>
                  <a:lnTo>
                    <a:pt x="0" y="206248"/>
                  </a:lnTo>
                  <a:close/>
                </a:path>
              </a:pathLst>
            </a:custGeom>
            <a:ln w="25908">
              <a:solidFill>
                <a:srgbClr val="FC2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6411595" y="5064378"/>
            <a:ext cx="3157220" cy="62992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 algn="ctr">
              <a:lnSpc>
                <a:spcPct val="91500"/>
              </a:lnSpc>
              <a:spcBef>
                <a:spcPts val="245"/>
              </a:spcBef>
            </a:pP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Pendapat</a:t>
            </a:r>
            <a:r>
              <a:rPr sz="1400" b="1" spc="-4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pembuat</a:t>
            </a:r>
            <a:r>
              <a:rPr sz="1400" b="1" spc="-3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C2905"/>
                </a:solidFill>
                <a:latin typeface="Calibri"/>
                <a:cs typeface="Calibri"/>
              </a:rPr>
              <a:t>kebijakan</a:t>
            </a:r>
            <a:r>
              <a:rPr sz="1400" b="1" spc="-4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&amp;</a:t>
            </a:r>
            <a:r>
              <a:rPr sz="1400" b="1" spc="-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pakar</a:t>
            </a:r>
            <a:r>
              <a:rPr sz="1400" b="1" spc="-2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C2905"/>
                </a:solidFill>
                <a:latin typeface="Calibri"/>
                <a:cs typeface="Calibri"/>
              </a:rPr>
              <a:t>atas </a:t>
            </a:r>
            <a:r>
              <a:rPr sz="1400" b="1" spc="-10" dirty="0">
                <a:solidFill>
                  <a:srgbClr val="FC2905"/>
                </a:solidFill>
                <a:latin typeface="Calibri"/>
                <a:cs typeface="Calibri"/>
              </a:rPr>
              <a:t>Pembangunan,</a:t>
            </a:r>
            <a:r>
              <a:rPr sz="1400" b="1" spc="-2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Pemulihan</a:t>
            </a:r>
            <a:r>
              <a:rPr sz="1400" b="1" spc="-1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dan</a:t>
            </a:r>
            <a:r>
              <a:rPr sz="1400" b="1" spc="-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C2905"/>
                </a:solidFill>
                <a:latin typeface="Calibri"/>
                <a:cs typeface="Calibri"/>
              </a:rPr>
              <a:t>Pemberian Bantuan</a:t>
            </a:r>
            <a:endParaRPr sz="1400">
              <a:latin typeface="Calibri"/>
              <a:cs typeface="Calibri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2627376" y="4259071"/>
            <a:ext cx="3058795" cy="1727200"/>
            <a:chOff x="2627376" y="4259071"/>
            <a:chExt cx="3058795" cy="1727200"/>
          </a:xfrm>
        </p:grpSpPr>
        <p:sp>
          <p:nvSpPr>
            <p:cNvPr id="21" name="object 21"/>
            <p:cNvSpPr/>
            <p:nvPr/>
          </p:nvSpPr>
          <p:spPr>
            <a:xfrm>
              <a:off x="4843018" y="4271771"/>
              <a:ext cx="663575" cy="554355"/>
            </a:xfrm>
            <a:custGeom>
              <a:avLst/>
              <a:gdLst/>
              <a:ahLst/>
              <a:cxnLst/>
              <a:rect l="l" t="t" r="r" b="b"/>
              <a:pathLst>
                <a:path w="663575" h="554354">
                  <a:moveTo>
                    <a:pt x="663448" y="0"/>
                  </a:moveTo>
                  <a:lnTo>
                    <a:pt x="0" y="554101"/>
                  </a:lnTo>
                </a:path>
              </a:pathLst>
            </a:custGeom>
            <a:ln w="25400">
              <a:solidFill>
                <a:srgbClr val="FC2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640330" y="4827269"/>
              <a:ext cx="3032760" cy="1146175"/>
            </a:xfrm>
            <a:custGeom>
              <a:avLst/>
              <a:gdLst/>
              <a:ahLst/>
              <a:cxnLst/>
              <a:rect l="l" t="t" r="r" b="b"/>
              <a:pathLst>
                <a:path w="3032760" h="1146175">
                  <a:moveTo>
                    <a:pt x="2841752" y="0"/>
                  </a:moveTo>
                  <a:lnTo>
                    <a:pt x="191007" y="0"/>
                  </a:lnTo>
                  <a:lnTo>
                    <a:pt x="147197" y="5042"/>
                  </a:lnTo>
                  <a:lnTo>
                    <a:pt x="106987" y="19406"/>
                  </a:lnTo>
                  <a:lnTo>
                    <a:pt x="71522" y="41947"/>
                  </a:lnTo>
                  <a:lnTo>
                    <a:pt x="41947" y="71522"/>
                  </a:lnTo>
                  <a:lnTo>
                    <a:pt x="19406" y="106987"/>
                  </a:lnTo>
                  <a:lnTo>
                    <a:pt x="5042" y="147197"/>
                  </a:lnTo>
                  <a:lnTo>
                    <a:pt x="0" y="191007"/>
                  </a:lnTo>
                  <a:lnTo>
                    <a:pt x="0" y="955039"/>
                  </a:lnTo>
                  <a:lnTo>
                    <a:pt x="5042" y="998834"/>
                  </a:lnTo>
                  <a:lnTo>
                    <a:pt x="19406" y="1039038"/>
                  </a:lnTo>
                  <a:lnTo>
                    <a:pt x="41947" y="1074503"/>
                  </a:lnTo>
                  <a:lnTo>
                    <a:pt x="71522" y="1104084"/>
                  </a:lnTo>
                  <a:lnTo>
                    <a:pt x="106987" y="1126632"/>
                  </a:lnTo>
                  <a:lnTo>
                    <a:pt x="147197" y="1141003"/>
                  </a:lnTo>
                  <a:lnTo>
                    <a:pt x="191007" y="1146047"/>
                  </a:lnTo>
                  <a:lnTo>
                    <a:pt x="2841752" y="1146047"/>
                  </a:lnTo>
                  <a:lnTo>
                    <a:pt x="2885562" y="1141003"/>
                  </a:lnTo>
                  <a:lnTo>
                    <a:pt x="2925772" y="1126632"/>
                  </a:lnTo>
                  <a:lnTo>
                    <a:pt x="2961237" y="1104084"/>
                  </a:lnTo>
                  <a:lnTo>
                    <a:pt x="2990812" y="1074503"/>
                  </a:lnTo>
                  <a:lnTo>
                    <a:pt x="3013353" y="1039038"/>
                  </a:lnTo>
                  <a:lnTo>
                    <a:pt x="3027717" y="998834"/>
                  </a:lnTo>
                  <a:lnTo>
                    <a:pt x="3032760" y="955039"/>
                  </a:lnTo>
                  <a:lnTo>
                    <a:pt x="3032760" y="191007"/>
                  </a:lnTo>
                  <a:lnTo>
                    <a:pt x="3027717" y="147197"/>
                  </a:lnTo>
                  <a:lnTo>
                    <a:pt x="3013353" y="106987"/>
                  </a:lnTo>
                  <a:lnTo>
                    <a:pt x="2990812" y="71522"/>
                  </a:lnTo>
                  <a:lnTo>
                    <a:pt x="2961237" y="41947"/>
                  </a:lnTo>
                  <a:lnTo>
                    <a:pt x="2925772" y="19406"/>
                  </a:lnTo>
                  <a:lnTo>
                    <a:pt x="2885562" y="5042"/>
                  </a:lnTo>
                  <a:lnTo>
                    <a:pt x="28417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2640330" y="4827269"/>
              <a:ext cx="3032760" cy="1146175"/>
            </a:xfrm>
            <a:custGeom>
              <a:avLst/>
              <a:gdLst/>
              <a:ahLst/>
              <a:cxnLst/>
              <a:rect l="l" t="t" r="r" b="b"/>
              <a:pathLst>
                <a:path w="3032760" h="1146175">
                  <a:moveTo>
                    <a:pt x="0" y="191007"/>
                  </a:moveTo>
                  <a:lnTo>
                    <a:pt x="5042" y="147197"/>
                  </a:lnTo>
                  <a:lnTo>
                    <a:pt x="19406" y="106987"/>
                  </a:lnTo>
                  <a:lnTo>
                    <a:pt x="41947" y="71522"/>
                  </a:lnTo>
                  <a:lnTo>
                    <a:pt x="71522" y="41947"/>
                  </a:lnTo>
                  <a:lnTo>
                    <a:pt x="106987" y="19406"/>
                  </a:lnTo>
                  <a:lnTo>
                    <a:pt x="147197" y="5042"/>
                  </a:lnTo>
                  <a:lnTo>
                    <a:pt x="191007" y="0"/>
                  </a:lnTo>
                  <a:lnTo>
                    <a:pt x="2841752" y="0"/>
                  </a:lnTo>
                  <a:lnTo>
                    <a:pt x="2885562" y="5042"/>
                  </a:lnTo>
                  <a:lnTo>
                    <a:pt x="2925772" y="19406"/>
                  </a:lnTo>
                  <a:lnTo>
                    <a:pt x="2961237" y="41947"/>
                  </a:lnTo>
                  <a:lnTo>
                    <a:pt x="2990812" y="71522"/>
                  </a:lnTo>
                  <a:lnTo>
                    <a:pt x="3013353" y="106987"/>
                  </a:lnTo>
                  <a:lnTo>
                    <a:pt x="3027717" y="147197"/>
                  </a:lnTo>
                  <a:lnTo>
                    <a:pt x="3032760" y="191007"/>
                  </a:lnTo>
                  <a:lnTo>
                    <a:pt x="3032760" y="955039"/>
                  </a:lnTo>
                  <a:lnTo>
                    <a:pt x="3027717" y="998834"/>
                  </a:lnTo>
                  <a:lnTo>
                    <a:pt x="3013353" y="1039038"/>
                  </a:lnTo>
                  <a:lnTo>
                    <a:pt x="2990812" y="1074503"/>
                  </a:lnTo>
                  <a:lnTo>
                    <a:pt x="2961237" y="1104084"/>
                  </a:lnTo>
                  <a:lnTo>
                    <a:pt x="2925772" y="1126632"/>
                  </a:lnTo>
                  <a:lnTo>
                    <a:pt x="2885562" y="1141003"/>
                  </a:lnTo>
                  <a:lnTo>
                    <a:pt x="2841752" y="1146047"/>
                  </a:lnTo>
                  <a:lnTo>
                    <a:pt x="191007" y="1146047"/>
                  </a:lnTo>
                  <a:lnTo>
                    <a:pt x="147197" y="1141003"/>
                  </a:lnTo>
                  <a:lnTo>
                    <a:pt x="106987" y="1126632"/>
                  </a:lnTo>
                  <a:lnTo>
                    <a:pt x="71522" y="1104084"/>
                  </a:lnTo>
                  <a:lnTo>
                    <a:pt x="41947" y="1074503"/>
                  </a:lnTo>
                  <a:lnTo>
                    <a:pt x="19406" y="1039038"/>
                  </a:lnTo>
                  <a:lnTo>
                    <a:pt x="5042" y="998834"/>
                  </a:lnTo>
                  <a:lnTo>
                    <a:pt x="0" y="955039"/>
                  </a:lnTo>
                  <a:lnTo>
                    <a:pt x="0" y="191007"/>
                  </a:lnTo>
                  <a:close/>
                </a:path>
              </a:pathLst>
            </a:custGeom>
            <a:ln w="25907">
              <a:solidFill>
                <a:srgbClr val="FC290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3014598" y="5064378"/>
            <a:ext cx="2282825" cy="629920"/>
          </a:xfrm>
          <a:prstGeom prst="rect">
            <a:avLst/>
          </a:prstGeom>
        </p:spPr>
        <p:txBody>
          <a:bodyPr vert="horz" wrap="square" lIns="0" tIns="31115" rIns="0" bIns="0" rtlCol="0">
            <a:spAutoFit/>
          </a:bodyPr>
          <a:lstStyle/>
          <a:p>
            <a:pPr marL="12700" marR="5080" indent="-635" algn="ctr">
              <a:lnSpc>
                <a:spcPct val="91500"/>
              </a:lnSpc>
              <a:spcBef>
                <a:spcPts val="245"/>
              </a:spcBef>
            </a:pP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Aspirasi</a:t>
            </a:r>
            <a:r>
              <a:rPr sz="1400" b="1" spc="-4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C2905"/>
                </a:solidFill>
                <a:latin typeface="Calibri"/>
                <a:cs typeface="Calibri"/>
              </a:rPr>
              <a:t>Penyintas</a:t>
            </a:r>
            <a:r>
              <a:rPr sz="1400" b="1" spc="-50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atas</a:t>
            </a:r>
            <a:r>
              <a:rPr sz="1400" b="1" spc="-2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spc="-20" dirty="0">
                <a:solidFill>
                  <a:srgbClr val="FC2905"/>
                </a:solidFill>
                <a:latin typeface="Calibri"/>
                <a:cs typeface="Calibri"/>
              </a:rPr>
              <a:t>cara </a:t>
            </a:r>
            <a:r>
              <a:rPr sz="1400" b="1" spc="-10" dirty="0">
                <a:solidFill>
                  <a:srgbClr val="FC2905"/>
                </a:solidFill>
                <a:latin typeface="Calibri"/>
                <a:cs typeface="Calibri"/>
              </a:rPr>
              <a:t>Pembangunan,</a:t>
            </a:r>
            <a:r>
              <a:rPr sz="1400" b="1" spc="-1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Pemulihan</a:t>
            </a:r>
            <a:r>
              <a:rPr sz="1400" b="1" spc="-1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spc="-25" dirty="0">
                <a:solidFill>
                  <a:srgbClr val="FC2905"/>
                </a:solidFill>
                <a:latin typeface="Calibri"/>
                <a:cs typeface="Calibri"/>
              </a:rPr>
              <a:t>dan </a:t>
            </a:r>
            <a:r>
              <a:rPr sz="1400" b="1" dirty="0">
                <a:solidFill>
                  <a:srgbClr val="FC2905"/>
                </a:solidFill>
                <a:latin typeface="Calibri"/>
                <a:cs typeface="Calibri"/>
              </a:rPr>
              <a:t>Pemberian</a:t>
            </a:r>
            <a:r>
              <a:rPr sz="1400" b="1" spc="-55" dirty="0">
                <a:solidFill>
                  <a:srgbClr val="FC2905"/>
                </a:solidFill>
                <a:latin typeface="Calibri"/>
                <a:cs typeface="Calibri"/>
              </a:rPr>
              <a:t> </a:t>
            </a:r>
            <a:r>
              <a:rPr sz="1400" b="1" spc="-10" dirty="0">
                <a:solidFill>
                  <a:srgbClr val="FC2905"/>
                </a:solidFill>
                <a:latin typeface="Calibri"/>
                <a:cs typeface="Calibri"/>
              </a:rPr>
              <a:t>Bantuan</a:t>
            </a:r>
            <a:endParaRPr sz="1400">
              <a:latin typeface="Calibri"/>
              <a:cs typeface="Calibri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52153B98-7E6F-6F25-1F83-0C2F5BAA58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5600" y="119008"/>
            <a:ext cx="531284" cy="62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5" descr="Logo BerAKHLAK">
            <a:extLst>
              <a:ext uri="{FF2B5EF4-FFF2-40B4-BE49-F238E27FC236}">
                <a16:creationId xmlns:a16="http://schemas.microsoft.com/office/drawing/2014/main" id="{B3D8E80F-AB33-0C4B-755A-D72A0E72DD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32055" y="82353"/>
            <a:ext cx="922678" cy="35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Logo EVP">
            <a:extLst>
              <a:ext uri="{FF2B5EF4-FFF2-40B4-BE49-F238E27FC236}">
                <a16:creationId xmlns:a16="http://schemas.microsoft.com/office/drawing/2014/main" id="{A82AE914-885A-69C1-6A0D-DF2E50F0EC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4850" y="520503"/>
            <a:ext cx="531283" cy="24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0662046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7999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0" y="0"/>
              <a:ext cx="12192000" cy="6858000"/>
            </a:xfrm>
            <a:custGeom>
              <a:avLst/>
              <a:gdLst/>
              <a:ahLst/>
              <a:cxnLst/>
              <a:rect l="l" t="t" r="r" b="b"/>
              <a:pathLst>
                <a:path w="12192000" h="6858000">
                  <a:moveTo>
                    <a:pt x="12192000" y="6138672"/>
                  </a:moveTo>
                  <a:lnTo>
                    <a:pt x="0" y="6138672"/>
                  </a:lnTo>
                  <a:lnTo>
                    <a:pt x="0" y="6858000"/>
                  </a:lnTo>
                  <a:lnTo>
                    <a:pt x="12192000" y="6858000"/>
                  </a:lnTo>
                  <a:lnTo>
                    <a:pt x="12192000" y="6138672"/>
                  </a:lnTo>
                  <a:close/>
                </a:path>
                <a:path w="12192000" h="6858000">
                  <a:moveTo>
                    <a:pt x="12192000" y="0"/>
                  </a:moveTo>
                  <a:lnTo>
                    <a:pt x="6288024" y="0"/>
                  </a:lnTo>
                  <a:lnTo>
                    <a:pt x="5903976" y="0"/>
                  </a:lnTo>
                  <a:lnTo>
                    <a:pt x="0" y="0"/>
                  </a:lnTo>
                  <a:lnTo>
                    <a:pt x="0" y="143256"/>
                  </a:lnTo>
                  <a:lnTo>
                    <a:pt x="5987148" y="143256"/>
                  </a:lnTo>
                  <a:lnTo>
                    <a:pt x="6096000" y="330708"/>
                  </a:lnTo>
                  <a:lnTo>
                    <a:pt x="6204839" y="143256"/>
                  </a:lnTo>
                  <a:lnTo>
                    <a:pt x="12192000" y="143256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FC290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81009" rIns="0" bIns="0" rtlCol="0">
            <a:spAutoFit/>
          </a:bodyPr>
          <a:lstStyle/>
          <a:p>
            <a:pPr marL="58419">
              <a:lnSpc>
                <a:spcPct val="100000"/>
              </a:lnSpc>
              <a:spcBef>
                <a:spcPts val="100"/>
              </a:spcBef>
            </a:pPr>
            <a:r>
              <a:rPr sz="4800" b="1" spc="-25" dirty="0">
                <a:solidFill>
                  <a:srgbClr val="FC2905"/>
                </a:solidFill>
                <a:latin typeface="Calibri"/>
                <a:cs typeface="Calibri"/>
              </a:rPr>
              <a:t>Pelaporan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02360" y="1577466"/>
            <a:ext cx="10269855" cy="3317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just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Calibri"/>
                <a:cs typeface="Calibri"/>
              </a:rPr>
              <a:t>Dokumen</a:t>
            </a:r>
            <a:r>
              <a:rPr sz="2400" spc="-5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Jitupasna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disusun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dengan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keterlibatan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pemerintah,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masyarakat/komunit </a:t>
            </a:r>
            <a:r>
              <a:rPr sz="2400" dirty="0">
                <a:latin typeface="Calibri"/>
                <a:cs typeface="Calibri"/>
              </a:rPr>
              <a:t>as,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dunia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usaha,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akademisi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dan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media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serta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dipublikasi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kepada</a:t>
            </a:r>
            <a:r>
              <a:rPr sz="2400" spc="-3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semua</a:t>
            </a:r>
            <a:r>
              <a:rPr sz="2400" spc="-2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pihak</a:t>
            </a:r>
            <a:r>
              <a:rPr sz="2400" spc="-2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guna</a:t>
            </a:r>
            <a:r>
              <a:rPr sz="2400" spc="-15" dirty="0">
                <a:latin typeface="Calibri"/>
                <a:cs typeface="Calibri"/>
              </a:rPr>
              <a:t> </a:t>
            </a:r>
            <a:r>
              <a:rPr sz="2400" spc="-50" dirty="0">
                <a:latin typeface="Calibri"/>
                <a:cs typeface="Calibri"/>
              </a:rPr>
              <a:t>p </a:t>
            </a:r>
            <a:r>
              <a:rPr sz="2400" dirty="0">
                <a:latin typeface="Calibri"/>
                <a:cs typeface="Calibri"/>
              </a:rPr>
              <a:t>enyusunan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65" dirty="0">
                <a:latin typeface="Calibri"/>
                <a:cs typeface="Calibri"/>
              </a:rPr>
              <a:t>R3P.</a:t>
            </a:r>
            <a:r>
              <a:rPr sz="2400" spc="-6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Struktur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Laporan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Jitupasna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adalah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sebagai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berikut:</a:t>
            </a:r>
            <a:endParaRPr sz="2400">
              <a:latin typeface="Calibri"/>
              <a:cs typeface="Calibri"/>
            </a:endParaRPr>
          </a:p>
          <a:p>
            <a:pPr marL="545465" indent="-532765">
              <a:lnSpc>
                <a:spcPct val="100000"/>
              </a:lnSpc>
              <a:spcBef>
                <a:spcPts val="575"/>
              </a:spcBef>
              <a:buAutoNum type="romanUcPeriod"/>
              <a:tabLst>
                <a:tab pos="545465" algn="l"/>
              </a:tabLst>
            </a:pPr>
            <a:r>
              <a:rPr sz="2400" dirty="0">
                <a:latin typeface="Calibri"/>
                <a:cs typeface="Calibri"/>
              </a:rPr>
              <a:t>Gambaran</a:t>
            </a:r>
            <a:r>
              <a:rPr sz="2400" spc="-8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Bencana</a:t>
            </a:r>
            <a:endParaRPr sz="2400">
              <a:latin typeface="Calibri"/>
              <a:cs typeface="Calibri"/>
            </a:endParaRPr>
          </a:p>
          <a:p>
            <a:pPr marL="545465" indent="-532765">
              <a:lnSpc>
                <a:spcPct val="100000"/>
              </a:lnSpc>
              <a:spcBef>
                <a:spcPts val="580"/>
              </a:spcBef>
              <a:buAutoNum type="romanUcPeriod"/>
              <a:tabLst>
                <a:tab pos="545465" algn="l"/>
              </a:tabLst>
            </a:pPr>
            <a:r>
              <a:rPr sz="2400" dirty="0">
                <a:latin typeface="Calibri"/>
                <a:cs typeface="Calibri"/>
              </a:rPr>
              <a:t>Kerusakan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Kerugian</a:t>
            </a:r>
            <a:endParaRPr sz="2400">
              <a:latin typeface="Calibri"/>
              <a:cs typeface="Calibri"/>
            </a:endParaRPr>
          </a:p>
          <a:p>
            <a:pPr marL="545465" indent="-532765">
              <a:lnSpc>
                <a:spcPct val="100000"/>
              </a:lnSpc>
              <a:spcBef>
                <a:spcPts val="575"/>
              </a:spcBef>
              <a:buAutoNum type="romanUcPeriod"/>
              <a:tabLst>
                <a:tab pos="545465" algn="l"/>
              </a:tabLst>
            </a:pPr>
            <a:r>
              <a:rPr sz="2400" dirty="0">
                <a:latin typeface="Calibri"/>
                <a:cs typeface="Calibri"/>
              </a:rPr>
              <a:t>Ganguan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Akses,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Gangguan</a:t>
            </a:r>
            <a:r>
              <a:rPr sz="2400" spc="-3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Fungsi,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Peningkatan</a:t>
            </a:r>
            <a:r>
              <a:rPr sz="2400" spc="-4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Risiko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serta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Dampak</a:t>
            </a:r>
            <a:r>
              <a:rPr sz="2400" spc="-40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Bencana</a:t>
            </a:r>
            <a:endParaRPr sz="2400">
              <a:latin typeface="Calibri"/>
              <a:cs typeface="Calibri"/>
            </a:endParaRPr>
          </a:p>
          <a:p>
            <a:pPr marL="545465" indent="-532765">
              <a:lnSpc>
                <a:spcPct val="100000"/>
              </a:lnSpc>
              <a:spcBef>
                <a:spcPts val="575"/>
              </a:spcBef>
              <a:buAutoNum type="romanUcPeriod"/>
              <a:tabLst>
                <a:tab pos="545465" algn="l"/>
              </a:tabLst>
            </a:pPr>
            <a:r>
              <a:rPr sz="2400" dirty="0">
                <a:latin typeface="Calibri"/>
                <a:cs typeface="Calibri"/>
              </a:rPr>
              <a:t>Perkiraan</a:t>
            </a:r>
            <a:r>
              <a:rPr sz="2400" spc="-7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Kebutuhan</a:t>
            </a:r>
            <a:r>
              <a:rPr sz="2400" spc="-5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dan</a:t>
            </a:r>
            <a:r>
              <a:rPr sz="2400" spc="-65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Gambaran</a:t>
            </a:r>
            <a:r>
              <a:rPr sz="2400" spc="-70" dirty="0">
                <a:latin typeface="Calibri"/>
                <a:cs typeface="Calibri"/>
              </a:rPr>
              <a:t> </a:t>
            </a:r>
            <a:r>
              <a:rPr sz="2400" dirty="0">
                <a:latin typeface="Calibri"/>
                <a:cs typeface="Calibri"/>
              </a:rPr>
              <a:t>Awal</a:t>
            </a:r>
            <a:r>
              <a:rPr sz="2400" spc="-85" dirty="0">
                <a:latin typeface="Calibri"/>
                <a:cs typeface="Calibri"/>
              </a:rPr>
              <a:t> </a:t>
            </a:r>
            <a:r>
              <a:rPr sz="2400" spc="-10" dirty="0">
                <a:latin typeface="Calibri"/>
                <a:cs typeface="Calibri"/>
              </a:rPr>
              <a:t>Pemulihan</a:t>
            </a:r>
            <a:endParaRPr sz="2400">
              <a:latin typeface="Calibri"/>
              <a:cs typeface="Calibri"/>
            </a:endParaRPr>
          </a:p>
          <a:p>
            <a:pPr marL="545465" indent="-532765">
              <a:lnSpc>
                <a:spcPct val="100000"/>
              </a:lnSpc>
              <a:spcBef>
                <a:spcPts val="580"/>
              </a:spcBef>
              <a:buAutoNum type="romanUcPeriod"/>
              <a:tabLst>
                <a:tab pos="545465" algn="l"/>
              </a:tabLst>
            </a:pPr>
            <a:r>
              <a:rPr sz="2400" spc="-10" dirty="0">
                <a:latin typeface="Calibri"/>
                <a:cs typeface="Calibri"/>
              </a:rPr>
              <a:t>Kesimpulan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0AE8B80-FD6A-239D-03B2-926476D16B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016" y="204783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 descr="Logo BerAKHLAK">
            <a:extLst>
              <a:ext uri="{FF2B5EF4-FFF2-40B4-BE49-F238E27FC236}">
                <a16:creationId xmlns:a16="http://schemas.microsoft.com/office/drawing/2014/main" id="{4F9C01FC-D829-1EFC-33C9-BC92F084C6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339" y="152400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4" descr="Logo EVP">
            <a:extLst>
              <a:ext uri="{FF2B5EF4-FFF2-40B4-BE49-F238E27FC236}">
                <a16:creationId xmlns:a16="http://schemas.microsoft.com/office/drawing/2014/main" id="{F81A12AB-577E-EF8E-78F9-D095B6E71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562" y="747680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11914" y="147705"/>
            <a:ext cx="9963739" cy="434809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11914" y="4648200"/>
            <a:ext cx="9963739" cy="1784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15738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7469" y="274607"/>
            <a:ext cx="11752326" cy="6156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765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524000" y="857250"/>
            <a:ext cx="9144000" cy="5143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3" name="object 3"/>
          <p:cNvSpPr/>
          <p:nvPr/>
        </p:nvSpPr>
        <p:spPr>
          <a:xfrm>
            <a:off x="1524000" y="1581151"/>
            <a:ext cx="9144000" cy="37623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350"/>
          </a:p>
        </p:txBody>
      </p:sp>
      <p:sp>
        <p:nvSpPr>
          <p:cNvPr id="4" name="object 4"/>
          <p:cNvSpPr txBox="1"/>
          <p:nvPr/>
        </p:nvSpPr>
        <p:spPr>
          <a:xfrm>
            <a:off x="2287299" y="2057400"/>
            <a:ext cx="1675101" cy="329577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>
              <a:lnSpc>
                <a:spcPts val="25684"/>
              </a:lnSpc>
            </a:pPr>
            <a:r>
              <a:rPr lang="en-US" sz="21525" spc="-4" dirty="0">
                <a:solidFill>
                  <a:schemeClr val="bg2">
                    <a:lumMod val="50000"/>
                  </a:schemeClr>
                </a:solidFill>
                <a:latin typeface="Arial"/>
                <a:cs typeface="Arial"/>
              </a:rPr>
              <a:t>3</a:t>
            </a:r>
            <a:endParaRPr sz="21525" dirty="0">
              <a:solidFill>
                <a:schemeClr val="bg2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234028" y="3188494"/>
            <a:ext cx="6062663" cy="843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525" marR="3810" algn="ctr">
              <a:lnSpc>
                <a:spcPct val="101299"/>
              </a:lnSpc>
            </a:pPr>
            <a:r>
              <a:rPr lang="es-ES" sz="2800" b="1" dirty="0" err="1">
                <a:solidFill>
                  <a:srgbClr val="001F5F"/>
                </a:solidFill>
                <a:latin typeface="Malgun Gothic"/>
                <a:cs typeface="Malgun Gothic"/>
              </a:rPr>
              <a:t>Rencana</a:t>
            </a:r>
            <a:r>
              <a:rPr lang="es-ES" sz="2800" b="1" spc="-4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lang="es-ES" sz="2800" b="1" dirty="0" err="1">
                <a:solidFill>
                  <a:srgbClr val="001F5F"/>
                </a:solidFill>
                <a:latin typeface="Malgun Gothic"/>
                <a:cs typeface="Malgun Gothic"/>
              </a:rPr>
              <a:t>Rehabilitasi</a:t>
            </a:r>
            <a:r>
              <a:rPr lang="es-ES" sz="2800" b="1" spc="-7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lang="es-ES" sz="2800" b="1" dirty="0">
                <a:solidFill>
                  <a:srgbClr val="001F5F"/>
                </a:solidFill>
                <a:latin typeface="Malgun Gothic"/>
                <a:cs typeface="Malgun Gothic"/>
              </a:rPr>
              <a:t>dan</a:t>
            </a:r>
            <a:r>
              <a:rPr lang="es-ES" sz="2800" b="1" spc="-20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lang="es-ES" sz="2800" b="1" dirty="0" err="1">
                <a:solidFill>
                  <a:srgbClr val="001F5F"/>
                </a:solidFill>
                <a:latin typeface="Malgun Gothic"/>
                <a:cs typeface="Malgun Gothic"/>
              </a:rPr>
              <a:t>Rekonstruksi</a:t>
            </a:r>
            <a:r>
              <a:rPr lang="es-ES" sz="2800" b="1" spc="-25" dirty="0">
                <a:solidFill>
                  <a:srgbClr val="001F5F"/>
                </a:solidFill>
                <a:latin typeface="Malgun Gothic"/>
                <a:cs typeface="Malgun Gothic"/>
              </a:rPr>
              <a:t> </a:t>
            </a:r>
            <a:r>
              <a:rPr lang="es-ES" sz="2800" b="1" dirty="0" err="1">
                <a:solidFill>
                  <a:srgbClr val="001F5F"/>
                </a:solidFill>
                <a:latin typeface="Malgun Gothic"/>
                <a:cs typeface="Malgun Gothic"/>
              </a:rPr>
              <a:t>Pascabencana</a:t>
            </a:r>
            <a:r>
              <a:rPr lang="es-ES" sz="2800" b="1" spc="-40" dirty="0">
                <a:solidFill>
                  <a:srgbClr val="001F5F"/>
                </a:solidFill>
                <a:latin typeface="Malgun Gothic"/>
                <a:cs typeface="Malgun Gothic"/>
              </a:rPr>
              <a:t> (R3P)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900401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226950" y="3549397"/>
            <a:ext cx="11873865" cy="678180"/>
            <a:chOff x="226949" y="3549396"/>
            <a:chExt cx="11873865" cy="678180"/>
          </a:xfrm>
        </p:grpSpPr>
        <p:sp>
          <p:nvSpPr>
            <p:cNvPr id="3" name="object 3"/>
            <p:cNvSpPr/>
            <p:nvPr/>
          </p:nvSpPr>
          <p:spPr>
            <a:xfrm>
              <a:off x="263652" y="3549396"/>
              <a:ext cx="11836908" cy="661415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" name="object 4"/>
            <p:cNvSpPr/>
            <p:nvPr/>
          </p:nvSpPr>
          <p:spPr>
            <a:xfrm>
              <a:off x="230124" y="3880104"/>
              <a:ext cx="10083800" cy="0"/>
            </a:xfrm>
            <a:custGeom>
              <a:avLst/>
              <a:gdLst/>
              <a:ahLst/>
              <a:cxnLst/>
              <a:rect l="l" t="t" r="r" b="b"/>
              <a:pathLst>
                <a:path w="10083800">
                  <a:moveTo>
                    <a:pt x="0" y="0"/>
                  </a:moveTo>
                  <a:lnTo>
                    <a:pt x="10083673" y="0"/>
                  </a:lnTo>
                </a:path>
              </a:pathLst>
            </a:custGeom>
            <a:ln w="6096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1141476" y="3646932"/>
              <a:ext cx="432816" cy="580644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42900" y="3648456"/>
              <a:ext cx="499745" cy="501015"/>
            </a:xfrm>
            <a:custGeom>
              <a:avLst/>
              <a:gdLst/>
              <a:ahLst/>
              <a:cxnLst/>
              <a:rect l="l" t="t" r="r" b="b"/>
              <a:pathLst>
                <a:path w="499744" h="501014">
                  <a:moveTo>
                    <a:pt x="249681" y="0"/>
                  </a:moveTo>
                  <a:lnTo>
                    <a:pt x="204800" y="4064"/>
                  </a:lnTo>
                  <a:lnTo>
                    <a:pt x="162559" y="15621"/>
                  </a:lnTo>
                  <a:lnTo>
                    <a:pt x="123659" y="34163"/>
                  </a:lnTo>
                  <a:lnTo>
                    <a:pt x="88811" y="58928"/>
                  </a:lnTo>
                  <a:lnTo>
                    <a:pt x="58712" y="89027"/>
                  </a:lnTo>
                  <a:lnTo>
                    <a:pt x="34086" y="124079"/>
                  </a:lnTo>
                  <a:lnTo>
                    <a:pt x="15621" y="163068"/>
                  </a:lnTo>
                  <a:lnTo>
                    <a:pt x="4025" y="205359"/>
                  </a:lnTo>
                  <a:lnTo>
                    <a:pt x="0" y="250444"/>
                  </a:lnTo>
                  <a:lnTo>
                    <a:pt x="4025" y="295402"/>
                  </a:lnTo>
                  <a:lnTo>
                    <a:pt x="15621" y="337820"/>
                  </a:lnTo>
                  <a:lnTo>
                    <a:pt x="34086" y="376809"/>
                  </a:lnTo>
                  <a:lnTo>
                    <a:pt x="58712" y="411861"/>
                  </a:lnTo>
                  <a:lnTo>
                    <a:pt x="88811" y="441960"/>
                  </a:lnTo>
                  <a:lnTo>
                    <a:pt x="123659" y="466725"/>
                  </a:lnTo>
                  <a:lnTo>
                    <a:pt x="162559" y="485267"/>
                  </a:lnTo>
                  <a:lnTo>
                    <a:pt x="204800" y="496824"/>
                  </a:lnTo>
                  <a:lnTo>
                    <a:pt x="249681" y="500888"/>
                  </a:lnTo>
                  <a:lnTo>
                    <a:pt x="294563" y="496824"/>
                  </a:lnTo>
                  <a:lnTo>
                    <a:pt x="336804" y="485267"/>
                  </a:lnTo>
                  <a:lnTo>
                    <a:pt x="375704" y="466725"/>
                  </a:lnTo>
                  <a:lnTo>
                    <a:pt x="410552" y="441960"/>
                  </a:lnTo>
                  <a:lnTo>
                    <a:pt x="440651" y="411861"/>
                  </a:lnTo>
                  <a:lnTo>
                    <a:pt x="465277" y="376809"/>
                  </a:lnTo>
                  <a:lnTo>
                    <a:pt x="483743" y="337820"/>
                  </a:lnTo>
                  <a:lnTo>
                    <a:pt x="495338" y="295402"/>
                  </a:lnTo>
                  <a:lnTo>
                    <a:pt x="499363" y="250444"/>
                  </a:lnTo>
                  <a:lnTo>
                    <a:pt x="495338" y="205359"/>
                  </a:lnTo>
                  <a:lnTo>
                    <a:pt x="483743" y="163068"/>
                  </a:lnTo>
                  <a:lnTo>
                    <a:pt x="465277" y="124079"/>
                  </a:lnTo>
                  <a:lnTo>
                    <a:pt x="440651" y="89027"/>
                  </a:lnTo>
                  <a:lnTo>
                    <a:pt x="410552" y="58928"/>
                  </a:lnTo>
                  <a:lnTo>
                    <a:pt x="375704" y="34163"/>
                  </a:lnTo>
                  <a:lnTo>
                    <a:pt x="336804" y="15621"/>
                  </a:lnTo>
                  <a:lnTo>
                    <a:pt x="294563" y="4064"/>
                  </a:lnTo>
                  <a:lnTo>
                    <a:pt x="249681" y="0"/>
                  </a:lnTo>
                  <a:close/>
                </a:path>
              </a:pathLst>
            </a:custGeom>
            <a:solidFill>
              <a:srgbClr val="6A361F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549047" y="3712593"/>
            <a:ext cx="8128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kern="1200" spc="-65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I</a:t>
            </a:r>
            <a:endParaRPr kern="1200"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1458467" y="1475232"/>
            <a:ext cx="157480" cy="1732915"/>
            <a:chOff x="1458467" y="1475232"/>
            <a:chExt cx="157480" cy="1732914"/>
          </a:xfrm>
        </p:grpSpPr>
        <p:sp>
          <p:nvSpPr>
            <p:cNvPr id="9" name="object 9"/>
            <p:cNvSpPr/>
            <p:nvPr/>
          </p:nvSpPr>
          <p:spPr>
            <a:xfrm>
              <a:off x="1469135" y="1475232"/>
              <a:ext cx="146303" cy="1447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1458467" y="2162556"/>
              <a:ext cx="144780" cy="1447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1458467" y="3063240"/>
              <a:ext cx="144780" cy="1447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2" name="object 12"/>
          <p:cNvSpPr txBox="1"/>
          <p:nvPr/>
        </p:nvSpPr>
        <p:spPr>
          <a:xfrm>
            <a:off x="1686560" y="1392759"/>
            <a:ext cx="243268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kern="1200" spc="-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Tim mengumpulkan</a:t>
            </a:r>
            <a:r>
              <a:rPr kern="1200" spc="24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 </a:t>
            </a:r>
            <a:r>
              <a:rPr kern="1200" spc="-1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data.</a:t>
            </a:r>
            <a:endParaRPr kern="120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57886" y="1012977"/>
            <a:ext cx="391505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l" defTabSz="1219170" rtl="0">
              <a:spcBef>
                <a:spcPts val="100"/>
              </a:spcBef>
            </a:pPr>
            <a:r>
              <a:rPr b="1" u="sng" kern="1200" dirty="0">
                <a:solidFill>
                  <a:srgbClr val="50210E"/>
                </a:solidFill>
                <a:uFill>
                  <a:solidFill>
                    <a:srgbClr val="50210E"/>
                  </a:solidFill>
                </a:uFill>
                <a:latin typeface="Arial"/>
                <a:ea typeface="+mn-ea"/>
                <a:cs typeface="Arial"/>
              </a:rPr>
              <a:t>PENYUSUNAN </a:t>
            </a:r>
            <a:r>
              <a:rPr b="1" kern="1200" dirty="0">
                <a:solidFill>
                  <a:srgbClr val="50210E"/>
                </a:solidFill>
                <a:latin typeface="Arial"/>
                <a:ea typeface="+mn-ea"/>
                <a:cs typeface="Arial"/>
              </a:rPr>
              <a:t> </a:t>
            </a:r>
            <a:r>
              <a:rPr b="1" u="sng" kern="1200" dirty="0">
                <a:solidFill>
                  <a:srgbClr val="50210E"/>
                </a:solidFill>
                <a:uFill>
                  <a:solidFill>
                    <a:srgbClr val="50210E"/>
                  </a:solidFill>
                </a:uFill>
                <a:latin typeface="Arial"/>
                <a:ea typeface="+mn-ea"/>
                <a:cs typeface="Arial"/>
              </a:rPr>
              <a:t>RANCANGAN </a:t>
            </a:r>
            <a:r>
              <a:rPr b="1" kern="1200" dirty="0">
                <a:solidFill>
                  <a:srgbClr val="50210E"/>
                </a:solidFill>
                <a:latin typeface="Arial"/>
                <a:ea typeface="+mn-ea"/>
                <a:cs typeface="Arial"/>
              </a:rPr>
              <a:t> </a:t>
            </a:r>
            <a:r>
              <a:rPr b="1" u="sng" kern="1200" dirty="0">
                <a:solidFill>
                  <a:srgbClr val="50210E"/>
                </a:solidFill>
                <a:uFill>
                  <a:solidFill>
                    <a:srgbClr val="50210E"/>
                  </a:solidFill>
                </a:uFill>
                <a:latin typeface="Arial"/>
                <a:ea typeface="+mn-ea"/>
                <a:cs typeface="Arial"/>
              </a:rPr>
              <a:t>R3P</a:t>
            </a:r>
            <a:endParaRPr b="1" kern="1200" dirty="0"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695704" y="2956052"/>
            <a:ext cx="245237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kern="1200" spc="-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Tim </a:t>
            </a:r>
            <a:r>
              <a:rPr kern="1200" spc="-1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menyiapkan </a:t>
            </a:r>
            <a:r>
              <a:rPr kern="1200" spc="-20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draft</a:t>
            </a:r>
            <a:r>
              <a:rPr kern="1200" spc="-19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 </a:t>
            </a:r>
            <a:r>
              <a:rPr kern="1200" spc="-9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R3P.</a:t>
            </a:r>
            <a:endParaRPr kern="120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714246" y="2053539"/>
            <a:ext cx="3735071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kern="1200" spc="-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Tim mengolah, menganalisis </a:t>
            </a:r>
            <a:r>
              <a:rPr kern="1200" spc="-20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data</a:t>
            </a:r>
            <a:r>
              <a:rPr kern="1200" spc="-11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 </a:t>
            </a:r>
            <a:r>
              <a:rPr kern="1200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&amp;</a:t>
            </a:r>
            <a:endParaRPr kern="120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  <a:p>
            <a:pPr marL="12700" algn="l" defTabSz="1219170" rtl="0">
              <a:spcBef>
                <a:spcPts val="5"/>
              </a:spcBef>
            </a:pPr>
            <a:r>
              <a:rPr kern="1200" spc="-2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dikelompokkan </a:t>
            </a:r>
            <a:r>
              <a:rPr kern="1200" spc="-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sesuai sektor (5</a:t>
            </a:r>
            <a:r>
              <a:rPr kern="1200" spc="-1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 Sektor).</a:t>
            </a:r>
            <a:endParaRPr kern="120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1280161" y="1534542"/>
            <a:ext cx="499745" cy="2609215"/>
            <a:chOff x="1280160" y="1534541"/>
            <a:chExt cx="499745" cy="2609215"/>
          </a:xfrm>
        </p:grpSpPr>
        <p:sp>
          <p:nvSpPr>
            <p:cNvPr id="17" name="object 17"/>
            <p:cNvSpPr/>
            <p:nvPr/>
          </p:nvSpPr>
          <p:spPr>
            <a:xfrm>
              <a:off x="1525524" y="1537716"/>
              <a:ext cx="0" cy="2109470"/>
            </a:xfrm>
            <a:custGeom>
              <a:avLst/>
              <a:gdLst/>
              <a:ahLst/>
              <a:cxnLst/>
              <a:rect l="l" t="t" r="r" b="b"/>
              <a:pathLst>
                <a:path h="2109470">
                  <a:moveTo>
                    <a:pt x="0" y="0"/>
                  </a:moveTo>
                  <a:lnTo>
                    <a:pt x="0" y="2109089"/>
                  </a:lnTo>
                </a:path>
              </a:pathLst>
            </a:custGeom>
            <a:ln w="6096">
              <a:solidFill>
                <a:srgbClr val="6A361F"/>
              </a:solidFill>
            </a:ln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280160" y="3642360"/>
              <a:ext cx="499745" cy="501015"/>
            </a:xfrm>
            <a:custGeom>
              <a:avLst/>
              <a:gdLst/>
              <a:ahLst/>
              <a:cxnLst/>
              <a:rect l="l" t="t" r="r" b="b"/>
              <a:pathLst>
                <a:path w="499744" h="501014">
                  <a:moveTo>
                    <a:pt x="249681" y="0"/>
                  </a:moveTo>
                  <a:lnTo>
                    <a:pt x="204851" y="4063"/>
                  </a:lnTo>
                  <a:lnTo>
                    <a:pt x="162559" y="15620"/>
                  </a:lnTo>
                  <a:lnTo>
                    <a:pt x="123698" y="34162"/>
                  </a:lnTo>
                  <a:lnTo>
                    <a:pt x="88773" y="58927"/>
                  </a:lnTo>
                  <a:lnTo>
                    <a:pt x="58674" y="89026"/>
                  </a:lnTo>
                  <a:lnTo>
                    <a:pt x="34036" y="124078"/>
                  </a:lnTo>
                  <a:lnTo>
                    <a:pt x="15621" y="163067"/>
                  </a:lnTo>
                  <a:lnTo>
                    <a:pt x="4064" y="205485"/>
                  </a:lnTo>
                  <a:lnTo>
                    <a:pt x="0" y="250444"/>
                  </a:lnTo>
                  <a:lnTo>
                    <a:pt x="4064" y="295401"/>
                  </a:lnTo>
                  <a:lnTo>
                    <a:pt x="15621" y="337819"/>
                  </a:lnTo>
                  <a:lnTo>
                    <a:pt x="34036" y="376808"/>
                  </a:lnTo>
                  <a:lnTo>
                    <a:pt x="58674" y="411860"/>
                  </a:lnTo>
                  <a:lnTo>
                    <a:pt x="88773" y="441959"/>
                  </a:lnTo>
                  <a:lnTo>
                    <a:pt x="123698" y="466725"/>
                  </a:lnTo>
                  <a:lnTo>
                    <a:pt x="162559" y="485266"/>
                  </a:lnTo>
                  <a:lnTo>
                    <a:pt x="204851" y="496823"/>
                  </a:lnTo>
                  <a:lnTo>
                    <a:pt x="249681" y="500888"/>
                  </a:lnTo>
                  <a:lnTo>
                    <a:pt x="294513" y="496823"/>
                  </a:lnTo>
                  <a:lnTo>
                    <a:pt x="336803" y="485266"/>
                  </a:lnTo>
                  <a:lnTo>
                    <a:pt x="375666" y="466725"/>
                  </a:lnTo>
                  <a:lnTo>
                    <a:pt x="410591" y="441959"/>
                  </a:lnTo>
                  <a:lnTo>
                    <a:pt x="440690" y="411860"/>
                  </a:lnTo>
                  <a:lnTo>
                    <a:pt x="465328" y="376808"/>
                  </a:lnTo>
                  <a:lnTo>
                    <a:pt x="483742" y="337819"/>
                  </a:lnTo>
                  <a:lnTo>
                    <a:pt x="495300" y="295401"/>
                  </a:lnTo>
                  <a:lnTo>
                    <a:pt x="499364" y="250444"/>
                  </a:lnTo>
                  <a:lnTo>
                    <a:pt x="495300" y="205485"/>
                  </a:lnTo>
                  <a:lnTo>
                    <a:pt x="483742" y="163067"/>
                  </a:lnTo>
                  <a:lnTo>
                    <a:pt x="465328" y="124078"/>
                  </a:lnTo>
                  <a:lnTo>
                    <a:pt x="440690" y="89026"/>
                  </a:lnTo>
                  <a:lnTo>
                    <a:pt x="410591" y="58927"/>
                  </a:lnTo>
                  <a:lnTo>
                    <a:pt x="375666" y="34162"/>
                  </a:lnTo>
                  <a:lnTo>
                    <a:pt x="336803" y="15620"/>
                  </a:lnTo>
                  <a:lnTo>
                    <a:pt x="294513" y="4063"/>
                  </a:lnTo>
                  <a:lnTo>
                    <a:pt x="249681" y="0"/>
                  </a:lnTo>
                  <a:close/>
                </a:path>
              </a:pathLst>
            </a:custGeom>
            <a:solidFill>
              <a:srgbClr val="6A361F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1446022" y="3700095"/>
            <a:ext cx="13843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kern="1200" spc="-65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II</a:t>
            </a:r>
            <a:endParaRPr kern="1200"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pSp>
        <p:nvGrpSpPr>
          <p:cNvPr id="20" name="object 20"/>
          <p:cNvGrpSpPr/>
          <p:nvPr/>
        </p:nvGrpSpPr>
        <p:grpSpPr>
          <a:xfrm>
            <a:off x="5079493" y="3628645"/>
            <a:ext cx="499745" cy="1470660"/>
            <a:chOff x="5079491" y="3628644"/>
            <a:chExt cx="499745" cy="1470660"/>
          </a:xfrm>
        </p:grpSpPr>
        <p:sp>
          <p:nvSpPr>
            <p:cNvPr id="21" name="object 21"/>
            <p:cNvSpPr/>
            <p:nvPr/>
          </p:nvSpPr>
          <p:spPr>
            <a:xfrm>
              <a:off x="5324855" y="4094988"/>
              <a:ext cx="0" cy="961390"/>
            </a:xfrm>
            <a:custGeom>
              <a:avLst/>
              <a:gdLst/>
              <a:ahLst/>
              <a:cxnLst/>
              <a:rect l="l" t="t" r="r" b="b"/>
              <a:pathLst>
                <a:path h="961389">
                  <a:moveTo>
                    <a:pt x="0" y="0"/>
                  </a:moveTo>
                  <a:lnTo>
                    <a:pt x="0" y="961263"/>
                  </a:lnTo>
                </a:path>
              </a:pathLst>
            </a:custGeom>
            <a:ln w="6096">
              <a:solidFill>
                <a:srgbClr val="6A361F"/>
              </a:solidFill>
            </a:ln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259323" y="4954524"/>
              <a:ext cx="144779" cy="144780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5079491" y="3628644"/>
              <a:ext cx="499745" cy="499745"/>
            </a:xfrm>
            <a:custGeom>
              <a:avLst/>
              <a:gdLst/>
              <a:ahLst/>
              <a:cxnLst/>
              <a:rect l="l" t="t" r="r" b="b"/>
              <a:pathLst>
                <a:path w="499745" h="499745">
                  <a:moveTo>
                    <a:pt x="249682" y="0"/>
                  </a:moveTo>
                  <a:lnTo>
                    <a:pt x="204850" y="4063"/>
                  </a:lnTo>
                  <a:lnTo>
                    <a:pt x="162560" y="15620"/>
                  </a:lnTo>
                  <a:lnTo>
                    <a:pt x="123698" y="34035"/>
                  </a:lnTo>
                  <a:lnTo>
                    <a:pt x="88773" y="58673"/>
                  </a:lnTo>
                  <a:lnTo>
                    <a:pt x="58674" y="88772"/>
                  </a:lnTo>
                  <a:lnTo>
                    <a:pt x="34036" y="123697"/>
                  </a:lnTo>
                  <a:lnTo>
                    <a:pt x="15621" y="162559"/>
                  </a:lnTo>
                  <a:lnTo>
                    <a:pt x="4063" y="204850"/>
                  </a:lnTo>
                  <a:lnTo>
                    <a:pt x="0" y="249681"/>
                  </a:lnTo>
                  <a:lnTo>
                    <a:pt x="4063" y="294512"/>
                  </a:lnTo>
                  <a:lnTo>
                    <a:pt x="15621" y="336803"/>
                  </a:lnTo>
                  <a:lnTo>
                    <a:pt x="34036" y="375665"/>
                  </a:lnTo>
                  <a:lnTo>
                    <a:pt x="58674" y="410590"/>
                  </a:lnTo>
                  <a:lnTo>
                    <a:pt x="88773" y="440689"/>
                  </a:lnTo>
                  <a:lnTo>
                    <a:pt x="123698" y="465327"/>
                  </a:lnTo>
                  <a:lnTo>
                    <a:pt x="162560" y="483742"/>
                  </a:lnTo>
                  <a:lnTo>
                    <a:pt x="204850" y="495299"/>
                  </a:lnTo>
                  <a:lnTo>
                    <a:pt x="249682" y="499363"/>
                  </a:lnTo>
                  <a:lnTo>
                    <a:pt x="294513" y="495299"/>
                  </a:lnTo>
                  <a:lnTo>
                    <a:pt x="336804" y="483742"/>
                  </a:lnTo>
                  <a:lnTo>
                    <a:pt x="375666" y="465327"/>
                  </a:lnTo>
                  <a:lnTo>
                    <a:pt x="410591" y="440689"/>
                  </a:lnTo>
                  <a:lnTo>
                    <a:pt x="440690" y="410590"/>
                  </a:lnTo>
                  <a:lnTo>
                    <a:pt x="465328" y="375665"/>
                  </a:lnTo>
                  <a:lnTo>
                    <a:pt x="483743" y="336803"/>
                  </a:lnTo>
                  <a:lnTo>
                    <a:pt x="495300" y="294512"/>
                  </a:lnTo>
                  <a:lnTo>
                    <a:pt x="499363" y="249681"/>
                  </a:lnTo>
                  <a:lnTo>
                    <a:pt x="495300" y="204850"/>
                  </a:lnTo>
                  <a:lnTo>
                    <a:pt x="483743" y="162559"/>
                  </a:lnTo>
                  <a:lnTo>
                    <a:pt x="465328" y="123697"/>
                  </a:lnTo>
                  <a:lnTo>
                    <a:pt x="440690" y="88772"/>
                  </a:lnTo>
                  <a:lnTo>
                    <a:pt x="410591" y="58673"/>
                  </a:lnTo>
                  <a:lnTo>
                    <a:pt x="375666" y="34035"/>
                  </a:lnTo>
                  <a:lnTo>
                    <a:pt x="336804" y="15620"/>
                  </a:lnTo>
                  <a:lnTo>
                    <a:pt x="294513" y="4063"/>
                  </a:lnTo>
                  <a:lnTo>
                    <a:pt x="249682" y="0"/>
                  </a:lnTo>
                  <a:close/>
                </a:path>
              </a:pathLst>
            </a:custGeom>
            <a:solidFill>
              <a:srgbClr val="6A361F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5236846" y="3685413"/>
            <a:ext cx="19494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kern="1200" spc="-65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III</a:t>
            </a:r>
            <a:endParaRPr kern="1200"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6094478" y="1453898"/>
            <a:ext cx="501015" cy="2695575"/>
            <a:chOff x="6094476" y="1453896"/>
            <a:chExt cx="501015" cy="2695575"/>
          </a:xfrm>
        </p:grpSpPr>
        <p:sp>
          <p:nvSpPr>
            <p:cNvPr id="26" name="object 26"/>
            <p:cNvSpPr/>
            <p:nvPr/>
          </p:nvSpPr>
          <p:spPr>
            <a:xfrm>
              <a:off x="6272784" y="1453896"/>
              <a:ext cx="144779" cy="1447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6286500" y="2010156"/>
              <a:ext cx="146303" cy="144779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6345936" y="1478280"/>
              <a:ext cx="0" cy="2220595"/>
            </a:xfrm>
            <a:custGeom>
              <a:avLst/>
              <a:gdLst/>
              <a:ahLst/>
              <a:cxnLst/>
              <a:rect l="l" t="t" r="r" b="b"/>
              <a:pathLst>
                <a:path h="2220595">
                  <a:moveTo>
                    <a:pt x="0" y="0"/>
                  </a:moveTo>
                  <a:lnTo>
                    <a:pt x="0" y="2220468"/>
                  </a:lnTo>
                </a:path>
              </a:pathLst>
            </a:custGeom>
            <a:ln w="6096">
              <a:solidFill>
                <a:srgbClr val="6A361F"/>
              </a:solidFill>
            </a:ln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6094476" y="3648456"/>
              <a:ext cx="501015" cy="501015"/>
            </a:xfrm>
            <a:custGeom>
              <a:avLst/>
              <a:gdLst/>
              <a:ahLst/>
              <a:cxnLst/>
              <a:rect l="l" t="t" r="r" b="b"/>
              <a:pathLst>
                <a:path w="501015" h="501014">
                  <a:moveTo>
                    <a:pt x="250444" y="0"/>
                  </a:moveTo>
                  <a:lnTo>
                    <a:pt x="205359" y="4064"/>
                  </a:lnTo>
                  <a:lnTo>
                    <a:pt x="163068" y="15621"/>
                  </a:lnTo>
                  <a:lnTo>
                    <a:pt x="124078" y="34163"/>
                  </a:lnTo>
                  <a:lnTo>
                    <a:pt x="89026" y="58928"/>
                  </a:lnTo>
                  <a:lnTo>
                    <a:pt x="58927" y="89027"/>
                  </a:lnTo>
                  <a:lnTo>
                    <a:pt x="34162" y="124079"/>
                  </a:lnTo>
                  <a:lnTo>
                    <a:pt x="15621" y="163068"/>
                  </a:lnTo>
                  <a:lnTo>
                    <a:pt x="4063" y="205359"/>
                  </a:lnTo>
                  <a:lnTo>
                    <a:pt x="0" y="250444"/>
                  </a:lnTo>
                  <a:lnTo>
                    <a:pt x="4063" y="295402"/>
                  </a:lnTo>
                  <a:lnTo>
                    <a:pt x="15621" y="337820"/>
                  </a:lnTo>
                  <a:lnTo>
                    <a:pt x="34162" y="376809"/>
                  </a:lnTo>
                  <a:lnTo>
                    <a:pt x="58927" y="411861"/>
                  </a:lnTo>
                  <a:lnTo>
                    <a:pt x="89026" y="441960"/>
                  </a:lnTo>
                  <a:lnTo>
                    <a:pt x="124078" y="466725"/>
                  </a:lnTo>
                  <a:lnTo>
                    <a:pt x="163068" y="485267"/>
                  </a:lnTo>
                  <a:lnTo>
                    <a:pt x="205359" y="496824"/>
                  </a:lnTo>
                  <a:lnTo>
                    <a:pt x="250444" y="500888"/>
                  </a:lnTo>
                  <a:lnTo>
                    <a:pt x="295401" y="496824"/>
                  </a:lnTo>
                  <a:lnTo>
                    <a:pt x="337820" y="485267"/>
                  </a:lnTo>
                  <a:lnTo>
                    <a:pt x="376809" y="466725"/>
                  </a:lnTo>
                  <a:lnTo>
                    <a:pt x="411860" y="441960"/>
                  </a:lnTo>
                  <a:lnTo>
                    <a:pt x="441959" y="411861"/>
                  </a:lnTo>
                  <a:lnTo>
                    <a:pt x="466725" y="376809"/>
                  </a:lnTo>
                  <a:lnTo>
                    <a:pt x="485267" y="337820"/>
                  </a:lnTo>
                  <a:lnTo>
                    <a:pt x="496824" y="295402"/>
                  </a:lnTo>
                  <a:lnTo>
                    <a:pt x="500888" y="250444"/>
                  </a:lnTo>
                  <a:lnTo>
                    <a:pt x="496824" y="205359"/>
                  </a:lnTo>
                  <a:lnTo>
                    <a:pt x="485267" y="163068"/>
                  </a:lnTo>
                  <a:lnTo>
                    <a:pt x="466725" y="124079"/>
                  </a:lnTo>
                  <a:lnTo>
                    <a:pt x="441959" y="89027"/>
                  </a:lnTo>
                  <a:lnTo>
                    <a:pt x="411860" y="58928"/>
                  </a:lnTo>
                  <a:lnTo>
                    <a:pt x="376809" y="34163"/>
                  </a:lnTo>
                  <a:lnTo>
                    <a:pt x="337820" y="15621"/>
                  </a:lnTo>
                  <a:lnTo>
                    <a:pt x="295401" y="4064"/>
                  </a:lnTo>
                  <a:lnTo>
                    <a:pt x="250444" y="0"/>
                  </a:lnTo>
                  <a:close/>
                </a:path>
              </a:pathLst>
            </a:custGeom>
            <a:solidFill>
              <a:srgbClr val="6A361F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476747" y="1341196"/>
            <a:ext cx="2560320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kern="1200" spc="-1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Konsolidasi </a:t>
            </a:r>
            <a:r>
              <a:rPr kern="1200" spc="-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hasil</a:t>
            </a:r>
            <a:r>
              <a:rPr kern="1200" spc="25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 </a:t>
            </a:r>
            <a:r>
              <a:rPr kern="1200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Jitupasna.</a:t>
            </a:r>
            <a:endParaRPr kern="120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6229603" y="3694939"/>
            <a:ext cx="209551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kern="1200" spc="-135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IV</a:t>
            </a:r>
            <a:endParaRPr kern="1200"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8784337" y="3630167"/>
            <a:ext cx="499745" cy="2263140"/>
            <a:chOff x="8784335" y="3630167"/>
            <a:chExt cx="499745" cy="2263140"/>
          </a:xfrm>
        </p:grpSpPr>
        <p:sp>
          <p:nvSpPr>
            <p:cNvPr id="33" name="object 33"/>
            <p:cNvSpPr/>
            <p:nvPr/>
          </p:nvSpPr>
          <p:spPr>
            <a:xfrm>
              <a:off x="9009887" y="3941063"/>
              <a:ext cx="1270" cy="1949450"/>
            </a:xfrm>
            <a:custGeom>
              <a:avLst/>
              <a:gdLst/>
              <a:ahLst/>
              <a:cxnLst/>
              <a:rect l="l" t="t" r="r" b="b"/>
              <a:pathLst>
                <a:path w="1270" h="1949450">
                  <a:moveTo>
                    <a:pt x="1269" y="0"/>
                  </a:moveTo>
                  <a:lnTo>
                    <a:pt x="0" y="1949069"/>
                  </a:lnTo>
                </a:path>
              </a:pathLst>
            </a:custGeom>
            <a:ln w="6096">
              <a:solidFill>
                <a:srgbClr val="6A361F"/>
              </a:solidFill>
            </a:ln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8936735" y="4998719"/>
              <a:ext cx="144779" cy="14478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8784335" y="3630167"/>
              <a:ext cx="499745" cy="499745"/>
            </a:xfrm>
            <a:custGeom>
              <a:avLst/>
              <a:gdLst/>
              <a:ahLst/>
              <a:cxnLst/>
              <a:rect l="l" t="t" r="r" b="b"/>
              <a:pathLst>
                <a:path w="499745" h="499745">
                  <a:moveTo>
                    <a:pt x="249682" y="0"/>
                  </a:moveTo>
                  <a:lnTo>
                    <a:pt x="204850" y="4063"/>
                  </a:lnTo>
                  <a:lnTo>
                    <a:pt x="162560" y="15620"/>
                  </a:lnTo>
                  <a:lnTo>
                    <a:pt x="123698" y="34035"/>
                  </a:lnTo>
                  <a:lnTo>
                    <a:pt x="88773" y="58673"/>
                  </a:lnTo>
                  <a:lnTo>
                    <a:pt x="58674" y="88772"/>
                  </a:lnTo>
                  <a:lnTo>
                    <a:pt x="34036" y="123697"/>
                  </a:lnTo>
                  <a:lnTo>
                    <a:pt x="15621" y="162559"/>
                  </a:lnTo>
                  <a:lnTo>
                    <a:pt x="4064" y="204850"/>
                  </a:lnTo>
                  <a:lnTo>
                    <a:pt x="0" y="249681"/>
                  </a:lnTo>
                  <a:lnTo>
                    <a:pt x="4064" y="294512"/>
                  </a:lnTo>
                  <a:lnTo>
                    <a:pt x="15621" y="336803"/>
                  </a:lnTo>
                  <a:lnTo>
                    <a:pt x="34036" y="375665"/>
                  </a:lnTo>
                  <a:lnTo>
                    <a:pt x="58674" y="410590"/>
                  </a:lnTo>
                  <a:lnTo>
                    <a:pt x="88773" y="440689"/>
                  </a:lnTo>
                  <a:lnTo>
                    <a:pt x="123698" y="465327"/>
                  </a:lnTo>
                  <a:lnTo>
                    <a:pt x="162560" y="483742"/>
                  </a:lnTo>
                  <a:lnTo>
                    <a:pt x="204850" y="495299"/>
                  </a:lnTo>
                  <a:lnTo>
                    <a:pt x="249682" y="499363"/>
                  </a:lnTo>
                  <a:lnTo>
                    <a:pt x="294513" y="495299"/>
                  </a:lnTo>
                  <a:lnTo>
                    <a:pt x="336804" y="483742"/>
                  </a:lnTo>
                  <a:lnTo>
                    <a:pt x="375666" y="465327"/>
                  </a:lnTo>
                  <a:lnTo>
                    <a:pt x="410591" y="440689"/>
                  </a:lnTo>
                  <a:lnTo>
                    <a:pt x="440690" y="410590"/>
                  </a:lnTo>
                  <a:lnTo>
                    <a:pt x="465328" y="375665"/>
                  </a:lnTo>
                  <a:lnTo>
                    <a:pt x="483743" y="336803"/>
                  </a:lnTo>
                  <a:lnTo>
                    <a:pt x="495300" y="294512"/>
                  </a:lnTo>
                  <a:lnTo>
                    <a:pt x="499364" y="249681"/>
                  </a:lnTo>
                  <a:lnTo>
                    <a:pt x="495300" y="204850"/>
                  </a:lnTo>
                  <a:lnTo>
                    <a:pt x="483743" y="162559"/>
                  </a:lnTo>
                  <a:lnTo>
                    <a:pt x="465328" y="123697"/>
                  </a:lnTo>
                  <a:lnTo>
                    <a:pt x="440690" y="88772"/>
                  </a:lnTo>
                  <a:lnTo>
                    <a:pt x="410591" y="58673"/>
                  </a:lnTo>
                  <a:lnTo>
                    <a:pt x="375666" y="34035"/>
                  </a:lnTo>
                  <a:lnTo>
                    <a:pt x="336804" y="15620"/>
                  </a:lnTo>
                  <a:lnTo>
                    <a:pt x="294513" y="4063"/>
                  </a:lnTo>
                  <a:lnTo>
                    <a:pt x="249682" y="0"/>
                  </a:lnTo>
                  <a:close/>
                </a:path>
              </a:pathLst>
            </a:custGeom>
            <a:solidFill>
              <a:srgbClr val="6A361F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8926831" y="3693922"/>
            <a:ext cx="167005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sz="2000" kern="1200" spc="-225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V</a:t>
            </a:r>
            <a:endParaRPr sz="2000" kern="1200"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518160" y="3642361"/>
            <a:ext cx="9819005" cy="2990215"/>
            <a:chOff x="518159" y="3642359"/>
            <a:chExt cx="9819005" cy="2990215"/>
          </a:xfrm>
        </p:grpSpPr>
        <p:sp>
          <p:nvSpPr>
            <p:cNvPr id="38" name="object 38"/>
            <p:cNvSpPr/>
            <p:nvPr/>
          </p:nvSpPr>
          <p:spPr>
            <a:xfrm>
              <a:off x="8941307" y="5792723"/>
              <a:ext cx="144779" cy="144780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589787" y="4198619"/>
              <a:ext cx="0" cy="2430780"/>
            </a:xfrm>
            <a:custGeom>
              <a:avLst/>
              <a:gdLst/>
              <a:ahLst/>
              <a:cxnLst/>
              <a:rect l="l" t="t" r="r" b="b"/>
              <a:pathLst>
                <a:path h="2430779">
                  <a:moveTo>
                    <a:pt x="0" y="0"/>
                  </a:moveTo>
                  <a:lnTo>
                    <a:pt x="0" y="2430551"/>
                  </a:lnTo>
                </a:path>
              </a:pathLst>
            </a:custGeom>
            <a:ln w="6096">
              <a:solidFill>
                <a:srgbClr val="6A361F"/>
              </a:solidFill>
            </a:ln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530351" y="4581143"/>
              <a:ext cx="144779" cy="144780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530351" y="5135879"/>
              <a:ext cx="144779" cy="144779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530351" y="5870447"/>
              <a:ext cx="144779" cy="14478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518159" y="6484619"/>
              <a:ext cx="144779" cy="144779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9837419" y="3642359"/>
              <a:ext cx="499745" cy="501015"/>
            </a:xfrm>
            <a:custGeom>
              <a:avLst/>
              <a:gdLst/>
              <a:ahLst/>
              <a:cxnLst/>
              <a:rect l="l" t="t" r="r" b="b"/>
              <a:pathLst>
                <a:path w="499745" h="501014">
                  <a:moveTo>
                    <a:pt x="249681" y="0"/>
                  </a:moveTo>
                  <a:lnTo>
                    <a:pt x="204850" y="4063"/>
                  </a:lnTo>
                  <a:lnTo>
                    <a:pt x="162559" y="15620"/>
                  </a:lnTo>
                  <a:lnTo>
                    <a:pt x="123698" y="34162"/>
                  </a:lnTo>
                  <a:lnTo>
                    <a:pt x="88773" y="58927"/>
                  </a:lnTo>
                  <a:lnTo>
                    <a:pt x="58674" y="89026"/>
                  </a:lnTo>
                  <a:lnTo>
                    <a:pt x="34035" y="124078"/>
                  </a:lnTo>
                  <a:lnTo>
                    <a:pt x="15621" y="163067"/>
                  </a:lnTo>
                  <a:lnTo>
                    <a:pt x="4063" y="205485"/>
                  </a:lnTo>
                  <a:lnTo>
                    <a:pt x="0" y="250444"/>
                  </a:lnTo>
                  <a:lnTo>
                    <a:pt x="4063" y="295401"/>
                  </a:lnTo>
                  <a:lnTo>
                    <a:pt x="15621" y="337819"/>
                  </a:lnTo>
                  <a:lnTo>
                    <a:pt x="34035" y="376808"/>
                  </a:lnTo>
                  <a:lnTo>
                    <a:pt x="58674" y="411860"/>
                  </a:lnTo>
                  <a:lnTo>
                    <a:pt x="88773" y="441959"/>
                  </a:lnTo>
                  <a:lnTo>
                    <a:pt x="123698" y="466725"/>
                  </a:lnTo>
                  <a:lnTo>
                    <a:pt x="162559" y="485266"/>
                  </a:lnTo>
                  <a:lnTo>
                    <a:pt x="204850" y="496823"/>
                  </a:lnTo>
                  <a:lnTo>
                    <a:pt x="249681" y="500888"/>
                  </a:lnTo>
                  <a:lnTo>
                    <a:pt x="294512" y="496823"/>
                  </a:lnTo>
                  <a:lnTo>
                    <a:pt x="336803" y="485266"/>
                  </a:lnTo>
                  <a:lnTo>
                    <a:pt x="375665" y="466725"/>
                  </a:lnTo>
                  <a:lnTo>
                    <a:pt x="410590" y="441959"/>
                  </a:lnTo>
                  <a:lnTo>
                    <a:pt x="440689" y="411860"/>
                  </a:lnTo>
                  <a:lnTo>
                    <a:pt x="465327" y="376808"/>
                  </a:lnTo>
                  <a:lnTo>
                    <a:pt x="483743" y="337819"/>
                  </a:lnTo>
                  <a:lnTo>
                    <a:pt x="495300" y="295401"/>
                  </a:lnTo>
                  <a:lnTo>
                    <a:pt x="499363" y="250444"/>
                  </a:lnTo>
                  <a:lnTo>
                    <a:pt x="495300" y="205485"/>
                  </a:lnTo>
                  <a:lnTo>
                    <a:pt x="483743" y="163067"/>
                  </a:lnTo>
                  <a:lnTo>
                    <a:pt x="465327" y="124078"/>
                  </a:lnTo>
                  <a:lnTo>
                    <a:pt x="440689" y="89026"/>
                  </a:lnTo>
                  <a:lnTo>
                    <a:pt x="410590" y="58927"/>
                  </a:lnTo>
                  <a:lnTo>
                    <a:pt x="375665" y="34162"/>
                  </a:lnTo>
                  <a:lnTo>
                    <a:pt x="336803" y="15620"/>
                  </a:lnTo>
                  <a:lnTo>
                    <a:pt x="294512" y="4063"/>
                  </a:lnTo>
                  <a:lnTo>
                    <a:pt x="249681" y="0"/>
                  </a:lnTo>
                  <a:close/>
                </a:path>
              </a:pathLst>
            </a:custGeom>
            <a:solidFill>
              <a:srgbClr val="6A361F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9134092" y="4441316"/>
            <a:ext cx="2525341" cy="746999"/>
          </a:xfrm>
          <a:prstGeom prst="rect">
            <a:avLst/>
          </a:prstGeom>
        </p:spPr>
        <p:txBody>
          <a:bodyPr vert="horz" wrap="square" lIns="0" tIns="102235" rIns="0" bIns="0" rtlCol="0">
            <a:spAutoFit/>
          </a:bodyPr>
          <a:lstStyle/>
          <a:p>
            <a:pPr marL="18414" algn="l" defTabSz="1219170" rtl="0">
              <a:spcBef>
                <a:spcPts val="805"/>
              </a:spcBef>
            </a:pPr>
            <a:r>
              <a:rPr b="1" u="sng" kern="1200" dirty="0">
                <a:solidFill>
                  <a:srgbClr val="50210E"/>
                </a:solidFill>
                <a:uFill>
                  <a:solidFill>
                    <a:srgbClr val="50210E"/>
                  </a:solidFill>
                </a:uFill>
                <a:latin typeface="Arial"/>
                <a:ea typeface="+mn-ea"/>
                <a:cs typeface="Arial"/>
              </a:rPr>
              <a:t>FINALISASI</a:t>
            </a:r>
            <a:endParaRPr b="1" kern="1200" dirty="0"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2700" algn="l" defTabSz="1219170" rtl="0">
              <a:spcBef>
                <a:spcPts val="711"/>
              </a:spcBef>
            </a:pPr>
            <a:r>
              <a:rPr kern="1200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Perbaikan hasil review</a:t>
            </a:r>
            <a:endParaRPr kern="1200" dirty="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9134094" y="5474005"/>
            <a:ext cx="1901189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l" defTabSz="1219170" rtl="0">
              <a:spcBef>
                <a:spcPts val="100"/>
              </a:spcBef>
            </a:pPr>
            <a:r>
              <a:rPr kern="1200" spc="-1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Penyusunan </a:t>
            </a:r>
            <a:r>
              <a:rPr kern="1200" spc="-20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draft</a:t>
            </a:r>
            <a:r>
              <a:rPr kern="1200" spc="-24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 </a:t>
            </a:r>
            <a:r>
              <a:rPr kern="1200" spc="-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SK  </a:t>
            </a:r>
            <a:r>
              <a:rPr kern="1200" spc="-1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Penetapan</a:t>
            </a:r>
            <a:r>
              <a:rPr kern="1200" spc="-80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 </a:t>
            </a:r>
            <a:r>
              <a:rPr kern="1200" spc="-9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R3P.</a:t>
            </a:r>
            <a:endParaRPr kern="120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342901" y="62639"/>
            <a:ext cx="7929371" cy="62773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spcBef>
                <a:spcPts val="95"/>
              </a:spcBef>
            </a:pPr>
            <a:r>
              <a:rPr lang="en-ID" sz="4000" b="1" dirty="0">
                <a:solidFill>
                  <a:srgbClr val="000000"/>
                </a:solidFill>
                <a:latin typeface="Arial"/>
                <a:cs typeface="Arial"/>
              </a:rPr>
              <a:t>TAHAPAN</a:t>
            </a:r>
            <a:r>
              <a:rPr lang="en-ID" sz="4000" b="1" spc="-25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ID" sz="4000" b="1" dirty="0">
                <a:solidFill>
                  <a:srgbClr val="000000"/>
                </a:solidFill>
                <a:latin typeface="Arial"/>
                <a:cs typeface="Arial"/>
              </a:rPr>
              <a:t>PENYUSUNAN </a:t>
            </a:r>
            <a:r>
              <a:rPr lang="en-ID" sz="4000" b="1" spc="-25" dirty="0">
                <a:solidFill>
                  <a:srgbClr val="000000"/>
                </a:solidFill>
                <a:latin typeface="Arial"/>
                <a:cs typeface="Arial"/>
              </a:rPr>
              <a:t>R3P</a:t>
            </a:r>
            <a:endParaRPr sz="4000" dirty="0"/>
          </a:p>
        </p:txBody>
      </p:sp>
      <p:sp>
        <p:nvSpPr>
          <p:cNvPr id="48" name="object 48"/>
          <p:cNvSpPr txBox="1"/>
          <p:nvPr/>
        </p:nvSpPr>
        <p:spPr>
          <a:xfrm>
            <a:off x="761797" y="5067680"/>
            <a:ext cx="4224604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kern="1200" spc="-1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Inventarisasi </a:t>
            </a:r>
            <a:r>
              <a:rPr kern="1200" spc="-20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kebutuhan </a:t>
            </a:r>
            <a:r>
              <a:rPr kern="1200" spc="-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tim</a:t>
            </a:r>
            <a:r>
              <a:rPr kern="1200" spc="1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 </a:t>
            </a:r>
            <a:r>
              <a:rPr kern="1200" spc="-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penyusunan</a:t>
            </a:r>
            <a:endParaRPr kern="1200" dirty="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  <a:p>
            <a:pPr marL="12700" algn="l" defTabSz="1219170" rtl="0"/>
            <a:r>
              <a:rPr kern="1200" spc="-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R3P utk </a:t>
            </a:r>
            <a:r>
              <a:rPr kern="1200" spc="-1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ditetapkan </a:t>
            </a:r>
            <a:r>
              <a:rPr kern="1200" spc="-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oleh </a:t>
            </a:r>
            <a:r>
              <a:rPr kern="1200" spc="-1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Kepala</a:t>
            </a:r>
            <a:r>
              <a:rPr kern="1200" spc="-15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 </a:t>
            </a:r>
            <a:r>
              <a:rPr kern="1200" spc="-1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Daerah.</a:t>
            </a:r>
            <a:endParaRPr kern="1200" dirty="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756006" y="5773012"/>
            <a:ext cx="3392069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kern="1200" spc="-20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Pengecekan </a:t>
            </a:r>
            <a:r>
              <a:rPr kern="1200" spc="-11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kesiapan</a:t>
            </a:r>
            <a:r>
              <a:rPr kern="1200" spc="320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 </a:t>
            </a:r>
            <a:r>
              <a:rPr kern="1200" spc="-5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Jitupasna.</a:t>
            </a:r>
            <a:endParaRPr kern="1200" dirty="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9974073" y="3696081"/>
            <a:ext cx="227329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sz="2000" kern="1200" spc="-155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VI</a:t>
            </a:r>
            <a:endParaRPr sz="2000" kern="1200"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pSp>
        <p:nvGrpSpPr>
          <p:cNvPr id="51" name="object 51"/>
          <p:cNvGrpSpPr/>
          <p:nvPr/>
        </p:nvGrpSpPr>
        <p:grpSpPr>
          <a:xfrm>
            <a:off x="6284977" y="2125979"/>
            <a:ext cx="3848100" cy="1684020"/>
            <a:chOff x="6284976" y="2125979"/>
            <a:chExt cx="3848100" cy="1684020"/>
          </a:xfrm>
        </p:grpSpPr>
        <p:sp>
          <p:nvSpPr>
            <p:cNvPr id="52" name="object 52"/>
            <p:cNvSpPr/>
            <p:nvPr/>
          </p:nvSpPr>
          <p:spPr>
            <a:xfrm>
              <a:off x="10062972" y="2193035"/>
              <a:ext cx="635" cy="1614170"/>
            </a:xfrm>
            <a:custGeom>
              <a:avLst/>
              <a:gdLst/>
              <a:ahLst/>
              <a:cxnLst/>
              <a:rect l="l" t="t" r="r" b="b"/>
              <a:pathLst>
                <a:path w="634" h="1614170">
                  <a:moveTo>
                    <a:pt x="0" y="0"/>
                  </a:moveTo>
                  <a:lnTo>
                    <a:pt x="253" y="1613915"/>
                  </a:lnTo>
                </a:path>
              </a:pathLst>
            </a:custGeom>
            <a:ln w="6095">
              <a:solidFill>
                <a:srgbClr val="6A361F"/>
              </a:solidFill>
            </a:ln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9986772" y="2125979"/>
              <a:ext cx="146303" cy="144779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4" name="object 54"/>
            <p:cNvSpPr/>
            <p:nvPr/>
          </p:nvSpPr>
          <p:spPr>
            <a:xfrm>
              <a:off x="6284976" y="2622803"/>
              <a:ext cx="144779" cy="14477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5" name="object 55"/>
          <p:cNvSpPr txBox="1"/>
          <p:nvPr/>
        </p:nvSpPr>
        <p:spPr>
          <a:xfrm>
            <a:off x="10314559" y="1469316"/>
            <a:ext cx="2080375" cy="1249701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2700" algn="l" defTabSz="1219170" rtl="0">
              <a:spcBef>
                <a:spcPts val="605"/>
              </a:spcBef>
            </a:pPr>
            <a:r>
              <a:rPr b="1" u="sng" kern="1200" dirty="0">
                <a:solidFill>
                  <a:srgbClr val="50210E"/>
                </a:solidFill>
                <a:uFill>
                  <a:solidFill>
                    <a:srgbClr val="50210E"/>
                  </a:solidFill>
                </a:uFill>
                <a:latin typeface="Arial"/>
                <a:ea typeface="+mn-ea"/>
                <a:cs typeface="Arial"/>
              </a:rPr>
              <a:t>PENETAPAN</a:t>
            </a:r>
            <a:endParaRPr b="1" kern="1200" dirty="0"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2859" marR="5080" algn="just" defTabSz="1219170" rtl="0">
              <a:spcBef>
                <a:spcPts val="509"/>
              </a:spcBef>
            </a:pPr>
            <a:r>
              <a:rPr kern="1200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Penandatanganan  Gubernur/Bupati/  Walikota</a:t>
            </a:r>
            <a:endParaRPr kern="1200" dirty="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6520434" y="1898651"/>
            <a:ext cx="275526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kern="1200" spc="-1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Konfirmasi</a:t>
            </a:r>
            <a:r>
              <a:rPr kern="1200" spc="-5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 </a:t>
            </a:r>
            <a:r>
              <a:rPr kern="1200" spc="-1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BNBA+NIK+No.KK.</a:t>
            </a:r>
            <a:endParaRPr kern="120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787096" y="6377128"/>
            <a:ext cx="408970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kern="1200" spc="-5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Briefing tim penyusun R3P oleh</a:t>
            </a:r>
            <a:r>
              <a:rPr kern="1200" spc="-180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 </a:t>
            </a:r>
            <a:r>
              <a:rPr kern="1200" spc="-5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BNPB.</a:t>
            </a:r>
            <a:endParaRPr kern="1200" dirty="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736803" y="4225545"/>
            <a:ext cx="4716960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b="1" u="sng" kern="1200" dirty="0">
                <a:solidFill>
                  <a:srgbClr val="50210E"/>
                </a:solidFill>
                <a:uFill>
                  <a:solidFill>
                    <a:srgbClr val="50210E"/>
                  </a:solidFill>
                </a:uFill>
                <a:latin typeface="Arial"/>
                <a:ea typeface="+mn-ea"/>
                <a:cs typeface="Arial"/>
              </a:rPr>
              <a:t>PERSIAPAN</a:t>
            </a:r>
            <a:endParaRPr b="1" kern="1200" dirty="0"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18414" algn="l" defTabSz="1219170" rtl="0">
              <a:spcBef>
                <a:spcPts val="35"/>
              </a:spcBef>
            </a:pPr>
            <a:r>
              <a:rPr kern="1200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Sosialisasi informasi awal R3P oleh BNPB.</a:t>
            </a:r>
          </a:p>
        </p:txBody>
      </p:sp>
      <p:sp>
        <p:nvSpPr>
          <p:cNvPr id="59" name="object 59"/>
          <p:cNvSpPr txBox="1"/>
          <p:nvPr/>
        </p:nvSpPr>
        <p:spPr>
          <a:xfrm>
            <a:off x="5434711" y="4188968"/>
            <a:ext cx="3937648" cy="9335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1304893" algn="l" defTabSz="1219170" rtl="0">
              <a:spcBef>
                <a:spcPts val="100"/>
              </a:spcBef>
            </a:pPr>
            <a:r>
              <a:rPr b="1" u="sng" kern="1200" dirty="0">
                <a:solidFill>
                  <a:srgbClr val="50210E"/>
                </a:solidFill>
                <a:uFill>
                  <a:solidFill>
                    <a:srgbClr val="50210E"/>
                  </a:solidFill>
                </a:uFill>
                <a:latin typeface="Arial"/>
                <a:ea typeface="+mn-ea"/>
                <a:cs typeface="Arial"/>
              </a:rPr>
              <a:t>PENYAJIAN </a:t>
            </a:r>
            <a:r>
              <a:rPr b="1" kern="1200" dirty="0">
                <a:solidFill>
                  <a:srgbClr val="50210E"/>
                </a:solidFill>
                <a:latin typeface="Arial"/>
                <a:ea typeface="+mn-ea"/>
                <a:cs typeface="Arial"/>
              </a:rPr>
              <a:t> </a:t>
            </a:r>
            <a:r>
              <a:rPr b="1" u="sng" kern="1200" dirty="0">
                <a:solidFill>
                  <a:srgbClr val="50210E"/>
                </a:solidFill>
                <a:uFill>
                  <a:solidFill>
                    <a:srgbClr val="50210E"/>
                  </a:solidFill>
                </a:uFill>
                <a:latin typeface="Arial"/>
                <a:ea typeface="+mn-ea"/>
                <a:cs typeface="Arial"/>
              </a:rPr>
              <a:t>RANCANGAN  R3P</a:t>
            </a:r>
            <a:endParaRPr b="1" kern="1200" dirty="0"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55879" algn="l" defTabSz="1219170" rtl="0">
              <a:spcBef>
                <a:spcPts val="695"/>
              </a:spcBef>
            </a:pPr>
            <a:r>
              <a:rPr kern="1200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Paparan kepada Bupati</a:t>
            </a:r>
            <a:r>
              <a:rPr kern="1200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/</a:t>
            </a:r>
            <a:r>
              <a:rPr kern="1200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Sekda.</a:t>
            </a:r>
            <a:endParaRPr kern="1200" dirty="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6201782" y="1022452"/>
            <a:ext cx="3376295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b="1" u="sng" kern="1200" dirty="0">
                <a:solidFill>
                  <a:srgbClr val="50210E"/>
                </a:solidFill>
                <a:uFill>
                  <a:solidFill>
                    <a:srgbClr val="50210E"/>
                  </a:solidFill>
                </a:uFill>
                <a:latin typeface="Arial"/>
                <a:ea typeface="+mn-ea"/>
                <a:cs typeface="Arial"/>
              </a:rPr>
              <a:t>KONSULTASI/KONSOLIDASI</a:t>
            </a:r>
            <a:endParaRPr b="1" kern="1200" dirty="0"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6533134" y="2479369"/>
            <a:ext cx="3392047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kern="1200" spc="-11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Konfirmasi </a:t>
            </a:r>
            <a:r>
              <a:rPr kern="1200" spc="-25" dirty="0" err="1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kewenangan</a:t>
            </a:r>
            <a:r>
              <a:rPr kern="1200" spc="-25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 </a:t>
            </a:r>
            <a:r>
              <a:rPr kern="1200" dirty="0" err="1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aset</a:t>
            </a:r>
            <a:r>
              <a:rPr kern="1200" spc="320" dirty="0">
                <a:solidFill>
                  <a:srgbClr val="50210E"/>
                </a:solidFill>
                <a:latin typeface="Carlito"/>
                <a:ea typeface="+mn-ea"/>
                <a:cs typeface="Carlito"/>
              </a:rPr>
              <a:t> </a:t>
            </a:r>
            <a:r>
              <a:rPr kern="1200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&amp;</a:t>
            </a:r>
          </a:p>
          <a:p>
            <a:pPr marL="12700" algn="l" defTabSz="1219170" rtl="0">
              <a:spcBef>
                <a:spcPts val="5"/>
              </a:spcBef>
            </a:pPr>
            <a:r>
              <a:rPr kern="1200" spc="-11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identifikasi </a:t>
            </a:r>
            <a:r>
              <a:rPr kern="1200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sumber</a:t>
            </a:r>
            <a:r>
              <a:rPr kern="1200" spc="355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 </a:t>
            </a:r>
            <a:r>
              <a:rPr kern="1200" spc="-5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pendanaan</a:t>
            </a:r>
            <a:endParaRPr kern="1200" dirty="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pic>
        <p:nvPicPr>
          <p:cNvPr id="62" name="Picture 61">
            <a:extLst>
              <a:ext uri="{FF2B5EF4-FFF2-40B4-BE49-F238E27FC236}">
                <a16:creationId xmlns:a16="http://schemas.microsoft.com/office/drawing/2014/main" id="{84A45FC2-0DDC-34D5-4E47-3FDBC45C48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145" y="109211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3" name="Picture 62" descr="Logo BerAKHLAK">
            <a:extLst>
              <a:ext uri="{FF2B5EF4-FFF2-40B4-BE49-F238E27FC236}">
                <a16:creationId xmlns:a16="http://schemas.microsoft.com/office/drawing/2014/main" id="{7CF1C3FF-2DBA-86EB-F5CE-E0027FE374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468" y="56828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4" name="Picture 4" descr="Logo EVP">
            <a:extLst>
              <a:ext uri="{FF2B5EF4-FFF2-40B4-BE49-F238E27FC236}">
                <a16:creationId xmlns:a16="http://schemas.microsoft.com/office/drawing/2014/main" id="{93C3A5AD-220A-670D-A51D-B0D639128CB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91" y="652108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76852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6095" y="21361"/>
            <a:ext cx="9686093" cy="987425"/>
            <a:chOff x="-6095" y="21361"/>
            <a:chExt cx="12204700" cy="987425"/>
          </a:xfrm>
        </p:grpSpPr>
        <p:sp>
          <p:nvSpPr>
            <p:cNvPr id="3" name="object 3"/>
            <p:cNvSpPr/>
            <p:nvPr/>
          </p:nvSpPr>
          <p:spPr>
            <a:xfrm>
              <a:off x="0" y="27457"/>
              <a:ext cx="12192000" cy="975360"/>
            </a:xfrm>
            <a:custGeom>
              <a:avLst/>
              <a:gdLst/>
              <a:ahLst/>
              <a:cxnLst/>
              <a:rect l="l" t="t" r="r" b="b"/>
              <a:pathLst>
                <a:path w="12192000" h="975360">
                  <a:moveTo>
                    <a:pt x="12192000" y="0"/>
                  </a:moveTo>
                  <a:lnTo>
                    <a:pt x="0" y="0"/>
                  </a:lnTo>
                  <a:lnTo>
                    <a:pt x="0" y="975207"/>
                  </a:lnTo>
                  <a:lnTo>
                    <a:pt x="12192000" y="975207"/>
                  </a:lnTo>
                  <a:lnTo>
                    <a:pt x="12192000" y="0"/>
                  </a:lnTo>
                  <a:close/>
                </a:path>
              </a:pathLst>
            </a:custGeom>
            <a:solidFill>
              <a:srgbClr val="C55A1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0" y="27457"/>
              <a:ext cx="12192000" cy="975360"/>
            </a:xfrm>
            <a:custGeom>
              <a:avLst/>
              <a:gdLst/>
              <a:ahLst/>
              <a:cxnLst/>
              <a:rect l="l" t="t" r="r" b="b"/>
              <a:pathLst>
                <a:path w="12192000" h="975360">
                  <a:moveTo>
                    <a:pt x="0" y="975207"/>
                  </a:moveTo>
                  <a:lnTo>
                    <a:pt x="12192000" y="975207"/>
                  </a:lnTo>
                  <a:lnTo>
                    <a:pt x="12192000" y="0"/>
                  </a:lnTo>
                  <a:lnTo>
                    <a:pt x="0" y="0"/>
                  </a:lnTo>
                  <a:lnTo>
                    <a:pt x="0" y="975207"/>
                  </a:lnTo>
                  <a:close/>
                </a:path>
              </a:pathLst>
            </a:custGeom>
            <a:ln w="12192">
              <a:solidFill>
                <a:srgbClr val="416F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0" y="279907"/>
            <a:ext cx="10142601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00"/>
              </a:spcBef>
            </a:pP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JANGKA</a:t>
            </a:r>
            <a:r>
              <a:rPr sz="3200" b="1" spc="-11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-45" dirty="0">
                <a:solidFill>
                  <a:srgbClr val="FFFFFF"/>
                </a:solidFill>
                <a:latin typeface="Cambria"/>
                <a:cs typeface="Cambria"/>
              </a:rPr>
              <a:t>WAKTU</a:t>
            </a:r>
            <a:r>
              <a:rPr sz="3200" b="1" spc="-13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BERLAKU</a:t>
            </a:r>
            <a:r>
              <a:rPr sz="3200" b="1" spc="-12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R3P:</a:t>
            </a:r>
            <a:r>
              <a:rPr sz="3200" b="1" spc="-9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Maksimal</a:t>
            </a:r>
            <a:r>
              <a:rPr sz="3200" b="1" spc="-70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dirty="0">
                <a:solidFill>
                  <a:srgbClr val="FFFFFF"/>
                </a:solidFill>
                <a:latin typeface="Cambria"/>
                <a:cs typeface="Cambria"/>
              </a:rPr>
              <a:t>3</a:t>
            </a:r>
            <a:r>
              <a:rPr sz="3200" b="1" spc="-65" dirty="0">
                <a:solidFill>
                  <a:srgbClr val="FFFFFF"/>
                </a:solidFill>
                <a:latin typeface="Cambria"/>
                <a:cs typeface="Cambria"/>
              </a:rPr>
              <a:t> </a:t>
            </a:r>
            <a:r>
              <a:rPr sz="3200" b="1" spc="-30" dirty="0">
                <a:solidFill>
                  <a:srgbClr val="FFFFFF"/>
                </a:solidFill>
                <a:latin typeface="Cambria"/>
                <a:cs typeface="Cambria"/>
              </a:rPr>
              <a:t>TAHUN</a:t>
            </a:r>
            <a:endParaRPr sz="3200" dirty="0">
              <a:latin typeface="Cambria"/>
              <a:cs typeface="Cambria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1953767" y="2907792"/>
            <a:ext cx="8357870" cy="452120"/>
            <a:chOff x="1953767" y="2907792"/>
            <a:chExt cx="8357870" cy="452120"/>
          </a:xfrm>
        </p:grpSpPr>
        <p:sp>
          <p:nvSpPr>
            <p:cNvPr id="7" name="object 7"/>
            <p:cNvSpPr/>
            <p:nvPr/>
          </p:nvSpPr>
          <p:spPr>
            <a:xfrm>
              <a:off x="1991867" y="3140964"/>
              <a:ext cx="5579110" cy="0"/>
            </a:xfrm>
            <a:custGeom>
              <a:avLst/>
              <a:gdLst/>
              <a:ahLst/>
              <a:cxnLst/>
              <a:rect l="l" t="t" r="r" b="b"/>
              <a:pathLst>
                <a:path w="5579109">
                  <a:moveTo>
                    <a:pt x="0" y="0"/>
                  </a:moveTo>
                  <a:lnTo>
                    <a:pt x="2338323" y="0"/>
                  </a:lnTo>
                </a:path>
                <a:path w="5579109">
                  <a:moveTo>
                    <a:pt x="2414523" y="0"/>
                  </a:moveTo>
                  <a:lnTo>
                    <a:pt x="5578856" y="0"/>
                  </a:lnTo>
                </a:path>
              </a:pathLst>
            </a:custGeom>
            <a:ln w="76200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367783" y="2945892"/>
              <a:ext cx="0" cy="375920"/>
            </a:xfrm>
            <a:custGeom>
              <a:avLst/>
              <a:gdLst/>
              <a:ahLst/>
              <a:cxnLst/>
              <a:rect l="l" t="t" r="r" b="b"/>
              <a:pathLst>
                <a:path h="375920">
                  <a:moveTo>
                    <a:pt x="0" y="0"/>
                  </a:moveTo>
                  <a:lnTo>
                    <a:pt x="0" y="375920"/>
                  </a:lnTo>
                </a:path>
              </a:pathLst>
            </a:custGeom>
            <a:ln w="76200">
              <a:solidFill>
                <a:srgbClr val="20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7645908" y="3140964"/>
              <a:ext cx="2627630" cy="0"/>
            </a:xfrm>
            <a:custGeom>
              <a:avLst/>
              <a:gdLst/>
              <a:ahLst/>
              <a:cxnLst/>
              <a:rect l="l" t="t" r="r" b="b"/>
              <a:pathLst>
                <a:path w="2627629">
                  <a:moveTo>
                    <a:pt x="0" y="0"/>
                  </a:moveTo>
                  <a:lnTo>
                    <a:pt x="2627249" y="0"/>
                  </a:lnTo>
                </a:path>
              </a:pathLst>
            </a:custGeom>
            <a:ln w="76200">
              <a:solidFill>
                <a:srgbClr val="17171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7607808" y="2961132"/>
              <a:ext cx="0" cy="360045"/>
            </a:xfrm>
            <a:custGeom>
              <a:avLst/>
              <a:gdLst/>
              <a:ahLst/>
              <a:cxnLst/>
              <a:rect l="l" t="t" r="r" b="b"/>
              <a:pathLst>
                <a:path h="360045">
                  <a:moveTo>
                    <a:pt x="0" y="0"/>
                  </a:moveTo>
                  <a:lnTo>
                    <a:pt x="0" y="359663"/>
                  </a:lnTo>
                </a:path>
              </a:pathLst>
            </a:custGeom>
            <a:ln w="76200">
              <a:solidFill>
                <a:srgbClr val="202A35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358644" y="3270630"/>
            <a:ext cx="553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0" dirty="0">
                <a:latin typeface="Cambria"/>
                <a:cs typeface="Cambria"/>
              </a:rPr>
              <a:t>T.A</a:t>
            </a:r>
            <a:r>
              <a:rPr sz="1800" spc="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-</a:t>
            </a:r>
            <a:r>
              <a:rPr sz="1800" spc="-50" dirty="0">
                <a:latin typeface="Cambria"/>
                <a:cs typeface="Cambria"/>
              </a:rPr>
              <a:t>1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783193" y="3234309"/>
            <a:ext cx="553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0" dirty="0">
                <a:latin typeface="Cambria"/>
                <a:cs typeface="Cambria"/>
              </a:rPr>
              <a:t>T.A</a:t>
            </a:r>
            <a:r>
              <a:rPr sz="1800" spc="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-</a:t>
            </a:r>
            <a:r>
              <a:rPr sz="1800" spc="-50" dirty="0">
                <a:latin typeface="Cambria"/>
                <a:cs typeface="Cambria"/>
              </a:rPr>
              <a:t>3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342382" y="3216655"/>
            <a:ext cx="55308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50" dirty="0">
                <a:latin typeface="Cambria"/>
                <a:cs typeface="Cambria"/>
              </a:rPr>
              <a:t>T.A</a:t>
            </a:r>
            <a:r>
              <a:rPr sz="1800" spc="5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-</a:t>
            </a:r>
            <a:r>
              <a:rPr sz="1800" spc="-50" dirty="0">
                <a:latin typeface="Cambria"/>
                <a:cs typeface="Cambria"/>
              </a:rPr>
              <a:t>2</a:t>
            </a:r>
            <a:endParaRPr sz="1800">
              <a:latin typeface="Cambria"/>
              <a:cs typeface="Cambria"/>
            </a:endParaRPr>
          </a:p>
        </p:txBody>
      </p:sp>
      <p:grpSp>
        <p:nvGrpSpPr>
          <p:cNvPr id="14" name="object 14"/>
          <p:cNvGrpSpPr/>
          <p:nvPr/>
        </p:nvGrpSpPr>
        <p:grpSpPr>
          <a:xfrm>
            <a:off x="609600" y="2162429"/>
            <a:ext cx="3041015" cy="4152900"/>
            <a:chOff x="609600" y="2162429"/>
            <a:chExt cx="3041015" cy="4152900"/>
          </a:xfrm>
        </p:grpSpPr>
        <p:sp>
          <p:nvSpPr>
            <p:cNvPr id="15" name="object 15"/>
            <p:cNvSpPr/>
            <p:nvPr/>
          </p:nvSpPr>
          <p:spPr>
            <a:xfrm>
              <a:off x="3151632" y="2165604"/>
              <a:ext cx="495300" cy="2880360"/>
            </a:xfrm>
            <a:custGeom>
              <a:avLst/>
              <a:gdLst/>
              <a:ahLst/>
              <a:cxnLst/>
              <a:rect l="l" t="t" r="r" b="b"/>
              <a:pathLst>
                <a:path w="495300" h="2880360">
                  <a:moveTo>
                    <a:pt x="0" y="0"/>
                  </a:moveTo>
                  <a:lnTo>
                    <a:pt x="0" y="2880360"/>
                  </a:lnTo>
                </a:path>
                <a:path w="495300" h="2880360">
                  <a:moveTo>
                    <a:pt x="495300" y="0"/>
                  </a:moveTo>
                  <a:lnTo>
                    <a:pt x="495300" y="2880360"/>
                  </a:lnTo>
                </a:path>
              </a:pathLst>
            </a:custGeom>
            <a:ln w="609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09600" y="4500372"/>
              <a:ext cx="2567940" cy="1755648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7700" y="4538472"/>
              <a:ext cx="2567940" cy="1755648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702564" y="4594860"/>
              <a:ext cx="2520315" cy="1714500"/>
            </a:xfrm>
            <a:custGeom>
              <a:avLst/>
              <a:gdLst/>
              <a:ahLst/>
              <a:cxnLst/>
              <a:rect l="l" t="t" r="r" b="b"/>
              <a:pathLst>
                <a:path w="2520315" h="1714500">
                  <a:moveTo>
                    <a:pt x="921004" y="0"/>
                  </a:moveTo>
                  <a:lnTo>
                    <a:pt x="832866" y="367283"/>
                  </a:lnTo>
                  <a:lnTo>
                    <a:pt x="389737" y="167639"/>
                  </a:lnTo>
                  <a:lnTo>
                    <a:pt x="529234" y="574039"/>
                  </a:lnTo>
                  <a:lnTo>
                    <a:pt x="77990" y="452627"/>
                  </a:lnTo>
                  <a:lnTo>
                    <a:pt x="309549" y="827658"/>
                  </a:lnTo>
                  <a:lnTo>
                    <a:pt x="0" y="900302"/>
                  </a:lnTo>
                  <a:lnTo>
                    <a:pt x="337959" y="1128001"/>
                  </a:lnTo>
                  <a:lnTo>
                    <a:pt x="208203" y="1389672"/>
                  </a:lnTo>
                  <a:lnTo>
                    <a:pt x="617601" y="1270952"/>
                  </a:lnTo>
                  <a:lnTo>
                    <a:pt x="669417" y="1456956"/>
                  </a:lnTo>
                  <a:lnTo>
                    <a:pt x="886079" y="1344231"/>
                  </a:lnTo>
                  <a:lnTo>
                    <a:pt x="999998" y="1553095"/>
                  </a:lnTo>
                  <a:lnTo>
                    <a:pt x="1179322" y="1363738"/>
                  </a:lnTo>
                  <a:lnTo>
                    <a:pt x="1397889" y="1626755"/>
                  </a:lnTo>
                  <a:lnTo>
                    <a:pt x="1494282" y="1380337"/>
                  </a:lnTo>
                  <a:lnTo>
                    <a:pt x="1868170" y="1713903"/>
                  </a:lnTo>
                  <a:lnTo>
                    <a:pt x="1755521" y="1322209"/>
                  </a:lnTo>
                  <a:lnTo>
                    <a:pt x="1989201" y="1349997"/>
                  </a:lnTo>
                  <a:lnTo>
                    <a:pt x="1938782" y="1134846"/>
                  </a:lnTo>
                  <a:lnTo>
                    <a:pt x="2520315" y="1182420"/>
                  </a:lnTo>
                  <a:lnTo>
                    <a:pt x="1998218" y="882903"/>
                  </a:lnTo>
                  <a:lnTo>
                    <a:pt x="2303526" y="718184"/>
                  </a:lnTo>
                  <a:lnTo>
                    <a:pt x="1842516" y="722248"/>
                  </a:lnTo>
                  <a:lnTo>
                    <a:pt x="2111883" y="297688"/>
                  </a:lnTo>
                  <a:lnTo>
                    <a:pt x="1593596" y="442467"/>
                  </a:lnTo>
                  <a:lnTo>
                    <a:pt x="1520952" y="158876"/>
                  </a:lnTo>
                  <a:lnTo>
                    <a:pt x="1213866" y="435228"/>
                  </a:lnTo>
                  <a:lnTo>
                    <a:pt x="921004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702564" y="4594860"/>
              <a:ext cx="2520315" cy="1714500"/>
            </a:xfrm>
            <a:custGeom>
              <a:avLst/>
              <a:gdLst/>
              <a:ahLst/>
              <a:cxnLst/>
              <a:rect l="l" t="t" r="r" b="b"/>
              <a:pathLst>
                <a:path w="2520315" h="1714500">
                  <a:moveTo>
                    <a:pt x="1593596" y="442467"/>
                  </a:moveTo>
                  <a:lnTo>
                    <a:pt x="2111883" y="297688"/>
                  </a:lnTo>
                  <a:lnTo>
                    <a:pt x="1842516" y="722248"/>
                  </a:lnTo>
                  <a:lnTo>
                    <a:pt x="2303526" y="718184"/>
                  </a:lnTo>
                  <a:lnTo>
                    <a:pt x="1998218" y="882903"/>
                  </a:lnTo>
                  <a:lnTo>
                    <a:pt x="2520315" y="1182420"/>
                  </a:lnTo>
                  <a:lnTo>
                    <a:pt x="1938782" y="1134846"/>
                  </a:lnTo>
                  <a:lnTo>
                    <a:pt x="1989201" y="1349997"/>
                  </a:lnTo>
                  <a:lnTo>
                    <a:pt x="1755521" y="1322209"/>
                  </a:lnTo>
                  <a:lnTo>
                    <a:pt x="1868170" y="1713903"/>
                  </a:lnTo>
                  <a:lnTo>
                    <a:pt x="1494282" y="1380337"/>
                  </a:lnTo>
                  <a:lnTo>
                    <a:pt x="1397889" y="1626755"/>
                  </a:lnTo>
                  <a:lnTo>
                    <a:pt x="1179322" y="1363738"/>
                  </a:lnTo>
                  <a:lnTo>
                    <a:pt x="999998" y="1553095"/>
                  </a:lnTo>
                  <a:lnTo>
                    <a:pt x="886079" y="1344231"/>
                  </a:lnTo>
                  <a:lnTo>
                    <a:pt x="669417" y="1456956"/>
                  </a:lnTo>
                  <a:lnTo>
                    <a:pt x="617601" y="1270952"/>
                  </a:lnTo>
                  <a:lnTo>
                    <a:pt x="208203" y="1389672"/>
                  </a:lnTo>
                  <a:lnTo>
                    <a:pt x="337959" y="1128001"/>
                  </a:lnTo>
                  <a:lnTo>
                    <a:pt x="0" y="900302"/>
                  </a:lnTo>
                  <a:lnTo>
                    <a:pt x="309549" y="827658"/>
                  </a:lnTo>
                  <a:lnTo>
                    <a:pt x="77990" y="452627"/>
                  </a:lnTo>
                  <a:lnTo>
                    <a:pt x="529234" y="574039"/>
                  </a:lnTo>
                  <a:lnTo>
                    <a:pt x="389737" y="167639"/>
                  </a:lnTo>
                  <a:lnTo>
                    <a:pt x="832866" y="367283"/>
                  </a:lnTo>
                  <a:lnTo>
                    <a:pt x="921004" y="0"/>
                  </a:lnTo>
                  <a:lnTo>
                    <a:pt x="1213866" y="435228"/>
                  </a:lnTo>
                  <a:lnTo>
                    <a:pt x="1520952" y="158876"/>
                  </a:lnTo>
                  <a:lnTo>
                    <a:pt x="1593596" y="442467"/>
                  </a:lnTo>
                </a:path>
              </a:pathLst>
            </a:custGeom>
            <a:ln w="121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447800" y="5213616"/>
              <a:ext cx="798830" cy="536575"/>
            </a:xfrm>
            <a:custGeom>
              <a:avLst/>
              <a:gdLst/>
              <a:ahLst/>
              <a:cxnLst/>
              <a:rect l="l" t="t" r="r" b="b"/>
              <a:pathLst>
                <a:path w="798830" h="536575">
                  <a:moveTo>
                    <a:pt x="134366" y="55867"/>
                  </a:moveTo>
                  <a:lnTo>
                    <a:pt x="132842" y="48247"/>
                  </a:lnTo>
                  <a:lnTo>
                    <a:pt x="131699" y="45707"/>
                  </a:lnTo>
                  <a:lnTo>
                    <a:pt x="129921" y="43167"/>
                  </a:lnTo>
                  <a:lnTo>
                    <a:pt x="127635" y="38087"/>
                  </a:lnTo>
                  <a:lnTo>
                    <a:pt x="124714" y="34277"/>
                  </a:lnTo>
                  <a:lnTo>
                    <a:pt x="117475" y="29197"/>
                  </a:lnTo>
                  <a:lnTo>
                    <a:pt x="113030" y="26657"/>
                  </a:lnTo>
                  <a:lnTo>
                    <a:pt x="107823" y="22847"/>
                  </a:lnTo>
                  <a:lnTo>
                    <a:pt x="106553" y="22174"/>
                  </a:lnTo>
                  <a:lnTo>
                    <a:pt x="106553" y="53327"/>
                  </a:lnTo>
                  <a:lnTo>
                    <a:pt x="106553" y="57137"/>
                  </a:lnTo>
                  <a:lnTo>
                    <a:pt x="95758" y="69964"/>
                  </a:lnTo>
                  <a:lnTo>
                    <a:pt x="86233" y="69964"/>
                  </a:lnTo>
                  <a:lnTo>
                    <a:pt x="85725" y="69659"/>
                  </a:lnTo>
                  <a:lnTo>
                    <a:pt x="85725" y="101714"/>
                  </a:lnTo>
                  <a:lnTo>
                    <a:pt x="85471" y="106794"/>
                  </a:lnTo>
                  <a:lnTo>
                    <a:pt x="82677" y="111874"/>
                  </a:lnTo>
                  <a:lnTo>
                    <a:pt x="77851" y="116954"/>
                  </a:lnTo>
                  <a:lnTo>
                    <a:pt x="71501" y="119494"/>
                  </a:lnTo>
                  <a:lnTo>
                    <a:pt x="63373" y="118224"/>
                  </a:lnTo>
                  <a:lnTo>
                    <a:pt x="53721" y="114414"/>
                  </a:lnTo>
                  <a:lnTo>
                    <a:pt x="31496" y="101714"/>
                  </a:lnTo>
                  <a:lnTo>
                    <a:pt x="47498" y="73774"/>
                  </a:lnTo>
                  <a:lnTo>
                    <a:pt x="76327" y="89014"/>
                  </a:lnTo>
                  <a:lnTo>
                    <a:pt x="81153" y="92824"/>
                  </a:lnTo>
                  <a:lnTo>
                    <a:pt x="83439" y="97904"/>
                  </a:lnTo>
                  <a:lnTo>
                    <a:pt x="85725" y="101714"/>
                  </a:lnTo>
                  <a:lnTo>
                    <a:pt x="85725" y="69659"/>
                  </a:lnTo>
                  <a:lnTo>
                    <a:pt x="82042" y="67424"/>
                  </a:lnTo>
                  <a:lnTo>
                    <a:pt x="76581" y="64757"/>
                  </a:lnTo>
                  <a:lnTo>
                    <a:pt x="57912" y="54597"/>
                  </a:lnTo>
                  <a:lnTo>
                    <a:pt x="71882" y="29197"/>
                  </a:lnTo>
                  <a:lnTo>
                    <a:pt x="88265" y="38087"/>
                  </a:lnTo>
                  <a:lnTo>
                    <a:pt x="96012" y="41897"/>
                  </a:lnTo>
                  <a:lnTo>
                    <a:pt x="101219" y="45707"/>
                  </a:lnTo>
                  <a:lnTo>
                    <a:pt x="106553" y="53327"/>
                  </a:lnTo>
                  <a:lnTo>
                    <a:pt x="106553" y="22174"/>
                  </a:lnTo>
                  <a:lnTo>
                    <a:pt x="72390" y="3797"/>
                  </a:lnTo>
                  <a:lnTo>
                    <a:pt x="67310" y="1257"/>
                  </a:lnTo>
                  <a:lnTo>
                    <a:pt x="62865" y="0"/>
                  </a:lnTo>
                  <a:lnTo>
                    <a:pt x="1016" y="97904"/>
                  </a:lnTo>
                  <a:lnTo>
                    <a:pt x="0" y="101714"/>
                  </a:lnTo>
                  <a:lnTo>
                    <a:pt x="2032" y="109334"/>
                  </a:lnTo>
                  <a:lnTo>
                    <a:pt x="5207" y="113144"/>
                  </a:lnTo>
                  <a:lnTo>
                    <a:pt x="10414" y="115684"/>
                  </a:lnTo>
                  <a:lnTo>
                    <a:pt x="43815" y="134734"/>
                  </a:lnTo>
                  <a:lnTo>
                    <a:pt x="54991" y="139814"/>
                  </a:lnTo>
                  <a:lnTo>
                    <a:pt x="59690" y="142354"/>
                  </a:lnTo>
                  <a:lnTo>
                    <a:pt x="68707" y="144894"/>
                  </a:lnTo>
                  <a:lnTo>
                    <a:pt x="72517" y="144894"/>
                  </a:lnTo>
                  <a:lnTo>
                    <a:pt x="79883" y="146164"/>
                  </a:lnTo>
                  <a:lnTo>
                    <a:pt x="86741" y="144894"/>
                  </a:lnTo>
                  <a:lnTo>
                    <a:pt x="92837" y="141084"/>
                  </a:lnTo>
                  <a:lnTo>
                    <a:pt x="99060" y="138544"/>
                  </a:lnTo>
                  <a:lnTo>
                    <a:pt x="103886" y="133464"/>
                  </a:lnTo>
                  <a:lnTo>
                    <a:pt x="107442" y="127114"/>
                  </a:lnTo>
                  <a:lnTo>
                    <a:pt x="110363" y="119494"/>
                  </a:lnTo>
                  <a:lnTo>
                    <a:pt x="111379" y="116954"/>
                  </a:lnTo>
                  <a:lnTo>
                    <a:pt x="111506" y="106794"/>
                  </a:lnTo>
                  <a:lnTo>
                    <a:pt x="108077" y="97904"/>
                  </a:lnTo>
                  <a:lnTo>
                    <a:pt x="100711" y="87744"/>
                  </a:lnTo>
                  <a:lnTo>
                    <a:pt x="110109" y="87744"/>
                  </a:lnTo>
                  <a:lnTo>
                    <a:pt x="134366" y="59677"/>
                  </a:lnTo>
                  <a:lnTo>
                    <a:pt x="134366" y="55867"/>
                  </a:lnTo>
                  <a:close/>
                </a:path>
                <a:path w="798830" h="536575">
                  <a:moveTo>
                    <a:pt x="253111" y="109334"/>
                  </a:moveTo>
                  <a:lnTo>
                    <a:pt x="252095" y="106794"/>
                  </a:lnTo>
                  <a:lnTo>
                    <a:pt x="251079" y="102984"/>
                  </a:lnTo>
                  <a:lnTo>
                    <a:pt x="248539" y="100444"/>
                  </a:lnTo>
                  <a:lnTo>
                    <a:pt x="234696" y="92824"/>
                  </a:lnTo>
                  <a:lnTo>
                    <a:pt x="186182" y="66027"/>
                  </a:lnTo>
                  <a:lnTo>
                    <a:pt x="179832" y="63487"/>
                  </a:lnTo>
                  <a:lnTo>
                    <a:pt x="171450" y="63487"/>
                  </a:lnTo>
                  <a:lnTo>
                    <a:pt x="169164" y="66027"/>
                  </a:lnTo>
                  <a:lnTo>
                    <a:pt x="166751" y="67424"/>
                  </a:lnTo>
                  <a:lnTo>
                    <a:pt x="164719" y="69964"/>
                  </a:lnTo>
                  <a:lnTo>
                    <a:pt x="114554" y="160134"/>
                  </a:lnTo>
                  <a:lnTo>
                    <a:pt x="113538" y="165214"/>
                  </a:lnTo>
                  <a:lnTo>
                    <a:pt x="115697" y="172834"/>
                  </a:lnTo>
                  <a:lnTo>
                    <a:pt x="124079" y="179184"/>
                  </a:lnTo>
                  <a:lnTo>
                    <a:pt x="188341" y="214871"/>
                  </a:lnTo>
                  <a:lnTo>
                    <a:pt x="191770" y="214871"/>
                  </a:lnTo>
                  <a:lnTo>
                    <a:pt x="204216" y="202171"/>
                  </a:lnTo>
                  <a:lnTo>
                    <a:pt x="202057" y="195694"/>
                  </a:lnTo>
                  <a:lnTo>
                    <a:pt x="199644" y="193154"/>
                  </a:lnTo>
                  <a:lnTo>
                    <a:pt x="145796" y="163944"/>
                  </a:lnTo>
                  <a:lnTo>
                    <a:pt x="161290" y="136004"/>
                  </a:lnTo>
                  <a:lnTo>
                    <a:pt x="205613" y="160134"/>
                  </a:lnTo>
                  <a:lnTo>
                    <a:pt x="209423" y="162674"/>
                  </a:lnTo>
                  <a:lnTo>
                    <a:pt x="215900" y="162674"/>
                  </a:lnTo>
                  <a:lnTo>
                    <a:pt x="218821" y="161404"/>
                  </a:lnTo>
                  <a:lnTo>
                    <a:pt x="221107" y="160134"/>
                  </a:lnTo>
                  <a:lnTo>
                    <a:pt x="222758" y="156324"/>
                  </a:lnTo>
                  <a:lnTo>
                    <a:pt x="224282" y="153784"/>
                  </a:lnTo>
                  <a:lnTo>
                    <a:pt x="224663" y="151244"/>
                  </a:lnTo>
                  <a:lnTo>
                    <a:pt x="222631" y="144894"/>
                  </a:lnTo>
                  <a:lnTo>
                    <a:pt x="220218" y="142354"/>
                  </a:lnTo>
                  <a:lnTo>
                    <a:pt x="208788" y="136004"/>
                  </a:lnTo>
                  <a:lnTo>
                    <a:pt x="172212" y="115684"/>
                  </a:lnTo>
                  <a:lnTo>
                    <a:pt x="185293" y="92824"/>
                  </a:lnTo>
                  <a:lnTo>
                    <a:pt x="233553" y="119494"/>
                  </a:lnTo>
                  <a:lnTo>
                    <a:pt x="241046" y="122034"/>
                  </a:lnTo>
                  <a:lnTo>
                    <a:pt x="253111" y="109334"/>
                  </a:lnTo>
                  <a:close/>
                </a:path>
                <a:path w="798830" h="536575">
                  <a:moveTo>
                    <a:pt x="369316" y="172834"/>
                  </a:moveTo>
                  <a:lnTo>
                    <a:pt x="368554" y="169024"/>
                  </a:lnTo>
                  <a:lnTo>
                    <a:pt x="367792" y="166484"/>
                  </a:lnTo>
                  <a:lnTo>
                    <a:pt x="365633" y="162674"/>
                  </a:lnTo>
                  <a:lnTo>
                    <a:pt x="361950" y="161404"/>
                  </a:lnTo>
                  <a:lnTo>
                    <a:pt x="358394" y="158864"/>
                  </a:lnTo>
                  <a:lnTo>
                    <a:pt x="354965" y="158864"/>
                  </a:lnTo>
                  <a:lnTo>
                    <a:pt x="348107" y="161404"/>
                  </a:lnTo>
                  <a:lnTo>
                    <a:pt x="345059" y="163944"/>
                  </a:lnTo>
                  <a:lnTo>
                    <a:pt x="342519" y="169024"/>
                  </a:lnTo>
                  <a:lnTo>
                    <a:pt x="307467" y="232651"/>
                  </a:lnTo>
                  <a:lnTo>
                    <a:pt x="304038" y="167754"/>
                  </a:lnTo>
                  <a:lnTo>
                    <a:pt x="303022" y="147434"/>
                  </a:lnTo>
                  <a:lnTo>
                    <a:pt x="302133" y="146164"/>
                  </a:lnTo>
                  <a:lnTo>
                    <a:pt x="301752" y="143624"/>
                  </a:lnTo>
                  <a:lnTo>
                    <a:pt x="302133" y="138544"/>
                  </a:lnTo>
                  <a:lnTo>
                    <a:pt x="302006" y="134734"/>
                  </a:lnTo>
                  <a:lnTo>
                    <a:pt x="301498" y="133464"/>
                  </a:lnTo>
                  <a:lnTo>
                    <a:pt x="300990" y="130924"/>
                  </a:lnTo>
                  <a:lnTo>
                    <a:pt x="297688" y="125844"/>
                  </a:lnTo>
                  <a:lnTo>
                    <a:pt x="293751" y="123304"/>
                  </a:lnTo>
                  <a:lnTo>
                    <a:pt x="287782" y="120764"/>
                  </a:lnTo>
                  <a:lnTo>
                    <a:pt x="223012" y="217411"/>
                  </a:lnTo>
                  <a:lnTo>
                    <a:pt x="219583" y="226301"/>
                  </a:lnTo>
                  <a:lnTo>
                    <a:pt x="221234" y="233921"/>
                  </a:lnTo>
                  <a:lnTo>
                    <a:pt x="223393" y="236461"/>
                  </a:lnTo>
                  <a:lnTo>
                    <a:pt x="227076" y="237731"/>
                  </a:lnTo>
                  <a:lnTo>
                    <a:pt x="230632" y="240271"/>
                  </a:lnTo>
                  <a:lnTo>
                    <a:pt x="234188" y="240271"/>
                  </a:lnTo>
                  <a:lnTo>
                    <a:pt x="241300" y="237731"/>
                  </a:lnTo>
                  <a:lnTo>
                    <a:pt x="244348" y="235191"/>
                  </a:lnTo>
                  <a:lnTo>
                    <a:pt x="246888" y="230111"/>
                  </a:lnTo>
                  <a:lnTo>
                    <a:pt x="281305" y="167754"/>
                  </a:lnTo>
                  <a:lnTo>
                    <a:pt x="285242" y="252971"/>
                  </a:lnTo>
                  <a:lnTo>
                    <a:pt x="302641" y="278371"/>
                  </a:lnTo>
                  <a:lnTo>
                    <a:pt x="308610" y="278371"/>
                  </a:lnTo>
                  <a:lnTo>
                    <a:pt x="313817" y="274561"/>
                  </a:lnTo>
                  <a:lnTo>
                    <a:pt x="318516" y="268211"/>
                  </a:lnTo>
                  <a:lnTo>
                    <a:pt x="338074" y="232651"/>
                  </a:lnTo>
                  <a:lnTo>
                    <a:pt x="365887" y="181724"/>
                  </a:lnTo>
                  <a:lnTo>
                    <a:pt x="368427" y="177914"/>
                  </a:lnTo>
                  <a:lnTo>
                    <a:pt x="369316" y="172834"/>
                  </a:lnTo>
                  <a:close/>
                </a:path>
                <a:path w="798830" h="536575">
                  <a:moveTo>
                    <a:pt x="479552" y="258051"/>
                  </a:moveTo>
                  <a:lnTo>
                    <a:pt x="478663" y="250431"/>
                  </a:lnTo>
                  <a:lnTo>
                    <a:pt x="477901" y="242811"/>
                  </a:lnTo>
                  <a:lnTo>
                    <a:pt x="474853" y="235191"/>
                  </a:lnTo>
                  <a:lnTo>
                    <a:pt x="469773" y="227571"/>
                  </a:lnTo>
                  <a:lnTo>
                    <a:pt x="467614" y="225031"/>
                  </a:lnTo>
                  <a:lnTo>
                    <a:pt x="465455" y="222491"/>
                  </a:lnTo>
                  <a:lnTo>
                    <a:pt x="433197" y="202171"/>
                  </a:lnTo>
                  <a:lnTo>
                    <a:pt x="425069" y="200774"/>
                  </a:lnTo>
                  <a:lnTo>
                    <a:pt x="409067" y="200774"/>
                  </a:lnTo>
                  <a:lnTo>
                    <a:pt x="362585" y="237731"/>
                  </a:lnTo>
                  <a:lnTo>
                    <a:pt x="352171" y="277101"/>
                  </a:lnTo>
                  <a:lnTo>
                    <a:pt x="352552" y="280911"/>
                  </a:lnTo>
                  <a:lnTo>
                    <a:pt x="353949" y="284721"/>
                  </a:lnTo>
                  <a:lnTo>
                    <a:pt x="354838" y="292341"/>
                  </a:lnTo>
                  <a:lnTo>
                    <a:pt x="378841" y="321551"/>
                  </a:lnTo>
                  <a:lnTo>
                    <a:pt x="384810" y="325361"/>
                  </a:lnTo>
                  <a:lnTo>
                    <a:pt x="392684" y="329171"/>
                  </a:lnTo>
                  <a:lnTo>
                    <a:pt x="400304" y="331711"/>
                  </a:lnTo>
                  <a:lnTo>
                    <a:pt x="414909" y="334251"/>
                  </a:lnTo>
                  <a:lnTo>
                    <a:pt x="421640" y="332981"/>
                  </a:lnTo>
                  <a:lnTo>
                    <a:pt x="452120" y="312661"/>
                  </a:lnTo>
                  <a:lnTo>
                    <a:pt x="453898" y="310121"/>
                  </a:lnTo>
                  <a:lnTo>
                    <a:pt x="454025" y="308851"/>
                  </a:lnTo>
                  <a:lnTo>
                    <a:pt x="454279" y="306311"/>
                  </a:lnTo>
                  <a:lnTo>
                    <a:pt x="453263" y="303771"/>
                  </a:lnTo>
                  <a:lnTo>
                    <a:pt x="452120" y="299961"/>
                  </a:lnTo>
                  <a:lnTo>
                    <a:pt x="450088" y="297421"/>
                  </a:lnTo>
                  <a:lnTo>
                    <a:pt x="447040" y="296151"/>
                  </a:lnTo>
                  <a:lnTo>
                    <a:pt x="443484" y="293611"/>
                  </a:lnTo>
                  <a:lnTo>
                    <a:pt x="440309" y="293611"/>
                  </a:lnTo>
                  <a:lnTo>
                    <a:pt x="434848" y="296151"/>
                  </a:lnTo>
                  <a:lnTo>
                    <a:pt x="432308" y="297421"/>
                  </a:lnTo>
                  <a:lnTo>
                    <a:pt x="424307" y="305041"/>
                  </a:lnTo>
                  <a:lnTo>
                    <a:pt x="418592" y="307581"/>
                  </a:lnTo>
                  <a:lnTo>
                    <a:pt x="412750" y="307581"/>
                  </a:lnTo>
                  <a:lnTo>
                    <a:pt x="407035" y="308851"/>
                  </a:lnTo>
                  <a:lnTo>
                    <a:pt x="401193" y="307581"/>
                  </a:lnTo>
                  <a:lnTo>
                    <a:pt x="394970" y="303771"/>
                  </a:lnTo>
                  <a:lnTo>
                    <a:pt x="389382" y="301231"/>
                  </a:lnTo>
                  <a:lnTo>
                    <a:pt x="385318" y="297421"/>
                  </a:lnTo>
                  <a:lnTo>
                    <a:pt x="379984" y="287261"/>
                  </a:lnTo>
                  <a:lnTo>
                    <a:pt x="378968" y="280911"/>
                  </a:lnTo>
                  <a:lnTo>
                    <a:pt x="380365" y="268211"/>
                  </a:lnTo>
                  <a:lnTo>
                    <a:pt x="404749" y="231381"/>
                  </a:lnTo>
                  <a:lnTo>
                    <a:pt x="424180" y="225031"/>
                  </a:lnTo>
                  <a:lnTo>
                    <a:pt x="430657" y="226301"/>
                  </a:lnTo>
                  <a:lnTo>
                    <a:pt x="437134" y="230111"/>
                  </a:lnTo>
                  <a:lnTo>
                    <a:pt x="451866" y="261861"/>
                  </a:lnTo>
                  <a:lnTo>
                    <a:pt x="452247" y="265671"/>
                  </a:lnTo>
                  <a:lnTo>
                    <a:pt x="453771" y="270751"/>
                  </a:lnTo>
                  <a:lnTo>
                    <a:pt x="455676" y="272021"/>
                  </a:lnTo>
                  <a:lnTo>
                    <a:pt x="458978" y="274561"/>
                  </a:lnTo>
                  <a:lnTo>
                    <a:pt x="462026" y="275831"/>
                  </a:lnTo>
                  <a:lnTo>
                    <a:pt x="468503" y="275831"/>
                  </a:lnTo>
                  <a:lnTo>
                    <a:pt x="479552" y="258051"/>
                  </a:lnTo>
                  <a:close/>
                </a:path>
                <a:path w="798830" h="536575">
                  <a:moveTo>
                    <a:pt x="571373" y="288531"/>
                  </a:moveTo>
                  <a:lnTo>
                    <a:pt x="570738" y="283451"/>
                  </a:lnTo>
                  <a:lnTo>
                    <a:pt x="569849" y="279641"/>
                  </a:lnTo>
                  <a:lnTo>
                    <a:pt x="566674" y="274561"/>
                  </a:lnTo>
                  <a:lnTo>
                    <a:pt x="564261" y="273291"/>
                  </a:lnTo>
                  <a:lnTo>
                    <a:pt x="560832" y="270751"/>
                  </a:lnTo>
                  <a:lnTo>
                    <a:pt x="554482" y="268211"/>
                  </a:lnTo>
                  <a:lnTo>
                    <a:pt x="548386" y="268211"/>
                  </a:lnTo>
                  <a:lnTo>
                    <a:pt x="546227" y="269278"/>
                  </a:lnTo>
                  <a:lnTo>
                    <a:pt x="546227" y="297421"/>
                  </a:lnTo>
                  <a:lnTo>
                    <a:pt x="537845" y="348348"/>
                  </a:lnTo>
                  <a:lnTo>
                    <a:pt x="535559" y="347078"/>
                  </a:lnTo>
                  <a:lnTo>
                    <a:pt x="508381" y="331711"/>
                  </a:lnTo>
                  <a:lnTo>
                    <a:pt x="546227" y="297421"/>
                  </a:lnTo>
                  <a:lnTo>
                    <a:pt x="546227" y="269278"/>
                  </a:lnTo>
                  <a:lnTo>
                    <a:pt x="538099" y="273291"/>
                  </a:lnTo>
                  <a:lnTo>
                    <a:pt x="532638" y="278371"/>
                  </a:lnTo>
                  <a:lnTo>
                    <a:pt x="530225" y="279641"/>
                  </a:lnTo>
                  <a:lnTo>
                    <a:pt x="528320" y="280911"/>
                  </a:lnTo>
                  <a:lnTo>
                    <a:pt x="461264" y="336918"/>
                  </a:lnTo>
                  <a:lnTo>
                    <a:pt x="458470" y="339458"/>
                  </a:lnTo>
                  <a:lnTo>
                    <a:pt x="456311" y="340728"/>
                  </a:lnTo>
                  <a:lnTo>
                    <a:pt x="454914" y="341998"/>
                  </a:lnTo>
                  <a:lnTo>
                    <a:pt x="453517" y="344538"/>
                  </a:lnTo>
                  <a:lnTo>
                    <a:pt x="452374" y="345808"/>
                  </a:lnTo>
                  <a:lnTo>
                    <a:pt x="449707" y="349618"/>
                  </a:lnTo>
                  <a:lnTo>
                    <a:pt x="449453" y="353428"/>
                  </a:lnTo>
                  <a:lnTo>
                    <a:pt x="451739" y="361048"/>
                  </a:lnTo>
                  <a:lnTo>
                    <a:pt x="454025" y="363588"/>
                  </a:lnTo>
                  <a:lnTo>
                    <a:pt x="461010" y="367398"/>
                  </a:lnTo>
                  <a:lnTo>
                    <a:pt x="464312" y="367398"/>
                  </a:lnTo>
                  <a:lnTo>
                    <a:pt x="470027" y="364858"/>
                  </a:lnTo>
                  <a:lnTo>
                    <a:pt x="473964" y="362318"/>
                  </a:lnTo>
                  <a:lnTo>
                    <a:pt x="479171" y="358508"/>
                  </a:lnTo>
                  <a:lnTo>
                    <a:pt x="491236" y="347078"/>
                  </a:lnTo>
                  <a:lnTo>
                    <a:pt x="533527" y="371208"/>
                  </a:lnTo>
                  <a:lnTo>
                    <a:pt x="531114" y="386435"/>
                  </a:lnTo>
                  <a:lnTo>
                    <a:pt x="531114" y="387705"/>
                  </a:lnTo>
                  <a:lnTo>
                    <a:pt x="530606" y="394055"/>
                  </a:lnTo>
                  <a:lnTo>
                    <a:pt x="530225" y="396608"/>
                  </a:lnTo>
                  <a:lnTo>
                    <a:pt x="530225" y="399148"/>
                  </a:lnTo>
                  <a:lnTo>
                    <a:pt x="530606" y="400418"/>
                  </a:lnTo>
                  <a:lnTo>
                    <a:pt x="530860" y="402958"/>
                  </a:lnTo>
                  <a:lnTo>
                    <a:pt x="531495" y="404228"/>
                  </a:lnTo>
                  <a:lnTo>
                    <a:pt x="533527" y="406768"/>
                  </a:lnTo>
                  <a:lnTo>
                    <a:pt x="535051" y="408038"/>
                  </a:lnTo>
                  <a:lnTo>
                    <a:pt x="537083" y="409321"/>
                  </a:lnTo>
                  <a:lnTo>
                    <a:pt x="540512" y="411861"/>
                  </a:lnTo>
                  <a:lnTo>
                    <a:pt x="544195" y="411861"/>
                  </a:lnTo>
                  <a:lnTo>
                    <a:pt x="551688" y="409321"/>
                  </a:lnTo>
                  <a:lnTo>
                    <a:pt x="554355" y="408038"/>
                  </a:lnTo>
                  <a:lnTo>
                    <a:pt x="556006" y="404228"/>
                  </a:lnTo>
                  <a:lnTo>
                    <a:pt x="557403" y="401688"/>
                  </a:lnTo>
                  <a:lnTo>
                    <a:pt x="558546" y="397878"/>
                  </a:lnTo>
                  <a:lnTo>
                    <a:pt x="559308" y="390245"/>
                  </a:lnTo>
                  <a:lnTo>
                    <a:pt x="564388" y="348348"/>
                  </a:lnTo>
                  <a:lnTo>
                    <a:pt x="570357" y="298691"/>
                  </a:lnTo>
                  <a:lnTo>
                    <a:pt x="570611" y="297421"/>
                  </a:lnTo>
                  <a:lnTo>
                    <a:pt x="571373" y="291071"/>
                  </a:lnTo>
                  <a:lnTo>
                    <a:pt x="571373" y="288531"/>
                  </a:lnTo>
                  <a:close/>
                </a:path>
                <a:path w="798830" h="536575">
                  <a:moveTo>
                    <a:pt x="718693" y="366128"/>
                  </a:moveTo>
                  <a:lnTo>
                    <a:pt x="717169" y="358508"/>
                  </a:lnTo>
                  <a:lnTo>
                    <a:pt x="714883" y="355968"/>
                  </a:lnTo>
                  <a:lnTo>
                    <a:pt x="707771" y="352158"/>
                  </a:lnTo>
                  <a:lnTo>
                    <a:pt x="704215" y="352158"/>
                  </a:lnTo>
                  <a:lnTo>
                    <a:pt x="697357" y="354698"/>
                  </a:lnTo>
                  <a:lnTo>
                    <a:pt x="694436" y="357238"/>
                  </a:lnTo>
                  <a:lnTo>
                    <a:pt x="691896" y="362318"/>
                  </a:lnTo>
                  <a:lnTo>
                    <a:pt x="656717" y="425843"/>
                  </a:lnTo>
                  <a:lnTo>
                    <a:pt x="653415" y="361048"/>
                  </a:lnTo>
                  <a:lnTo>
                    <a:pt x="652272" y="340728"/>
                  </a:lnTo>
                  <a:lnTo>
                    <a:pt x="651383" y="339458"/>
                  </a:lnTo>
                  <a:lnTo>
                    <a:pt x="651002" y="336918"/>
                  </a:lnTo>
                  <a:lnTo>
                    <a:pt x="651256" y="332981"/>
                  </a:lnTo>
                  <a:lnTo>
                    <a:pt x="651256" y="327901"/>
                  </a:lnTo>
                  <a:lnTo>
                    <a:pt x="637032" y="313931"/>
                  </a:lnTo>
                  <a:lnTo>
                    <a:pt x="630428" y="315201"/>
                  </a:lnTo>
                  <a:lnTo>
                    <a:pt x="627380" y="315201"/>
                  </a:lnTo>
                  <a:lnTo>
                    <a:pt x="622808" y="319011"/>
                  </a:lnTo>
                  <a:lnTo>
                    <a:pt x="620903" y="321551"/>
                  </a:lnTo>
                  <a:lnTo>
                    <a:pt x="572262" y="410591"/>
                  </a:lnTo>
                  <a:lnTo>
                    <a:pt x="569722" y="414401"/>
                  </a:lnTo>
                  <a:lnTo>
                    <a:pt x="568833" y="419481"/>
                  </a:lnTo>
                  <a:lnTo>
                    <a:pt x="569722" y="422033"/>
                  </a:lnTo>
                  <a:lnTo>
                    <a:pt x="570484" y="425843"/>
                  </a:lnTo>
                  <a:lnTo>
                    <a:pt x="572643" y="429653"/>
                  </a:lnTo>
                  <a:lnTo>
                    <a:pt x="579882" y="433463"/>
                  </a:lnTo>
                  <a:lnTo>
                    <a:pt x="583311" y="433463"/>
                  </a:lnTo>
                  <a:lnTo>
                    <a:pt x="590550" y="430923"/>
                  </a:lnTo>
                  <a:lnTo>
                    <a:pt x="593598" y="428383"/>
                  </a:lnTo>
                  <a:lnTo>
                    <a:pt x="596138" y="423303"/>
                  </a:lnTo>
                  <a:lnTo>
                    <a:pt x="630555" y="361048"/>
                  </a:lnTo>
                  <a:lnTo>
                    <a:pt x="634492" y="446176"/>
                  </a:lnTo>
                  <a:lnTo>
                    <a:pt x="651891" y="471601"/>
                  </a:lnTo>
                  <a:lnTo>
                    <a:pt x="657860" y="470331"/>
                  </a:lnTo>
                  <a:lnTo>
                    <a:pt x="663194" y="467791"/>
                  </a:lnTo>
                  <a:lnTo>
                    <a:pt x="667893" y="461429"/>
                  </a:lnTo>
                  <a:lnTo>
                    <a:pt x="687324" y="425843"/>
                  </a:lnTo>
                  <a:lnTo>
                    <a:pt x="715264" y="374992"/>
                  </a:lnTo>
                  <a:lnTo>
                    <a:pt x="717804" y="369938"/>
                  </a:lnTo>
                  <a:lnTo>
                    <a:pt x="718693" y="366128"/>
                  </a:lnTo>
                  <a:close/>
                </a:path>
                <a:path w="798830" h="536575">
                  <a:moveTo>
                    <a:pt x="798322" y="413131"/>
                  </a:moveTo>
                  <a:lnTo>
                    <a:pt x="787781" y="396608"/>
                  </a:lnTo>
                  <a:lnTo>
                    <a:pt x="784479" y="394055"/>
                  </a:lnTo>
                  <a:lnTo>
                    <a:pt x="773176" y="394055"/>
                  </a:lnTo>
                  <a:lnTo>
                    <a:pt x="773176" y="422033"/>
                  </a:lnTo>
                  <a:lnTo>
                    <a:pt x="764794" y="472871"/>
                  </a:lnTo>
                  <a:lnTo>
                    <a:pt x="735330" y="456349"/>
                  </a:lnTo>
                  <a:lnTo>
                    <a:pt x="773176" y="422033"/>
                  </a:lnTo>
                  <a:lnTo>
                    <a:pt x="773176" y="394055"/>
                  </a:lnTo>
                  <a:lnTo>
                    <a:pt x="772668" y="394055"/>
                  </a:lnTo>
                  <a:lnTo>
                    <a:pt x="767715" y="396608"/>
                  </a:lnTo>
                  <a:lnTo>
                    <a:pt x="765048" y="399148"/>
                  </a:lnTo>
                  <a:lnTo>
                    <a:pt x="762254" y="400418"/>
                  </a:lnTo>
                  <a:lnTo>
                    <a:pt x="757174" y="405498"/>
                  </a:lnTo>
                  <a:lnTo>
                    <a:pt x="685419" y="465251"/>
                  </a:lnTo>
                  <a:lnTo>
                    <a:pt x="683260" y="466521"/>
                  </a:lnTo>
                  <a:lnTo>
                    <a:pt x="679323" y="470331"/>
                  </a:lnTo>
                  <a:lnTo>
                    <a:pt x="678434" y="472871"/>
                  </a:lnTo>
                  <a:lnTo>
                    <a:pt x="676656" y="475424"/>
                  </a:lnTo>
                  <a:lnTo>
                    <a:pt x="676402" y="479234"/>
                  </a:lnTo>
                  <a:lnTo>
                    <a:pt x="678688" y="485584"/>
                  </a:lnTo>
                  <a:lnTo>
                    <a:pt x="680847" y="489407"/>
                  </a:lnTo>
                  <a:lnTo>
                    <a:pt x="684149" y="490677"/>
                  </a:lnTo>
                  <a:lnTo>
                    <a:pt x="687959" y="493217"/>
                  </a:lnTo>
                  <a:lnTo>
                    <a:pt x="691261" y="493217"/>
                  </a:lnTo>
                  <a:lnTo>
                    <a:pt x="696976" y="490677"/>
                  </a:lnTo>
                  <a:lnTo>
                    <a:pt x="700913" y="488124"/>
                  </a:lnTo>
                  <a:lnTo>
                    <a:pt x="718185" y="472871"/>
                  </a:lnTo>
                  <a:lnTo>
                    <a:pt x="760349" y="495757"/>
                  </a:lnTo>
                  <a:lnTo>
                    <a:pt x="758063" y="512279"/>
                  </a:lnTo>
                  <a:lnTo>
                    <a:pt x="757174" y="523722"/>
                  </a:lnTo>
                  <a:lnTo>
                    <a:pt x="767461" y="536435"/>
                  </a:lnTo>
                  <a:lnTo>
                    <a:pt x="771144" y="536435"/>
                  </a:lnTo>
                  <a:lnTo>
                    <a:pt x="796671" y="428383"/>
                  </a:lnTo>
                  <a:lnTo>
                    <a:pt x="797560" y="422033"/>
                  </a:lnTo>
                  <a:lnTo>
                    <a:pt x="798322" y="415671"/>
                  </a:lnTo>
                  <a:lnTo>
                    <a:pt x="798322" y="41313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3151632" y="2217420"/>
              <a:ext cx="495300" cy="2463165"/>
            </a:xfrm>
            <a:custGeom>
              <a:avLst/>
              <a:gdLst/>
              <a:ahLst/>
              <a:cxnLst/>
              <a:rect l="l" t="t" r="r" b="b"/>
              <a:pathLst>
                <a:path w="495300" h="2463165">
                  <a:moveTo>
                    <a:pt x="495300" y="347471"/>
                  </a:moveTo>
                  <a:lnTo>
                    <a:pt x="0" y="1261617"/>
                  </a:lnTo>
                </a:path>
                <a:path w="495300" h="2463165">
                  <a:moveTo>
                    <a:pt x="495300" y="1548383"/>
                  </a:moveTo>
                  <a:lnTo>
                    <a:pt x="0" y="2462656"/>
                  </a:lnTo>
                </a:path>
                <a:path w="495300" h="2463165">
                  <a:moveTo>
                    <a:pt x="495300" y="905382"/>
                  </a:moveTo>
                  <a:lnTo>
                    <a:pt x="0" y="1819655"/>
                  </a:lnTo>
                </a:path>
                <a:path w="495300" h="2463165">
                  <a:moveTo>
                    <a:pt x="495300" y="0"/>
                  </a:moveTo>
                  <a:lnTo>
                    <a:pt x="0" y="914272"/>
                  </a:lnTo>
                </a:path>
              </a:pathLst>
            </a:custGeom>
            <a:ln w="609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2" name="object 22"/>
          <p:cNvSpPr txBox="1"/>
          <p:nvPr/>
        </p:nvSpPr>
        <p:spPr>
          <a:xfrm>
            <a:off x="3252596" y="5630367"/>
            <a:ext cx="1882775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60730" marR="5080" indent="-748665">
              <a:lnSpc>
                <a:spcPct val="100000"/>
              </a:lnSpc>
              <a:spcBef>
                <a:spcPts val="100"/>
              </a:spcBef>
            </a:pPr>
            <a:r>
              <a:rPr sz="1800" spc="-20" dirty="0">
                <a:latin typeface="Calibri"/>
                <a:cs typeface="Calibri"/>
              </a:rPr>
              <a:t>Penanganan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darurat DSP</a:t>
            </a:r>
            <a:endParaRPr sz="1800">
              <a:latin typeface="Calibri"/>
              <a:cs typeface="Calibri"/>
            </a:endParaRPr>
          </a:p>
        </p:txBody>
      </p:sp>
      <p:grpSp>
        <p:nvGrpSpPr>
          <p:cNvPr id="23" name="object 23"/>
          <p:cNvGrpSpPr/>
          <p:nvPr/>
        </p:nvGrpSpPr>
        <p:grpSpPr>
          <a:xfrm>
            <a:off x="3148583" y="1700783"/>
            <a:ext cx="7127875" cy="3924300"/>
            <a:chOff x="3148583" y="1700783"/>
            <a:chExt cx="7127875" cy="3924300"/>
          </a:xfrm>
        </p:grpSpPr>
        <p:sp>
          <p:nvSpPr>
            <p:cNvPr id="24" name="object 24"/>
            <p:cNvSpPr/>
            <p:nvPr/>
          </p:nvSpPr>
          <p:spPr>
            <a:xfrm>
              <a:off x="3148583" y="5045963"/>
              <a:ext cx="457200" cy="0"/>
            </a:xfrm>
            <a:custGeom>
              <a:avLst/>
              <a:gdLst/>
              <a:ahLst/>
              <a:cxnLst/>
              <a:rect l="l" t="t" r="r" b="b"/>
              <a:pathLst>
                <a:path w="457200">
                  <a:moveTo>
                    <a:pt x="0" y="0"/>
                  </a:moveTo>
                  <a:lnTo>
                    <a:pt x="457200" y="0"/>
                  </a:lnTo>
                </a:path>
              </a:pathLst>
            </a:custGeom>
            <a:ln w="609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5" name="object 2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33317" y="5521324"/>
              <a:ext cx="100457" cy="103200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371087" y="5044439"/>
              <a:ext cx="130175" cy="555625"/>
            </a:xfrm>
            <a:custGeom>
              <a:avLst/>
              <a:gdLst/>
              <a:ahLst/>
              <a:cxnLst/>
              <a:rect l="l" t="t" r="r" b="b"/>
              <a:pathLst>
                <a:path w="130175" h="555625">
                  <a:moveTo>
                    <a:pt x="12446" y="0"/>
                  </a:moveTo>
                  <a:lnTo>
                    <a:pt x="0" y="2667"/>
                  </a:lnTo>
                  <a:lnTo>
                    <a:pt x="117475" y="546328"/>
                  </a:lnTo>
                  <a:lnTo>
                    <a:pt x="125857" y="555523"/>
                  </a:lnTo>
                  <a:lnTo>
                    <a:pt x="129666" y="543598"/>
                  </a:lnTo>
                  <a:lnTo>
                    <a:pt x="12446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142601" y="2165603"/>
              <a:ext cx="130555" cy="132587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648456" y="2202814"/>
              <a:ext cx="6597015" cy="43815"/>
            </a:xfrm>
            <a:custGeom>
              <a:avLst/>
              <a:gdLst/>
              <a:ahLst/>
              <a:cxnLst/>
              <a:rect l="l" t="t" r="r" b="b"/>
              <a:pathLst>
                <a:path w="6597015" h="43814">
                  <a:moveTo>
                    <a:pt x="6596507" y="15113"/>
                  </a:moveTo>
                  <a:lnTo>
                    <a:pt x="6543675" y="14986"/>
                  </a:lnTo>
                  <a:lnTo>
                    <a:pt x="127" y="0"/>
                  </a:lnTo>
                  <a:lnTo>
                    <a:pt x="0" y="28575"/>
                  </a:lnTo>
                  <a:lnTo>
                    <a:pt x="6543421" y="43434"/>
                  </a:lnTo>
                  <a:lnTo>
                    <a:pt x="6568059" y="29210"/>
                  </a:lnTo>
                  <a:lnTo>
                    <a:pt x="6589141" y="41529"/>
                  </a:lnTo>
                  <a:lnTo>
                    <a:pt x="6596507" y="41529"/>
                  </a:lnTo>
                  <a:lnTo>
                    <a:pt x="6596507" y="17018"/>
                  </a:lnTo>
                  <a:lnTo>
                    <a:pt x="6596507" y="15113"/>
                  </a:lnTo>
                  <a:close/>
                </a:path>
              </a:pathLst>
            </a:custGeom>
            <a:solidFill>
              <a:srgbClr val="8495A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367783" y="2217419"/>
              <a:ext cx="0" cy="728980"/>
            </a:xfrm>
            <a:custGeom>
              <a:avLst/>
              <a:gdLst/>
              <a:ahLst/>
              <a:cxnLst/>
              <a:rect l="l" t="t" r="r" b="b"/>
              <a:pathLst>
                <a:path h="728980">
                  <a:moveTo>
                    <a:pt x="0" y="0"/>
                  </a:moveTo>
                  <a:lnTo>
                    <a:pt x="0" y="728471"/>
                  </a:lnTo>
                </a:path>
              </a:pathLst>
            </a:custGeom>
            <a:ln w="6096">
              <a:solidFill>
                <a:srgbClr val="5B9B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001642" y="1725929"/>
              <a:ext cx="13335" cy="948690"/>
            </a:xfrm>
            <a:custGeom>
              <a:avLst/>
              <a:gdLst/>
              <a:ahLst/>
              <a:cxnLst/>
              <a:rect l="l" t="t" r="r" b="b"/>
              <a:pathLst>
                <a:path w="13335" h="948689">
                  <a:moveTo>
                    <a:pt x="6350" y="0"/>
                  </a:moveTo>
                  <a:lnTo>
                    <a:pt x="0" y="10795"/>
                  </a:lnTo>
                  <a:lnTo>
                    <a:pt x="0" y="948436"/>
                  </a:lnTo>
                  <a:lnTo>
                    <a:pt x="12827" y="948436"/>
                  </a:lnTo>
                  <a:lnTo>
                    <a:pt x="12827" y="10795"/>
                  </a:lnTo>
                  <a:lnTo>
                    <a:pt x="6350" y="0"/>
                  </a:lnTo>
                  <a:close/>
                </a:path>
              </a:pathLst>
            </a:custGeom>
            <a:solidFill>
              <a:srgbClr val="5B9B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956303" y="1700783"/>
              <a:ext cx="103505" cy="96012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7607807" y="2232659"/>
              <a:ext cx="0" cy="728980"/>
            </a:xfrm>
            <a:custGeom>
              <a:avLst/>
              <a:gdLst/>
              <a:ahLst/>
              <a:cxnLst/>
              <a:rect l="l" t="t" r="r" b="b"/>
              <a:pathLst>
                <a:path h="728980">
                  <a:moveTo>
                    <a:pt x="0" y="0"/>
                  </a:moveTo>
                  <a:lnTo>
                    <a:pt x="0" y="728472"/>
                  </a:lnTo>
                </a:path>
              </a:pathLst>
            </a:custGeom>
            <a:ln w="6096">
              <a:solidFill>
                <a:srgbClr val="5B9B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332220" y="1700783"/>
              <a:ext cx="2479675" cy="1003935"/>
            </a:xfrm>
            <a:custGeom>
              <a:avLst/>
              <a:gdLst/>
              <a:ahLst/>
              <a:cxnLst/>
              <a:rect l="l" t="t" r="r" b="b"/>
              <a:pathLst>
                <a:path w="2479675" h="1003935">
                  <a:moveTo>
                    <a:pt x="103378" y="118364"/>
                  </a:moveTo>
                  <a:lnTo>
                    <a:pt x="72732" y="65786"/>
                  </a:lnTo>
                  <a:lnTo>
                    <a:pt x="59055" y="42291"/>
                  </a:lnTo>
                  <a:lnTo>
                    <a:pt x="51689" y="29718"/>
                  </a:lnTo>
                  <a:lnTo>
                    <a:pt x="0" y="118364"/>
                  </a:lnTo>
                  <a:lnTo>
                    <a:pt x="1016" y="122174"/>
                  </a:lnTo>
                  <a:lnTo>
                    <a:pt x="7112" y="125730"/>
                  </a:lnTo>
                  <a:lnTo>
                    <a:pt x="10922" y="124714"/>
                  </a:lnTo>
                  <a:lnTo>
                    <a:pt x="45339" y="65786"/>
                  </a:lnTo>
                  <a:lnTo>
                    <a:pt x="45339" y="1003935"/>
                  </a:lnTo>
                  <a:lnTo>
                    <a:pt x="58039" y="1003935"/>
                  </a:lnTo>
                  <a:lnTo>
                    <a:pt x="58039" y="65786"/>
                  </a:lnTo>
                  <a:lnTo>
                    <a:pt x="92456" y="124714"/>
                  </a:lnTo>
                  <a:lnTo>
                    <a:pt x="96266" y="125730"/>
                  </a:lnTo>
                  <a:lnTo>
                    <a:pt x="102362" y="122174"/>
                  </a:lnTo>
                  <a:lnTo>
                    <a:pt x="103378" y="118364"/>
                  </a:lnTo>
                  <a:close/>
                </a:path>
                <a:path w="2479675" h="1003935">
                  <a:moveTo>
                    <a:pt x="2479548" y="88646"/>
                  </a:moveTo>
                  <a:lnTo>
                    <a:pt x="2427859" y="0"/>
                  </a:lnTo>
                  <a:lnTo>
                    <a:pt x="2376170" y="88646"/>
                  </a:lnTo>
                  <a:lnTo>
                    <a:pt x="2377186" y="92456"/>
                  </a:lnTo>
                  <a:lnTo>
                    <a:pt x="2383155" y="96012"/>
                  </a:lnTo>
                  <a:lnTo>
                    <a:pt x="2387092" y="94996"/>
                  </a:lnTo>
                  <a:lnTo>
                    <a:pt x="2421509" y="36068"/>
                  </a:lnTo>
                  <a:lnTo>
                    <a:pt x="2421509" y="974217"/>
                  </a:lnTo>
                  <a:lnTo>
                    <a:pt x="2434209" y="974217"/>
                  </a:lnTo>
                  <a:lnTo>
                    <a:pt x="2434209" y="36068"/>
                  </a:lnTo>
                  <a:lnTo>
                    <a:pt x="2468499" y="94996"/>
                  </a:lnTo>
                  <a:lnTo>
                    <a:pt x="2472436" y="96012"/>
                  </a:lnTo>
                  <a:lnTo>
                    <a:pt x="2478532" y="92456"/>
                  </a:lnTo>
                  <a:lnTo>
                    <a:pt x="2479548" y="88646"/>
                  </a:lnTo>
                  <a:close/>
                </a:path>
              </a:pathLst>
            </a:custGeom>
            <a:solidFill>
              <a:srgbClr val="5B9B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3191255" y="4223004"/>
              <a:ext cx="457200" cy="822960"/>
            </a:xfrm>
            <a:custGeom>
              <a:avLst/>
              <a:gdLst/>
              <a:ahLst/>
              <a:cxnLst/>
              <a:rect l="l" t="t" r="r" b="b"/>
              <a:pathLst>
                <a:path w="457200" h="822960">
                  <a:moveTo>
                    <a:pt x="457072" y="0"/>
                  </a:moveTo>
                  <a:lnTo>
                    <a:pt x="0" y="822706"/>
                  </a:lnTo>
                </a:path>
              </a:pathLst>
            </a:custGeom>
            <a:ln w="6096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3663695" y="3322319"/>
              <a:ext cx="6609715" cy="900430"/>
            </a:xfrm>
            <a:custGeom>
              <a:avLst/>
              <a:gdLst/>
              <a:ahLst/>
              <a:cxnLst/>
              <a:rect l="l" t="t" r="r" b="b"/>
              <a:pathLst>
                <a:path w="6609715" h="900429">
                  <a:moveTo>
                    <a:pt x="3944874" y="0"/>
                  </a:moveTo>
                  <a:lnTo>
                    <a:pt x="3943984" y="73025"/>
                  </a:lnTo>
                  <a:lnTo>
                    <a:pt x="3941063" y="142239"/>
                  </a:lnTo>
                  <a:lnTo>
                    <a:pt x="3936492" y="206882"/>
                  </a:lnTo>
                  <a:lnTo>
                    <a:pt x="3930396" y="265938"/>
                  </a:lnTo>
                  <a:lnTo>
                    <a:pt x="3922903" y="318388"/>
                  </a:lnTo>
                  <a:lnTo>
                    <a:pt x="3914139" y="363346"/>
                  </a:lnTo>
                  <a:lnTo>
                    <a:pt x="3893565" y="427227"/>
                  </a:lnTo>
                  <a:lnTo>
                    <a:pt x="3869689" y="450214"/>
                  </a:lnTo>
                  <a:lnTo>
                    <a:pt x="2047620" y="450214"/>
                  </a:lnTo>
                  <a:lnTo>
                    <a:pt x="2035428" y="456056"/>
                  </a:lnTo>
                  <a:lnTo>
                    <a:pt x="2013077" y="500506"/>
                  </a:lnTo>
                  <a:lnTo>
                    <a:pt x="1994534" y="582040"/>
                  </a:lnTo>
                  <a:lnTo>
                    <a:pt x="1987041" y="634491"/>
                  </a:lnTo>
                  <a:lnTo>
                    <a:pt x="1980945" y="693546"/>
                  </a:lnTo>
                  <a:lnTo>
                    <a:pt x="1976374" y="758189"/>
                  </a:lnTo>
                  <a:lnTo>
                    <a:pt x="1973452" y="827404"/>
                  </a:lnTo>
                  <a:lnTo>
                    <a:pt x="1972564" y="900429"/>
                  </a:lnTo>
                  <a:lnTo>
                    <a:pt x="1971548" y="827404"/>
                  </a:lnTo>
                  <a:lnTo>
                    <a:pt x="1968753" y="758189"/>
                  </a:lnTo>
                  <a:lnTo>
                    <a:pt x="1964181" y="693546"/>
                  </a:lnTo>
                  <a:lnTo>
                    <a:pt x="1957958" y="634491"/>
                  </a:lnTo>
                  <a:lnTo>
                    <a:pt x="1950465" y="582040"/>
                  </a:lnTo>
                  <a:lnTo>
                    <a:pt x="1941702" y="537082"/>
                  </a:lnTo>
                  <a:lnTo>
                    <a:pt x="1921128" y="473201"/>
                  </a:lnTo>
                  <a:lnTo>
                    <a:pt x="1897379" y="450214"/>
                  </a:lnTo>
                  <a:lnTo>
                    <a:pt x="75183" y="450214"/>
                  </a:lnTo>
                  <a:lnTo>
                    <a:pt x="62991" y="444372"/>
                  </a:lnTo>
                  <a:lnTo>
                    <a:pt x="40639" y="399922"/>
                  </a:lnTo>
                  <a:lnTo>
                    <a:pt x="21970" y="318388"/>
                  </a:lnTo>
                  <a:lnTo>
                    <a:pt x="14477" y="265938"/>
                  </a:lnTo>
                  <a:lnTo>
                    <a:pt x="8381" y="206882"/>
                  </a:lnTo>
                  <a:lnTo>
                    <a:pt x="3809" y="142239"/>
                  </a:lnTo>
                  <a:lnTo>
                    <a:pt x="1015" y="73025"/>
                  </a:lnTo>
                  <a:lnTo>
                    <a:pt x="0" y="0"/>
                  </a:lnTo>
                </a:path>
                <a:path w="6609715" h="900429">
                  <a:moveTo>
                    <a:pt x="6609207" y="105155"/>
                  </a:moveTo>
                  <a:lnTo>
                    <a:pt x="6607936" y="177291"/>
                  </a:lnTo>
                  <a:lnTo>
                    <a:pt x="6604508" y="244347"/>
                  </a:lnTo>
                  <a:lnTo>
                    <a:pt x="6599047" y="305180"/>
                  </a:lnTo>
                  <a:lnTo>
                    <a:pt x="6591681" y="358139"/>
                  </a:lnTo>
                  <a:lnTo>
                    <a:pt x="6582918" y="401827"/>
                  </a:lnTo>
                  <a:lnTo>
                    <a:pt x="6561582" y="455675"/>
                  </a:lnTo>
                  <a:lnTo>
                    <a:pt x="6549517" y="462914"/>
                  </a:lnTo>
                  <a:lnTo>
                    <a:pt x="5336667" y="462914"/>
                  </a:lnTo>
                  <a:lnTo>
                    <a:pt x="5324729" y="470153"/>
                  </a:lnTo>
                  <a:lnTo>
                    <a:pt x="5303393" y="524001"/>
                  </a:lnTo>
                  <a:lnTo>
                    <a:pt x="5294503" y="567689"/>
                  </a:lnTo>
                  <a:lnTo>
                    <a:pt x="5287263" y="620648"/>
                  </a:lnTo>
                  <a:lnTo>
                    <a:pt x="5281676" y="681354"/>
                  </a:lnTo>
                  <a:lnTo>
                    <a:pt x="5278247" y="748537"/>
                  </a:lnTo>
                  <a:lnTo>
                    <a:pt x="5276977" y="820673"/>
                  </a:lnTo>
                  <a:lnTo>
                    <a:pt x="5275833" y="748537"/>
                  </a:lnTo>
                  <a:lnTo>
                    <a:pt x="5272278" y="681354"/>
                  </a:lnTo>
                  <a:lnTo>
                    <a:pt x="5266817" y="620648"/>
                  </a:lnTo>
                  <a:lnTo>
                    <a:pt x="5259578" y="567689"/>
                  </a:lnTo>
                  <a:lnTo>
                    <a:pt x="5250687" y="524001"/>
                  </a:lnTo>
                  <a:lnTo>
                    <a:pt x="5229352" y="470153"/>
                  </a:lnTo>
                  <a:lnTo>
                    <a:pt x="5217286" y="462914"/>
                  </a:lnTo>
                  <a:lnTo>
                    <a:pt x="4004563" y="462914"/>
                  </a:lnTo>
                  <a:lnTo>
                    <a:pt x="3992626" y="455675"/>
                  </a:lnTo>
                  <a:lnTo>
                    <a:pt x="3971162" y="401827"/>
                  </a:lnTo>
                  <a:lnTo>
                    <a:pt x="3962400" y="358139"/>
                  </a:lnTo>
                  <a:lnTo>
                    <a:pt x="3955160" y="305180"/>
                  </a:lnTo>
                  <a:lnTo>
                    <a:pt x="3949573" y="244347"/>
                  </a:lnTo>
                  <a:lnTo>
                    <a:pt x="3946144" y="177291"/>
                  </a:lnTo>
                  <a:lnTo>
                    <a:pt x="3944874" y="105155"/>
                  </a:lnTo>
                </a:path>
              </a:pathLst>
            </a:custGeom>
            <a:ln w="6096">
              <a:solidFill>
                <a:srgbClr val="5B9BD3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3582161" y="1272285"/>
            <a:ext cx="8547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RR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BUN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961634" y="1239469"/>
            <a:ext cx="855344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RR</a:t>
            </a:r>
            <a:r>
              <a:rPr sz="1800" spc="-50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-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BUN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7963027" y="1217803"/>
            <a:ext cx="249301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latin typeface="Calibri"/>
                <a:cs typeface="Calibri"/>
              </a:rPr>
              <a:t>RR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–</a:t>
            </a:r>
            <a:r>
              <a:rPr sz="1800" spc="-1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BUN,</a:t>
            </a:r>
            <a:r>
              <a:rPr sz="1800" spc="-55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APBD,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APBN</a:t>
            </a:r>
            <a:r>
              <a:rPr sz="1800" spc="-45" dirty="0">
                <a:latin typeface="Calibri"/>
                <a:cs typeface="Calibri"/>
              </a:rPr>
              <a:t> </a:t>
            </a:r>
            <a:r>
              <a:rPr sz="1800" spc="-25" dirty="0">
                <a:latin typeface="Calibri"/>
                <a:cs typeface="Calibri"/>
              </a:rPr>
              <a:t>K/L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4536947" y="4323588"/>
            <a:ext cx="2280285" cy="37084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36830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290"/>
              </a:spcBef>
            </a:pPr>
            <a:r>
              <a:rPr sz="1800" dirty="0">
                <a:latin typeface="Cambria"/>
                <a:cs typeface="Cambria"/>
              </a:rPr>
              <a:t>APBD</a:t>
            </a:r>
            <a:r>
              <a:rPr sz="1800" spc="-4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belum</a:t>
            </a:r>
            <a:r>
              <a:rPr sz="1800" spc="-45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tersedia</a:t>
            </a:r>
            <a:endParaRPr sz="1800">
              <a:latin typeface="Cambria"/>
              <a:cs typeface="Cambria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810500" y="4285488"/>
            <a:ext cx="2639695" cy="647700"/>
          </a:xfrm>
          <a:prstGeom prst="rect">
            <a:avLst/>
          </a:prstGeom>
          <a:solidFill>
            <a:srgbClr val="FFC000"/>
          </a:solidFill>
        </p:spPr>
        <p:txBody>
          <a:bodyPr vert="horz" wrap="square" lIns="0" tIns="37465" rIns="0" bIns="0" rtlCol="0">
            <a:spAutoFit/>
          </a:bodyPr>
          <a:lstStyle/>
          <a:p>
            <a:pPr marL="149225" marR="180975" indent="243840">
              <a:lnSpc>
                <a:spcPct val="100000"/>
              </a:lnSpc>
              <a:spcBef>
                <a:spcPts val="295"/>
              </a:spcBef>
            </a:pPr>
            <a:r>
              <a:rPr sz="1800" dirty="0">
                <a:latin typeface="Cambria"/>
                <a:cs typeface="Cambria"/>
              </a:rPr>
              <a:t>BUN</a:t>
            </a:r>
            <a:r>
              <a:rPr sz="1800" spc="-60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menutup</a:t>
            </a:r>
            <a:r>
              <a:rPr sz="1800" spc="-10" dirty="0">
                <a:latin typeface="Cambria"/>
                <a:cs typeface="Cambria"/>
              </a:rPr>
              <a:t> </a:t>
            </a:r>
            <a:r>
              <a:rPr sz="1800" spc="-20" dirty="0">
                <a:latin typeface="Cambria"/>
                <a:cs typeface="Cambria"/>
              </a:rPr>
              <a:t>gap, </a:t>
            </a:r>
            <a:r>
              <a:rPr sz="1800" dirty="0">
                <a:latin typeface="Cambria"/>
                <a:cs typeface="Cambria"/>
              </a:rPr>
              <a:t>jika</a:t>
            </a:r>
            <a:r>
              <a:rPr sz="1800" spc="-5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APBD</a:t>
            </a:r>
            <a:r>
              <a:rPr sz="1800" spc="-55" dirty="0">
                <a:latin typeface="Cambria"/>
                <a:cs typeface="Cambria"/>
              </a:rPr>
              <a:t> </a:t>
            </a:r>
            <a:r>
              <a:rPr sz="1800" dirty="0">
                <a:latin typeface="Cambria"/>
                <a:cs typeface="Cambria"/>
              </a:rPr>
              <a:t>tidak</a:t>
            </a:r>
            <a:r>
              <a:rPr sz="1800" spc="-30" dirty="0">
                <a:latin typeface="Cambria"/>
                <a:cs typeface="Cambria"/>
              </a:rPr>
              <a:t> </a:t>
            </a:r>
            <a:r>
              <a:rPr sz="1800" spc="-10" dirty="0">
                <a:latin typeface="Cambria"/>
                <a:cs typeface="Cambria"/>
              </a:rPr>
              <a:t>mampu</a:t>
            </a:r>
            <a:endParaRPr sz="1800">
              <a:latin typeface="Cambria"/>
              <a:cs typeface="Cambria"/>
            </a:endParaRP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19515295-0E15-58BF-D1C5-F0B6C4BE9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877" y="78344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41" descr="Logo BerAKHLAK">
            <a:extLst>
              <a:ext uri="{FF2B5EF4-FFF2-40B4-BE49-F238E27FC236}">
                <a16:creationId xmlns:a16="http://schemas.microsoft.com/office/drawing/2014/main" id="{E123789A-8793-703F-AF85-D727088620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4200" y="25961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Logo EVP">
            <a:extLst>
              <a:ext uri="{FF2B5EF4-FFF2-40B4-BE49-F238E27FC236}">
                <a16:creationId xmlns:a16="http://schemas.microsoft.com/office/drawing/2014/main" id="{5B5D5CF7-65F1-2B73-E0C8-7DCFB76CF5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23" y="621241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167975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98450" y="1468120"/>
          <a:ext cx="11583668" cy="5085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187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1259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7125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5397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487680">
                <a:tc rowSpan="2"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Tim</a:t>
                      </a:r>
                      <a:r>
                        <a:rPr sz="2400" b="1" spc="-4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 </a:t>
                      </a: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Jitupasna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Personil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381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spc="-10" dirty="0">
                          <a:solidFill>
                            <a:srgbClr val="FFFFFF"/>
                          </a:solidFill>
                          <a:latin typeface="Calibri"/>
                          <a:cs typeface="Calibri"/>
                        </a:rPr>
                        <a:t>Tugas</a:t>
                      </a:r>
                      <a:endParaRPr sz="2400" dirty="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i="1" spc="-25" dirty="0">
                          <a:latin typeface="Calibri"/>
                          <a:cs typeface="Calibri"/>
                        </a:rPr>
                        <a:t>R3P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254000" marR="245110" indent="8191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2400" b="1" i="1" spc="-10" dirty="0">
                          <a:latin typeface="Calibri"/>
                          <a:cs typeface="Calibri"/>
                        </a:rPr>
                        <a:t>Laporan Jitupasna</a:t>
                      </a:r>
                      <a:endParaRPr sz="2400">
                        <a:latin typeface="Calibri"/>
                        <a:cs typeface="Calibri"/>
                      </a:endParaRPr>
                    </a:p>
                  </a:txBody>
                  <a:tcPr marL="0" marR="0" marT="2603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6034" marB="0">
                    <a:lnL w="381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FFFF"/>
                      </a:solidFill>
                      <a:prstDash val="solid"/>
                    </a:lnB>
                    <a:solidFill>
                      <a:srgbClr val="5B9BD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280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200" b="1" spc="-10" dirty="0">
                          <a:latin typeface="Calibri"/>
                          <a:cs typeface="Calibri"/>
                        </a:rPr>
                        <a:t>Koordinator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Sekda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Kalaksa</a:t>
                      </a:r>
                      <a:r>
                        <a:rPr sz="22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BPBD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memberikan</a:t>
                      </a:r>
                      <a:r>
                        <a:rPr sz="2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arahan,</a:t>
                      </a:r>
                      <a:r>
                        <a:rPr sz="2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30" dirty="0">
                          <a:latin typeface="Calibri"/>
                          <a:cs typeface="Calibri"/>
                        </a:rPr>
                        <a:t>mengkoordinir,</a:t>
                      </a:r>
                      <a:r>
                        <a:rPr sz="2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supervisi</a:t>
                      </a:r>
                      <a:endParaRPr sz="2200">
                        <a:latin typeface="Calibri"/>
                        <a:cs typeface="Calibri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220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2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melaporkan</a:t>
                      </a:r>
                      <a:r>
                        <a:rPr sz="2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hasil</a:t>
                      </a:r>
                      <a:r>
                        <a:rPr sz="2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jitupasna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8575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29080">
                <a:tc>
                  <a:txBody>
                    <a:bodyPr/>
                    <a:lstStyle/>
                    <a:p>
                      <a:pPr marL="9080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b="1" dirty="0">
                          <a:latin typeface="Calibri"/>
                          <a:cs typeface="Calibri"/>
                        </a:rPr>
                        <a:t>Tim</a:t>
                      </a:r>
                      <a:r>
                        <a:rPr sz="22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b="1" spc="-10" dirty="0">
                          <a:latin typeface="Calibri"/>
                          <a:cs typeface="Calibri"/>
                        </a:rPr>
                        <a:t>Pengumpul</a:t>
                      </a:r>
                      <a:r>
                        <a:rPr sz="22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b="1" spc="-20" dirty="0">
                          <a:latin typeface="Calibri"/>
                          <a:cs typeface="Calibri"/>
                        </a:rPr>
                        <a:t>Data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15684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dirty="0">
                          <a:latin typeface="Calibri"/>
                          <a:cs typeface="Calibri"/>
                        </a:rPr>
                        <a:t>Ketua</a:t>
                      </a:r>
                      <a:r>
                        <a:rPr sz="2200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Tim,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Kabid</a:t>
                      </a:r>
                      <a:r>
                        <a:rPr sz="2200" spc="-1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RR/Ess </a:t>
                      </a:r>
                      <a:r>
                        <a:rPr sz="2200" spc="-25" dirty="0">
                          <a:latin typeface="Calibri"/>
                          <a:cs typeface="Calibri"/>
                        </a:rPr>
                        <a:t>III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04495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dirty="0">
                          <a:latin typeface="Calibri"/>
                          <a:cs typeface="Calibri"/>
                        </a:rPr>
                        <a:t>Ketua</a:t>
                      </a:r>
                      <a:r>
                        <a:rPr sz="2200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Tim,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Ess</a:t>
                      </a:r>
                      <a:r>
                        <a:rPr sz="22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IV</a:t>
                      </a:r>
                      <a:r>
                        <a:rPr sz="2200" spc="-3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5" dirty="0">
                          <a:latin typeface="Calibri"/>
                          <a:cs typeface="Calibri"/>
                        </a:rPr>
                        <a:t>di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BPBD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80059">
                        <a:lnSpc>
                          <a:spcPct val="100000"/>
                        </a:lnSpc>
                        <a:spcBef>
                          <a:spcPts val="229"/>
                        </a:spcBef>
                      </a:pPr>
                      <a:r>
                        <a:rPr sz="2200" spc="-10" dirty="0">
                          <a:latin typeface="Calibri"/>
                          <a:cs typeface="Calibri"/>
                        </a:rPr>
                        <a:t>mengumpulkan,</a:t>
                      </a:r>
                      <a:r>
                        <a:rPr sz="2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menyerahkan</a:t>
                      </a:r>
                      <a:r>
                        <a:rPr sz="2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5" dirty="0">
                          <a:latin typeface="Calibri"/>
                          <a:cs typeface="Calibri"/>
                        </a:rPr>
                        <a:t>dan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mengklasifikasikan</a:t>
                      </a:r>
                      <a:r>
                        <a:rPr sz="22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data</a:t>
                      </a:r>
                      <a:r>
                        <a:rPr sz="2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per</a:t>
                      </a:r>
                      <a:r>
                        <a:rPr sz="2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sektor</a:t>
                      </a:r>
                      <a:r>
                        <a:rPr sz="2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serta bertanggungjawab</a:t>
                      </a:r>
                      <a:r>
                        <a:rPr sz="2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terhadap</a:t>
                      </a:r>
                      <a:r>
                        <a:rPr sz="2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kebenaran</a:t>
                      </a:r>
                      <a:r>
                        <a:rPr sz="2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5" dirty="0">
                          <a:latin typeface="Calibri"/>
                          <a:cs typeface="Calibri"/>
                        </a:rPr>
                        <a:t>dan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kelengkapan</a:t>
                      </a:r>
                      <a:r>
                        <a:rPr sz="2200" spc="-4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data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29209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2DE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2560">
                <a:tc>
                  <a:txBody>
                    <a:bodyPr/>
                    <a:lstStyle/>
                    <a:p>
                      <a:pPr marL="90805" marR="63817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200" b="1" dirty="0">
                          <a:latin typeface="Calibri"/>
                          <a:cs typeface="Calibri"/>
                        </a:rPr>
                        <a:t>Tim</a:t>
                      </a:r>
                      <a:r>
                        <a:rPr sz="2200" b="1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b="1" dirty="0">
                          <a:latin typeface="Calibri"/>
                          <a:cs typeface="Calibri"/>
                        </a:rPr>
                        <a:t>Analisis</a:t>
                      </a:r>
                      <a:r>
                        <a:rPr sz="2200" b="1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b="1" spc="-25" dirty="0">
                          <a:latin typeface="Calibri"/>
                          <a:cs typeface="Calibri"/>
                        </a:rPr>
                        <a:t>dan </a:t>
                      </a:r>
                      <a:r>
                        <a:rPr sz="2200" b="1" spc="-10" dirty="0">
                          <a:latin typeface="Calibri"/>
                          <a:cs typeface="Calibri"/>
                        </a:rPr>
                        <a:t>Pelaporan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91440" marR="9207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200" dirty="0">
                          <a:latin typeface="Calibri"/>
                          <a:cs typeface="Calibri"/>
                        </a:rPr>
                        <a:t>Ketua</a:t>
                      </a:r>
                      <a:r>
                        <a:rPr sz="2200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Tim,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Kepala Bappeda/ Kalaksa</a:t>
                      </a:r>
                      <a:r>
                        <a:rPr sz="22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BPBD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128905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200" dirty="0">
                          <a:latin typeface="Calibri"/>
                          <a:cs typeface="Calibri"/>
                        </a:rPr>
                        <a:t>Ketua</a:t>
                      </a:r>
                      <a:r>
                        <a:rPr sz="2200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Tim,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Ess</a:t>
                      </a:r>
                      <a:r>
                        <a:rPr sz="2200" spc="-5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III</a:t>
                      </a:r>
                      <a:r>
                        <a:rPr sz="2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atau</a:t>
                      </a:r>
                      <a:r>
                        <a:rPr sz="2200" spc="-5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25" dirty="0">
                          <a:latin typeface="Calibri"/>
                          <a:cs typeface="Calibri"/>
                        </a:rPr>
                        <a:t>IV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di</a:t>
                      </a:r>
                      <a:r>
                        <a:rPr sz="2200" spc="-20" dirty="0">
                          <a:latin typeface="Calibri"/>
                          <a:cs typeface="Calibri"/>
                        </a:rPr>
                        <a:t> BPBD</a:t>
                      </a:r>
                      <a:endParaRPr sz="220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463550">
                        <a:lnSpc>
                          <a:spcPct val="100000"/>
                        </a:lnSpc>
                        <a:spcBef>
                          <a:spcPts val="234"/>
                        </a:spcBef>
                      </a:pPr>
                      <a:r>
                        <a:rPr sz="2200" dirty="0">
                          <a:latin typeface="Calibri"/>
                          <a:cs typeface="Calibri"/>
                        </a:rPr>
                        <a:t>mengolah,</a:t>
                      </a:r>
                      <a:r>
                        <a:rPr sz="2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verivali</a:t>
                      </a:r>
                      <a:r>
                        <a:rPr sz="2200" spc="-1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data,</a:t>
                      </a:r>
                      <a:r>
                        <a:rPr sz="22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menilai</a:t>
                      </a:r>
                      <a:r>
                        <a:rPr sz="22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akibat, menganalisis</a:t>
                      </a:r>
                      <a:r>
                        <a:rPr sz="2200" spc="-7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dampak,</a:t>
                      </a:r>
                      <a:r>
                        <a:rPr sz="2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memperkirakan kebutuhan</a:t>
                      </a:r>
                      <a:r>
                        <a:rPr sz="2200" spc="-7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dirty="0">
                          <a:latin typeface="Calibri"/>
                          <a:cs typeface="Calibri"/>
                        </a:rPr>
                        <a:t>dan</a:t>
                      </a:r>
                      <a:r>
                        <a:rPr sz="2200" spc="-8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menyusun</a:t>
                      </a:r>
                      <a:r>
                        <a:rPr sz="2200" spc="-6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laporan</a:t>
                      </a:r>
                      <a:r>
                        <a:rPr sz="2200" spc="-8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2200" spc="-10" dirty="0">
                          <a:latin typeface="Calibri"/>
                          <a:cs typeface="Calibri"/>
                        </a:rPr>
                        <a:t>jitupasna</a:t>
                      </a:r>
                      <a:endParaRPr sz="2200" dirty="0">
                        <a:latin typeface="Calibri"/>
                        <a:cs typeface="Calibri"/>
                      </a:endParaRPr>
                    </a:p>
                  </a:txBody>
                  <a:tcPr marL="0" marR="0" marT="29844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EAEEF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Picture 4">
            <a:extLst>
              <a:ext uri="{FF2B5EF4-FFF2-40B4-BE49-F238E27FC236}">
                <a16:creationId xmlns:a16="http://schemas.microsoft.com/office/drawing/2014/main" id="{DB544BD8-F350-F776-67DC-D2476B66F7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145" y="109211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5" descr="Logo BerAKHLAK">
            <a:extLst>
              <a:ext uri="{FF2B5EF4-FFF2-40B4-BE49-F238E27FC236}">
                <a16:creationId xmlns:a16="http://schemas.microsoft.com/office/drawing/2014/main" id="{07914474-339B-B28D-1E2D-E78B1B703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468" y="56828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Logo EVP">
            <a:extLst>
              <a:ext uri="{FF2B5EF4-FFF2-40B4-BE49-F238E27FC236}">
                <a16:creationId xmlns:a16="http://schemas.microsoft.com/office/drawing/2014/main" id="{640665E7-C3F6-794A-9C4B-EEACA8E061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91" y="652108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Freeform 37">
            <a:extLst>
              <a:ext uri="{FF2B5EF4-FFF2-40B4-BE49-F238E27FC236}">
                <a16:creationId xmlns:a16="http://schemas.microsoft.com/office/drawing/2014/main" id="{42B73671-AD06-B08E-B01F-5760A4837D69}"/>
              </a:ext>
            </a:extLst>
          </p:cNvPr>
          <p:cNvSpPr/>
          <p:nvPr/>
        </p:nvSpPr>
        <p:spPr>
          <a:xfrm>
            <a:off x="-3565" y="152400"/>
            <a:ext cx="8304699" cy="953211"/>
          </a:xfrm>
          <a:custGeom>
            <a:avLst/>
            <a:gdLst/>
            <a:ahLst/>
            <a:cxnLst/>
            <a:rect l="l" t="t" r="r" b="b"/>
            <a:pathLst>
              <a:path w="4090337" h="406400">
                <a:moveTo>
                  <a:pt x="3882176" y="0"/>
                </a:moveTo>
                <a:lnTo>
                  <a:pt x="7259" y="0"/>
                </a:lnTo>
                <a:cubicBezTo>
                  <a:pt x="3250" y="0"/>
                  <a:pt x="0" y="3250"/>
                  <a:pt x="0" y="7259"/>
                </a:cubicBezTo>
                <a:lnTo>
                  <a:pt x="0" y="399141"/>
                </a:lnTo>
                <a:cubicBezTo>
                  <a:pt x="0" y="403150"/>
                  <a:pt x="3250" y="406400"/>
                  <a:pt x="7259" y="406400"/>
                </a:cubicBezTo>
                <a:lnTo>
                  <a:pt x="3882176" y="406400"/>
                </a:lnTo>
                <a:cubicBezTo>
                  <a:pt x="3886824" y="406400"/>
                  <a:pt x="3891281" y="404554"/>
                  <a:pt x="3894567" y="401267"/>
                </a:cubicBezTo>
                <a:lnTo>
                  <a:pt x="4087502" y="208333"/>
                </a:lnTo>
                <a:cubicBezTo>
                  <a:pt x="4090337" y="205498"/>
                  <a:pt x="4090337" y="200902"/>
                  <a:pt x="4087502" y="198067"/>
                </a:cubicBezTo>
                <a:lnTo>
                  <a:pt x="3894567" y="5133"/>
                </a:lnTo>
                <a:cubicBezTo>
                  <a:pt x="3891281" y="1846"/>
                  <a:pt x="3886824" y="0"/>
                  <a:pt x="3882176" y="0"/>
                </a:cubicBezTo>
                <a:close/>
              </a:path>
            </a:pathLst>
          </a:custGeom>
          <a:solidFill>
            <a:schemeClr val="accent1"/>
          </a:solidFill>
        </p:spPr>
      </p:sp>
      <p:sp>
        <p:nvSpPr>
          <p:cNvPr id="11" name="TextBox 39">
            <a:extLst>
              <a:ext uri="{FF2B5EF4-FFF2-40B4-BE49-F238E27FC236}">
                <a16:creationId xmlns:a16="http://schemas.microsoft.com/office/drawing/2014/main" id="{E790B918-30A2-54EC-63EB-7F0CD4F7AEE8}"/>
              </a:ext>
            </a:extLst>
          </p:cNvPr>
          <p:cNvSpPr txBox="1"/>
          <p:nvPr/>
        </p:nvSpPr>
        <p:spPr>
          <a:xfrm>
            <a:off x="457200" y="228600"/>
            <a:ext cx="6855139" cy="62446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415"/>
              </a:lnSpc>
            </a:pPr>
            <a:r>
              <a:rPr lang="en-ID" sz="3200" b="1" i="1" dirty="0" err="1">
                <a:solidFill>
                  <a:schemeClr val="bg1"/>
                </a:solidFill>
                <a:latin typeface="Arial"/>
                <a:cs typeface="Arial"/>
              </a:rPr>
              <a:t>Pembentukan</a:t>
            </a:r>
            <a:r>
              <a:rPr lang="en-ID" sz="3200" b="1" i="1" spc="-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ID" sz="3200" b="1" i="1" dirty="0">
                <a:solidFill>
                  <a:schemeClr val="bg1"/>
                </a:solidFill>
                <a:latin typeface="Arial"/>
                <a:cs typeface="Arial"/>
              </a:rPr>
              <a:t>Tim</a:t>
            </a:r>
            <a:r>
              <a:rPr lang="en-ID" sz="3200" b="1" i="1" spc="-35" dirty="0">
                <a:solidFill>
                  <a:schemeClr val="bg1"/>
                </a:solidFill>
                <a:latin typeface="Arial"/>
                <a:cs typeface="Arial"/>
              </a:rPr>
              <a:t> </a:t>
            </a:r>
            <a:r>
              <a:rPr lang="en-ID" sz="3200" b="1" i="1" spc="-10" dirty="0" err="1">
                <a:solidFill>
                  <a:schemeClr val="bg1"/>
                </a:solidFill>
                <a:latin typeface="Arial"/>
                <a:cs typeface="Arial"/>
              </a:rPr>
              <a:t>Jitupasna</a:t>
            </a:r>
            <a:endParaRPr lang="en-US" sz="3200" spc="77" dirty="0">
              <a:solidFill>
                <a:schemeClr val="bg1"/>
              </a:solidFill>
              <a:latin typeface="Inter Bold"/>
              <a:ea typeface="Inter Bold"/>
              <a:cs typeface="Inter Bold"/>
              <a:sym typeface="Inter Bold"/>
            </a:endParaRPr>
          </a:p>
        </p:txBody>
      </p:sp>
    </p:spTree>
    <p:extLst>
      <p:ext uri="{BB962C8B-B14F-4D97-AF65-F5344CB8AC3E}">
        <p14:creationId xmlns:p14="http://schemas.microsoft.com/office/powerpoint/2010/main" val="395109127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419F81-7AD9-1F51-899D-96DEF8235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07975"/>
            <a:ext cx="12127179" cy="654025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tx2"/>
                </a:solidFill>
                <a:latin typeface="Berlin Sans FB Demi" panose="020E0802020502020306" pitchFamily="34" charset="0"/>
              </a:rPr>
              <a:t>DOKUMEN R3P</a:t>
            </a:r>
            <a:endParaRPr lang="en-ID" dirty="0">
              <a:solidFill>
                <a:schemeClr val="tx2"/>
              </a:solidFill>
              <a:latin typeface="Berlin Sans FB Demi" panose="020E0802020502020306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D22C471-DF47-3AB1-EC8D-5B740CF821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" y="1108269"/>
            <a:ext cx="1983212" cy="559733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734184-1F11-0B41-E729-930FAADF1B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9800" y="1133473"/>
            <a:ext cx="2407350" cy="574973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E59981C-1927-D449-F703-609F6FBC924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1775" y="1108269"/>
            <a:ext cx="2407350" cy="574973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138E28E-5B3B-5D5E-A2C6-F5D4AD93FB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62800" y="1108269"/>
            <a:ext cx="2460171" cy="574973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FF8967-99F7-4B12-B09D-DBDA29A4D2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5450" y="1083065"/>
            <a:ext cx="2460171" cy="577493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D58FAE1-C1A4-F07A-FA35-97C2811D58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145" y="109211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Logo BerAKHLAK">
            <a:extLst>
              <a:ext uri="{FF2B5EF4-FFF2-40B4-BE49-F238E27FC236}">
                <a16:creationId xmlns:a16="http://schemas.microsoft.com/office/drawing/2014/main" id="{2383D134-1A8C-210E-9E6C-DC996074EDF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468" y="56828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4" descr="Logo EVP">
            <a:extLst>
              <a:ext uri="{FF2B5EF4-FFF2-40B4-BE49-F238E27FC236}">
                <a16:creationId xmlns:a16="http://schemas.microsoft.com/office/drawing/2014/main" id="{179AB697-03A9-B321-F266-F34216C48A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91" y="652108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139435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48867" y="207263"/>
            <a:ext cx="4415028" cy="6539483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pPr algn="l" defTabSz="1219170" rtl="0"/>
            <a:endParaRPr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5550408" y="1295401"/>
            <a:ext cx="867411" cy="102235"/>
          </a:xfrm>
          <a:custGeom>
            <a:avLst/>
            <a:gdLst/>
            <a:ahLst/>
            <a:cxnLst/>
            <a:rect l="l" t="t" r="r" b="b"/>
            <a:pathLst>
              <a:path w="867410" h="102234">
                <a:moveTo>
                  <a:pt x="867155" y="0"/>
                </a:moveTo>
                <a:lnTo>
                  <a:pt x="0" y="0"/>
                </a:lnTo>
                <a:lnTo>
                  <a:pt x="101726" y="101726"/>
                </a:lnTo>
                <a:lnTo>
                  <a:pt x="765428" y="101726"/>
                </a:lnTo>
                <a:lnTo>
                  <a:pt x="867155" y="0"/>
                </a:lnTo>
                <a:close/>
              </a:path>
            </a:pathLst>
          </a:custGeom>
          <a:solidFill>
            <a:srgbClr val="F09558"/>
          </a:solidFill>
        </p:spPr>
        <p:txBody>
          <a:bodyPr wrap="square" lIns="0" tIns="0" rIns="0" bIns="0" rtlCol="0"/>
          <a:lstStyle/>
          <a:p>
            <a:pPr algn="l" defTabSz="1219170" rtl="0"/>
            <a:endParaRPr kern="1200">
              <a:solidFill>
                <a:prstClr val="black"/>
              </a:solidFill>
              <a:latin typeface="Calibri"/>
              <a:ea typeface="+mn-ea"/>
              <a:cs typeface="+mn-c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544312" y="1289305"/>
            <a:ext cx="879475" cy="826135"/>
            <a:chOff x="5544311" y="1289303"/>
            <a:chExt cx="879475" cy="826135"/>
          </a:xfrm>
        </p:grpSpPr>
        <p:sp>
          <p:nvSpPr>
            <p:cNvPr id="5" name="object 5"/>
            <p:cNvSpPr/>
            <p:nvPr/>
          </p:nvSpPr>
          <p:spPr>
            <a:xfrm>
              <a:off x="5550407" y="2007488"/>
              <a:ext cx="867410" cy="102235"/>
            </a:xfrm>
            <a:custGeom>
              <a:avLst/>
              <a:gdLst/>
              <a:ahLst/>
              <a:cxnLst/>
              <a:rect l="l" t="t" r="r" b="b"/>
              <a:pathLst>
                <a:path w="867410" h="102235">
                  <a:moveTo>
                    <a:pt x="765428" y="0"/>
                  </a:moveTo>
                  <a:lnTo>
                    <a:pt x="101726" y="0"/>
                  </a:lnTo>
                  <a:lnTo>
                    <a:pt x="0" y="101726"/>
                  </a:lnTo>
                  <a:lnTo>
                    <a:pt x="867155" y="101726"/>
                  </a:lnTo>
                  <a:lnTo>
                    <a:pt x="765428" y="0"/>
                  </a:lnTo>
                  <a:close/>
                </a:path>
              </a:pathLst>
            </a:custGeom>
            <a:solidFill>
              <a:srgbClr val="BE6327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5550407" y="1295399"/>
              <a:ext cx="102235" cy="814069"/>
            </a:xfrm>
            <a:custGeom>
              <a:avLst/>
              <a:gdLst/>
              <a:ahLst/>
              <a:cxnLst/>
              <a:rect l="l" t="t" r="r" b="b"/>
              <a:pathLst>
                <a:path w="102235" h="814069">
                  <a:moveTo>
                    <a:pt x="0" y="0"/>
                  </a:moveTo>
                  <a:lnTo>
                    <a:pt x="0" y="813815"/>
                  </a:lnTo>
                  <a:lnTo>
                    <a:pt x="101726" y="712088"/>
                  </a:lnTo>
                  <a:lnTo>
                    <a:pt x="101726" y="1017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083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315836" y="1295399"/>
              <a:ext cx="102235" cy="814069"/>
            </a:xfrm>
            <a:custGeom>
              <a:avLst/>
              <a:gdLst/>
              <a:ahLst/>
              <a:cxnLst/>
              <a:rect l="l" t="t" r="r" b="b"/>
              <a:pathLst>
                <a:path w="102235" h="814069">
                  <a:moveTo>
                    <a:pt x="101726" y="0"/>
                  </a:moveTo>
                  <a:lnTo>
                    <a:pt x="0" y="101726"/>
                  </a:lnTo>
                  <a:lnTo>
                    <a:pt x="0" y="712088"/>
                  </a:lnTo>
                  <a:lnTo>
                    <a:pt x="101726" y="813815"/>
                  </a:lnTo>
                  <a:lnTo>
                    <a:pt x="101726" y="0"/>
                  </a:lnTo>
                  <a:close/>
                </a:path>
              </a:pathLst>
            </a:custGeom>
            <a:solidFill>
              <a:srgbClr val="8E4A1D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550407" y="1295399"/>
              <a:ext cx="867410" cy="814069"/>
            </a:xfrm>
            <a:custGeom>
              <a:avLst/>
              <a:gdLst/>
              <a:ahLst/>
              <a:cxnLst/>
              <a:rect l="l" t="t" r="r" b="b"/>
              <a:pathLst>
                <a:path w="867410" h="814069">
                  <a:moveTo>
                    <a:pt x="0" y="0"/>
                  </a:moveTo>
                  <a:lnTo>
                    <a:pt x="867155" y="0"/>
                  </a:lnTo>
                  <a:lnTo>
                    <a:pt x="867155" y="813815"/>
                  </a:lnTo>
                  <a:lnTo>
                    <a:pt x="0" y="813815"/>
                  </a:lnTo>
                  <a:lnTo>
                    <a:pt x="0" y="0"/>
                  </a:lnTo>
                  <a:close/>
                </a:path>
                <a:path w="867410" h="814069">
                  <a:moveTo>
                    <a:pt x="0" y="0"/>
                  </a:moveTo>
                  <a:lnTo>
                    <a:pt x="101726" y="101726"/>
                  </a:lnTo>
                </a:path>
                <a:path w="867410" h="814069">
                  <a:moveTo>
                    <a:pt x="0" y="813815"/>
                  </a:moveTo>
                  <a:lnTo>
                    <a:pt x="101726" y="712088"/>
                  </a:lnTo>
                </a:path>
                <a:path w="867410" h="814069">
                  <a:moveTo>
                    <a:pt x="867155" y="0"/>
                  </a:moveTo>
                  <a:lnTo>
                    <a:pt x="765428" y="101726"/>
                  </a:lnTo>
                </a:path>
                <a:path w="867410" h="814069">
                  <a:moveTo>
                    <a:pt x="867155" y="813815"/>
                  </a:moveTo>
                  <a:lnTo>
                    <a:pt x="765428" y="712088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5652133" y="1397128"/>
            <a:ext cx="664211" cy="431528"/>
          </a:xfrm>
          <a:prstGeom prst="rect">
            <a:avLst/>
          </a:prstGeom>
          <a:solidFill>
            <a:srgbClr val="EC7C30"/>
          </a:solidFill>
          <a:ln w="12192">
            <a:solidFill>
              <a:srgbClr val="41709C"/>
            </a:solidFill>
          </a:ln>
        </p:spPr>
        <p:txBody>
          <a:bodyPr vert="horz" wrap="square" lIns="0" tIns="153035" rIns="0" bIns="0" rtlCol="0">
            <a:spAutoFit/>
          </a:bodyPr>
          <a:lstStyle/>
          <a:p>
            <a:pPr marL="635" algn="ctr" defTabSz="1219170" rtl="0">
              <a:spcBef>
                <a:spcPts val="1205"/>
              </a:spcBef>
            </a:pPr>
            <a:r>
              <a:rPr kern="1200" dirty="0">
                <a:solidFill>
                  <a:srgbClr val="FFFFFF"/>
                </a:solidFill>
                <a:latin typeface="Carlito"/>
                <a:ea typeface="+mn-ea"/>
                <a:cs typeface="Carlito"/>
              </a:rPr>
              <a:t>1</a:t>
            </a:r>
            <a:endParaRPr kern="120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697219" y="1300353"/>
            <a:ext cx="3751579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l" defTabSz="1219170" rtl="0">
              <a:spcBef>
                <a:spcPts val="100"/>
              </a:spcBef>
            </a:pPr>
            <a:r>
              <a:rPr sz="2400" b="1" kern="1200" spc="-11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Kondisi </a:t>
            </a:r>
            <a:r>
              <a:rPr sz="2400" b="1" kern="1200" spc="-15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Wilayah </a:t>
            </a:r>
            <a:r>
              <a:rPr sz="2400" b="1" kern="1200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dan </a:t>
            </a:r>
            <a:r>
              <a:rPr sz="2400" b="1" kern="1200" spc="-11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Kejadian  Pascabencana</a:t>
            </a:r>
            <a:endParaRPr sz="2400" kern="120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5544312" y="2400301"/>
            <a:ext cx="879475" cy="824865"/>
            <a:chOff x="5544311" y="2400300"/>
            <a:chExt cx="879475" cy="824865"/>
          </a:xfrm>
        </p:grpSpPr>
        <p:sp>
          <p:nvSpPr>
            <p:cNvPr id="12" name="object 12"/>
            <p:cNvSpPr/>
            <p:nvPr/>
          </p:nvSpPr>
          <p:spPr>
            <a:xfrm>
              <a:off x="5550407" y="2406395"/>
              <a:ext cx="867410" cy="101600"/>
            </a:xfrm>
            <a:custGeom>
              <a:avLst/>
              <a:gdLst/>
              <a:ahLst/>
              <a:cxnLst/>
              <a:rect l="l" t="t" r="r" b="b"/>
              <a:pathLst>
                <a:path w="867410" h="101600">
                  <a:moveTo>
                    <a:pt x="867155" y="0"/>
                  </a:moveTo>
                  <a:lnTo>
                    <a:pt x="0" y="0"/>
                  </a:lnTo>
                  <a:lnTo>
                    <a:pt x="101472" y="101473"/>
                  </a:lnTo>
                  <a:lnTo>
                    <a:pt x="765682" y="101473"/>
                  </a:lnTo>
                  <a:lnTo>
                    <a:pt x="867155" y="0"/>
                  </a:lnTo>
                  <a:close/>
                </a:path>
              </a:pathLst>
            </a:custGeom>
            <a:solidFill>
              <a:srgbClr val="A7D971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5550407" y="3117215"/>
              <a:ext cx="867410" cy="101600"/>
            </a:xfrm>
            <a:custGeom>
              <a:avLst/>
              <a:gdLst/>
              <a:ahLst/>
              <a:cxnLst/>
              <a:rect l="l" t="t" r="r" b="b"/>
              <a:pathLst>
                <a:path w="867410" h="101600">
                  <a:moveTo>
                    <a:pt x="765682" y="0"/>
                  </a:moveTo>
                  <a:lnTo>
                    <a:pt x="101472" y="0"/>
                  </a:lnTo>
                  <a:lnTo>
                    <a:pt x="0" y="101473"/>
                  </a:lnTo>
                  <a:lnTo>
                    <a:pt x="867155" y="101473"/>
                  </a:lnTo>
                  <a:lnTo>
                    <a:pt x="765682" y="0"/>
                  </a:lnTo>
                  <a:close/>
                </a:path>
              </a:pathLst>
            </a:custGeom>
            <a:solidFill>
              <a:srgbClr val="75A740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5550407" y="2406395"/>
              <a:ext cx="101600" cy="812800"/>
            </a:xfrm>
            <a:custGeom>
              <a:avLst/>
              <a:gdLst/>
              <a:ahLst/>
              <a:cxnLst/>
              <a:rect l="l" t="t" r="r" b="b"/>
              <a:pathLst>
                <a:path w="101600" h="812800">
                  <a:moveTo>
                    <a:pt x="0" y="0"/>
                  </a:moveTo>
                  <a:lnTo>
                    <a:pt x="0" y="812291"/>
                  </a:lnTo>
                  <a:lnTo>
                    <a:pt x="101472" y="710818"/>
                  </a:lnTo>
                  <a:lnTo>
                    <a:pt x="101472" y="1014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DE295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6316090" y="2406395"/>
              <a:ext cx="101600" cy="812800"/>
            </a:xfrm>
            <a:custGeom>
              <a:avLst/>
              <a:gdLst/>
              <a:ahLst/>
              <a:cxnLst/>
              <a:rect l="l" t="t" r="r" b="b"/>
              <a:pathLst>
                <a:path w="101600" h="812800">
                  <a:moveTo>
                    <a:pt x="101473" y="0"/>
                  </a:moveTo>
                  <a:lnTo>
                    <a:pt x="0" y="101473"/>
                  </a:lnTo>
                  <a:lnTo>
                    <a:pt x="0" y="710818"/>
                  </a:lnTo>
                  <a:lnTo>
                    <a:pt x="101473" y="812291"/>
                  </a:lnTo>
                  <a:lnTo>
                    <a:pt x="101473" y="0"/>
                  </a:lnTo>
                  <a:close/>
                </a:path>
              </a:pathLst>
            </a:custGeom>
            <a:solidFill>
              <a:srgbClr val="577C2F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5550407" y="2406395"/>
              <a:ext cx="867410" cy="812800"/>
            </a:xfrm>
            <a:custGeom>
              <a:avLst/>
              <a:gdLst/>
              <a:ahLst/>
              <a:cxnLst/>
              <a:rect l="l" t="t" r="r" b="b"/>
              <a:pathLst>
                <a:path w="867410" h="812800">
                  <a:moveTo>
                    <a:pt x="0" y="0"/>
                  </a:moveTo>
                  <a:lnTo>
                    <a:pt x="867155" y="0"/>
                  </a:lnTo>
                  <a:lnTo>
                    <a:pt x="867155" y="812291"/>
                  </a:lnTo>
                  <a:lnTo>
                    <a:pt x="0" y="812291"/>
                  </a:lnTo>
                  <a:lnTo>
                    <a:pt x="0" y="0"/>
                  </a:lnTo>
                  <a:close/>
                </a:path>
                <a:path w="867410" h="812800">
                  <a:moveTo>
                    <a:pt x="0" y="0"/>
                  </a:moveTo>
                  <a:lnTo>
                    <a:pt x="101472" y="101473"/>
                  </a:lnTo>
                </a:path>
                <a:path w="867410" h="812800">
                  <a:moveTo>
                    <a:pt x="0" y="812291"/>
                  </a:moveTo>
                  <a:lnTo>
                    <a:pt x="101472" y="710818"/>
                  </a:lnTo>
                </a:path>
                <a:path w="867410" h="812800">
                  <a:moveTo>
                    <a:pt x="867155" y="0"/>
                  </a:moveTo>
                  <a:lnTo>
                    <a:pt x="765682" y="101473"/>
                  </a:lnTo>
                </a:path>
                <a:path w="867410" h="812800">
                  <a:moveTo>
                    <a:pt x="867155" y="812291"/>
                  </a:moveTo>
                  <a:lnTo>
                    <a:pt x="765682" y="710818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17" name="object 17"/>
          <p:cNvSpPr txBox="1"/>
          <p:nvPr/>
        </p:nvSpPr>
        <p:spPr>
          <a:xfrm>
            <a:off x="5651880" y="2507870"/>
            <a:ext cx="664211" cy="431528"/>
          </a:xfrm>
          <a:prstGeom prst="rect">
            <a:avLst/>
          </a:prstGeom>
          <a:solidFill>
            <a:srgbClr val="92D050"/>
          </a:solidFill>
          <a:ln w="12192">
            <a:solidFill>
              <a:srgbClr val="41709C"/>
            </a:solidFill>
          </a:ln>
        </p:spPr>
        <p:txBody>
          <a:bodyPr vert="horz" wrap="square" lIns="0" tIns="153035" rIns="0" bIns="0" rtlCol="0">
            <a:spAutoFit/>
          </a:bodyPr>
          <a:lstStyle/>
          <a:p>
            <a:pPr marL="635" algn="ctr" defTabSz="1219170" rtl="0">
              <a:spcBef>
                <a:spcPts val="1205"/>
              </a:spcBef>
            </a:pPr>
            <a:r>
              <a:rPr kern="1200" dirty="0">
                <a:solidFill>
                  <a:srgbClr val="FFFFFF"/>
                </a:solidFill>
                <a:latin typeface="Carlito"/>
                <a:ea typeface="+mn-ea"/>
                <a:cs typeface="Carlito"/>
              </a:rPr>
              <a:t>2</a:t>
            </a:r>
            <a:endParaRPr kern="120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697218" y="2603754"/>
            <a:ext cx="1532383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sz="2400" b="1" kern="1200" spc="-5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Ji</a:t>
            </a:r>
            <a:r>
              <a:rPr sz="2400" b="1" kern="1200" spc="-11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t</a:t>
            </a:r>
            <a:r>
              <a:rPr sz="2400" b="1" kern="1200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u</a:t>
            </a:r>
            <a:r>
              <a:rPr sz="2400" b="1" kern="1200" spc="-11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p</a:t>
            </a:r>
            <a:r>
              <a:rPr sz="2400" b="1" kern="1200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asna</a:t>
            </a:r>
            <a:endParaRPr sz="2400" kern="1200" dirty="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grpSp>
        <p:nvGrpSpPr>
          <p:cNvPr id="19" name="object 19"/>
          <p:cNvGrpSpPr/>
          <p:nvPr/>
        </p:nvGrpSpPr>
        <p:grpSpPr>
          <a:xfrm>
            <a:off x="5544312" y="3467101"/>
            <a:ext cx="879475" cy="824865"/>
            <a:chOff x="5544311" y="3467100"/>
            <a:chExt cx="879475" cy="824865"/>
          </a:xfrm>
        </p:grpSpPr>
        <p:sp>
          <p:nvSpPr>
            <p:cNvPr id="20" name="object 20"/>
            <p:cNvSpPr/>
            <p:nvPr/>
          </p:nvSpPr>
          <p:spPr>
            <a:xfrm>
              <a:off x="5550407" y="3473195"/>
              <a:ext cx="867410" cy="101600"/>
            </a:xfrm>
            <a:custGeom>
              <a:avLst/>
              <a:gdLst/>
              <a:ahLst/>
              <a:cxnLst/>
              <a:rect l="l" t="t" r="r" b="b"/>
              <a:pathLst>
                <a:path w="867410" h="101600">
                  <a:moveTo>
                    <a:pt x="867155" y="0"/>
                  </a:moveTo>
                  <a:lnTo>
                    <a:pt x="0" y="0"/>
                  </a:lnTo>
                  <a:lnTo>
                    <a:pt x="101472" y="101473"/>
                  </a:lnTo>
                  <a:lnTo>
                    <a:pt x="765682" y="101473"/>
                  </a:lnTo>
                  <a:lnTo>
                    <a:pt x="867155" y="0"/>
                  </a:lnTo>
                  <a:close/>
                </a:path>
              </a:pathLst>
            </a:custGeom>
            <a:solidFill>
              <a:srgbClr val="F09558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5550407" y="4184015"/>
              <a:ext cx="867410" cy="101600"/>
            </a:xfrm>
            <a:custGeom>
              <a:avLst/>
              <a:gdLst/>
              <a:ahLst/>
              <a:cxnLst/>
              <a:rect l="l" t="t" r="r" b="b"/>
              <a:pathLst>
                <a:path w="867410" h="101600">
                  <a:moveTo>
                    <a:pt x="765682" y="0"/>
                  </a:moveTo>
                  <a:lnTo>
                    <a:pt x="101472" y="0"/>
                  </a:lnTo>
                  <a:lnTo>
                    <a:pt x="0" y="101473"/>
                  </a:lnTo>
                  <a:lnTo>
                    <a:pt x="867155" y="101473"/>
                  </a:lnTo>
                  <a:lnTo>
                    <a:pt x="765682" y="0"/>
                  </a:lnTo>
                  <a:close/>
                </a:path>
              </a:pathLst>
            </a:custGeom>
            <a:solidFill>
              <a:srgbClr val="BE6327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5550407" y="3473195"/>
              <a:ext cx="101600" cy="812800"/>
            </a:xfrm>
            <a:custGeom>
              <a:avLst/>
              <a:gdLst/>
              <a:ahLst/>
              <a:cxnLst/>
              <a:rect l="l" t="t" r="r" b="b"/>
              <a:pathLst>
                <a:path w="101600" h="812800">
                  <a:moveTo>
                    <a:pt x="0" y="0"/>
                  </a:moveTo>
                  <a:lnTo>
                    <a:pt x="0" y="812291"/>
                  </a:lnTo>
                  <a:lnTo>
                    <a:pt x="101472" y="710818"/>
                  </a:lnTo>
                  <a:lnTo>
                    <a:pt x="101472" y="10147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083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6316090" y="3473195"/>
              <a:ext cx="101600" cy="812800"/>
            </a:xfrm>
            <a:custGeom>
              <a:avLst/>
              <a:gdLst/>
              <a:ahLst/>
              <a:cxnLst/>
              <a:rect l="l" t="t" r="r" b="b"/>
              <a:pathLst>
                <a:path w="101600" h="812800">
                  <a:moveTo>
                    <a:pt x="101473" y="0"/>
                  </a:moveTo>
                  <a:lnTo>
                    <a:pt x="0" y="101473"/>
                  </a:lnTo>
                  <a:lnTo>
                    <a:pt x="0" y="710818"/>
                  </a:lnTo>
                  <a:lnTo>
                    <a:pt x="101473" y="812291"/>
                  </a:lnTo>
                  <a:lnTo>
                    <a:pt x="101473" y="0"/>
                  </a:lnTo>
                  <a:close/>
                </a:path>
              </a:pathLst>
            </a:custGeom>
            <a:solidFill>
              <a:srgbClr val="8E4A1D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5550407" y="3473195"/>
              <a:ext cx="867410" cy="812800"/>
            </a:xfrm>
            <a:custGeom>
              <a:avLst/>
              <a:gdLst/>
              <a:ahLst/>
              <a:cxnLst/>
              <a:rect l="l" t="t" r="r" b="b"/>
              <a:pathLst>
                <a:path w="867410" h="812800">
                  <a:moveTo>
                    <a:pt x="0" y="0"/>
                  </a:moveTo>
                  <a:lnTo>
                    <a:pt x="867155" y="0"/>
                  </a:lnTo>
                  <a:lnTo>
                    <a:pt x="867155" y="812291"/>
                  </a:lnTo>
                  <a:lnTo>
                    <a:pt x="0" y="812291"/>
                  </a:lnTo>
                  <a:lnTo>
                    <a:pt x="0" y="0"/>
                  </a:lnTo>
                  <a:close/>
                </a:path>
                <a:path w="867410" h="812800">
                  <a:moveTo>
                    <a:pt x="0" y="0"/>
                  </a:moveTo>
                  <a:lnTo>
                    <a:pt x="101472" y="101473"/>
                  </a:lnTo>
                </a:path>
                <a:path w="867410" h="812800">
                  <a:moveTo>
                    <a:pt x="0" y="812291"/>
                  </a:moveTo>
                  <a:lnTo>
                    <a:pt x="101472" y="710818"/>
                  </a:lnTo>
                </a:path>
                <a:path w="867410" h="812800">
                  <a:moveTo>
                    <a:pt x="867155" y="0"/>
                  </a:moveTo>
                  <a:lnTo>
                    <a:pt x="765682" y="101473"/>
                  </a:lnTo>
                </a:path>
                <a:path w="867410" h="812800">
                  <a:moveTo>
                    <a:pt x="867155" y="812291"/>
                  </a:moveTo>
                  <a:lnTo>
                    <a:pt x="765682" y="710818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651880" y="3574670"/>
            <a:ext cx="664211" cy="431528"/>
          </a:xfrm>
          <a:prstGeom prst="rect">
            <a:avLst/>
          </a:prstGeom>
          <a:solidFill>
            <a:srgbClr val="EC7C30"/>
          </a:solidFill>
          <a:ln w="12192">
            <a:solidFill>
              <a:srgbClr val="41709C"/>
            </a:solidFill>
          </a:ln>
        </p:spPr>
        <p:txBody>
          <a:bodyPr vert="horz" wrap="square" lIns="0" tIns="153035" rIns="0" bIns="0" rtlCol="0">
            <a:spAutoFit/>
          </a:bodyPr>
          <a:lstStyle/>
          <a:p>
            <a:pPr marL="635" algn="ctr" defTabSz="1219170" rtl="0">
              <a:spcBef>
                <a:spcPts val="1205"/>
              </a:spcBef>
            </a:pPr>
            <a:r>
              <a:rPr kern="1200" dirty="0">
                <a:solidFill>
                  <a:srgbClr val="FFFFFF"/>
                </a:solidFill>
                <a:latin typeface="Carlito"/>
                <a:ea typeface="+mn-ea"/>
                <a:cs typeface="Carlito"/>
              </a:rPr>
              <a:t>3</a:t>
            </a:r>
            <a:endParaRPr kern="120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6697219" y="3652522"/>
            <a:ext cx="285432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sz="2400" b="1" kern="1200" spc="-15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Kebijakan </a:t>
            </a:r>
            <a:r>
              <a:rPr sz="2400" b="1" kern="1200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dan</a:t>
            </a:r>
            <a:r>
              <a:rPr sz="2400" b="1" kern="1200" spc="-40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 </a:t>
            </a:r>
            <a:r>
              <a:rPr sz="2400" b="1" kern="1200" spc="-15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Strategi</a:t>
            </a:r>
            <a:endParaRPr sz="2400" kern="120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grpSp>
        <p:nvGrpSpPr>
          <p:cNvPr id="27" name="object 27"/>
          <p:cNvGrpSpPr/>
          <p:nvPr/>
        </p:nvGrpSpPr>
        <p:grpSpPr>
          <a:xfrm>
            <a:off x="5544312" y="4547617"/>
            <a:ext cx="879475" cy="826135"/>
            <a:chOff x="5544311" y="4547615"/>
            <a:chExt cx="879475" cy="826135"/>
          </a:xfrm>
        </p:grpSpPr>
        <p:sp>
          <p:nvSpPr>
            <p:cNvPr id="28" name="object 28"/>
            <p:cNvSpPr/>
            <p:nvPr/>
          </p:nvSpPr>
          <p:spPr>
            <a:xfrm>
              <a:off x="5550407" y="4553711"/>
              <a:ext cx="867410" cy="102235"/>
            </a:xfrm>
            <a:custGeom>
              <a:avLst/>
              <a:gdLst/>
              <a:ahLst/>
              <a:cxnLst/>
              <a:rect l="l" t="t" r="r" b="b"/>
              <a:pathLst>
                <a:path w="867410" h="102235">
                  <a:moveTo>
                    <a:pt x="867155" y="0"/>
                  </a:moveTo>
                  <a:lnTo>
                    <a:pt x="0" y="0"/>
                  </a:lnTo>
                  <a:lnTo>
                    <a:pt x="101726" y="101726"/>
                  </a:lnTo>
                  <a:lnTo>
                    <a:pt x="765428" y="101726"/>
                  </a:lnTo>
                  <a:lnTo>
                    <a:pt x="867155" y="0"/>
                  </a:lnTo>
                  <a:close/>
                </a:path>
              </a:pathLst>
            </a:custGeom>
            <a:solidFill>
              <a:srgbClr val="F09558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5550407" y="5265800"/>
              <a:ext cx="867410" cy="102235"/>
            </a:xfrm>
            <a:custGeom>
              <a:avLst/>
              <a:gdLst/>
              <a:ahLst/>
              <a:cxnLst/>
              <a:rect l="l" t="t" r="r" b="b"/>
              <a:pathLst>
                <a:path w="867410" h="102235">
                  <a:moveTo>
                    <a:pt x="765428" y="0"/>
                  </a:moveTo>
                  <a:lnTo>
                    <a:pt x="101726" y="0"/>
                  </a:lnTo>
                  <a:lnTo>
                    <a:pt x="0" y="101727"/>
                  </a:lnTo>
                  <a:lnTo>
                    <a:pt x="867155" y="101727"/>
                  </a:lnTo>
                  <a:lnTo>
                    <a:pt x="765428" y="0"/>
                  </a:lnTo>
                  <a:close/>
                </a:path>
              </a:pathLst>
            </a:custGeom>
            <a:solidFill>
              <a:srgbClr val="BE6327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5550407" y="4553711"/>
              <a:ext cx="102235" cy="814069"/>
            </a:xfrm>
            <a:custGeom>
              <a:avLst/>
              <a:gdLst/>
              <a:ahLst/>
              <a:cxnLst/>
              <a:rect l="l" t="t" r="r" b="b"/>
              <a:pathLst>
                <a:path w="102235" h="814070">
                  <a:moveTo>
                    <a:pt x="0" y="0"/>
                  </a:moveTo>
                  <a:lnTo>
                    <a:pt x="0" y="813816"/>
                  </a:lnTo>
                  <a:lnTo>
                    <a:pt x="101726" y="712088"/>
                  </a:lnTo>
                  <a:lnTo>
                    <a:pt x="101726" y="10172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083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6315836" y="4553711"/>
              <a:ext cx="102235" cy="814069"/>
            </a:xfrm>
            <a:custGeom>
              <a:avLst/>
              <a:gdLst/>
              <a:ahLst/>
              <a:cxnLst/>
              <a:rect l="l" t="t" r="r" b="b"/>
              <a:pathLst>
                <a:path w="102235" h="814070">
                  <a:moveTo>
                    <a:pt x="101726" y="0"/>
                  </a:moveTo>
                  <a:lnTo>
                    <a:pt x="0" y="101726"/>
                  </a:lnTo>
                  <a:lnTo>
                    <a:pt x="0" y="712088"/>
                  </a:lnTo>
                  <a:lnTo>
                    <a:pt x="101726" y="813816"/>
                  </a:lnTo>
                  <a:lnTo>
                    <a:pt x="101726" y="0"/>
                  </a:lnTo>
                  <a:close/>
                </a:path>
              </a:pathLst>
            </a:custGeom>
            <a:solidFill>
              <a:srgbClr val="8E4A1D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5550407" y="4553711"/>
              <a:ext cx="867410" cy="814069"/>
            </a:xfrm>
            <a:custGeom>
              <a:avLst/>
              <a:gdLst/>
              <a:ahLst/>
              <a:cxnLst/>
              <a:rect l="l" t="t" r="r" b="b"/>
              <a:pathLst>
                <a:path w="867410" h="814070">
                  <a:moveTo>
                    <a:pt x="0" y="0"/>
                  </a:moveTo>
                  <a:lnTo>
                    <a:pt x="867155" y="0"/>
                  </a:lnTo>
                  <a:lnTo>
                    <a:pt x="867155" y="813816"/>
                  </a:lnTo>
                  <a:lnTo>
                    <a:pt x="0" y="813816"/>
                  </a:lnTo>
                  <a:lnTo>
                    <a:pt x="0" y="0"/>
                  </a:lnTo>
                  <a:close/>
                </a:path>
                <a:path w="867410" h="814070">
                  <a:moveTo>
                    <a:pt x="0" y="0"/>
                  </a:moveTo>
                  <a:lnTo>
                    <a:pt x="101726" y="101726"/>
                  </a:lnTo>
                </a:path>
                <a:path w="867410" h="814070">
                  <a:moveTo>
                    <a:pt x="0" y="813816"/>
                  </a:moveTo>
                  <a:lnTo>
                    <a:pt x="101726" y="712088"/>
                  </a:lnTo>
                </a:path>
                <a:path w="867410" h="814070">
                  <a:moveTo>
                    <a:pt x="867155" y="0"/>
                  </a:moveTo>
                  <a:lnTo>
                    <a:pt x="765428" y="101726"/>
                  </a:lnTo>
                </a:path>
                <a:path w="867410" h="814070">
                  <a:moveTo>
                    <a:pt x="867155" y="813816"/>
                  </a:moveTo>
                  <a:lnTo>
                    <a:pt x="765428" y="712088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5652133" y="4655439"/>
            <a:ext cx="664211" cy="432171"/>
          </a:xfrm>
          <a:prstGeom prst="rect">
            <a:avLst/>
          </a:prstGeom>
          <a:solidFill>
            <a:srgbClr val="EC7C30"/>
          </a:solidFill>
          <a:ln w="12192">
            <a:solidFill>
              <a:srgbClr val="41709C"/>
            </a:solidFill>
          </a:ln>
        </p:spPr>
        <p:txBody>
          <a:bodyPr vert="horz" wrap="square" lIns="0" tIns="153671" rIns="0" bIns="0" rtlCol="0">
            <a:spAutoFit/>
          </a:bodyPr>
          <a:lstStyle/>
          <a:p>
            <a:pPr marL="635" algn="ctr" defTabSz="1219170" rtl="0">
              <a:spcBef>
                <a:spcPts val="1209"/>
              </a:spcBef>
            </a:pPr>
            <a:r>
              <a:rPr kern="1200" dirty="0">
                <a:solidFill>
                  <a:srgbClr val="FFFFFF"/>
                </a:solidFill>
                <a:latin typeface="Carlito"/>
                <a:ea typeface="+mn-ea"/>
                <a:cs typeface="Carlito"/>
              </a:rPr>
              <a:t>4</a:t>
            </a:r>
            <a:endParaRPr kern="120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697219" y="4734560"/>
            <a:ext cx="38639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sz="2400" b="1" kern="1200" spc="-11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Pelaksanaan </a:t>
            </a:r>
            <a:r>
              <a:rPr sz="2400" b="1" kern="1200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RR</a:t>
            </a:r>
            <a:r>
              <a:rPr sz="2400" b="1" kern="1200" spc="-25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 </a:t>
            </a:r>
            <a:r>
              <a:rPr sz="2400" b="1" kern="1200" spc="-11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Pascabencana</a:t>
            </a:r>
            <a:endParaRPr sz="2400" kern="120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grpSp>
        <p:nvGrpSpPr>
          <p:cNvPr id="35" name="object 35"/>
          <p:cNvGrpSpPr/>
          <p:nvPr/>
        </p:nvGrpSpPr>
        <p:grpSpPr>
          <a:xfrm>
            <a:off x="5532121" y="5637277"/>
            <a:ext cx="894715" cy="824865"/>
            <a:chOff x="5532120" y="5637276"/>
            <a:chExt cx="894715" cy="824865"/>
          </a:xfrm>
        </p:grpSpPr>
        <p:sp>
          <p:nvSpPr>
            <p:cNvPr id="36" name="object 36"/>
            <p:cNvSpPr/>
            <p:nvPr/>
          </p:nvSpPr>
          <p:spPr>
            <a:xfrm>
              <a:off x="5538216" y="5643372"/>
              <a:ext cx="882650" cy="101600"/>
            </a:xfrm>
            <a:custGeom>
              <a:avLst/>
              <a:gdLst/>
              <a:ahLst/>
              <a:cxnLst/>
              <a:rect l="l" t="t" r="r" b="b"/>
              <a:pathLst>
                <a:path w="882650" h="101600">
                  <a:moveTo>
                    <a:pt x="882396" y="0"/>
                  </a:moveTo>
                  <a:lnTo>
                    <a:pt x="0" y="0"/>
                  </a:lnTo>
                  <a:lnTo>
                    <a:pt x="101473" y="101536"/>
                  </a:lnTo>
                  <a:lnTo>
                    <a:pt x="780923" y="101536"/>
                  </a:lnTo>
                  <a:lnTo>
                    <a:pt x="882396" y="0"/>
                  </a:lnTo>
                  <a:close/>
                </a:path>
              </a:pathLst>
            </a:custGeom>
            <a:solidFill>
              <a:srgbClr val="F09558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5538216" y="6354127"/>
              <a:ext cx="882650" cy="101600"/>
            </a:xfrm>
            <a:custGeom>
              <a:avLst/>
              <a:gdLst/>
              <a:ahLst/>
              <a:cxnLst/>
              <a:rect l="l" t="t" r="r" b="b"/>
              <a:pathLst>
                <a:path w="882650" h="101600">
                  <a:moveTo>
                    <a:pt x="780923" y="0"/>
                  </a:moveTo>
                  <a:lnTo>
                    <a:pt x="101473" y="0"/>
                  </a:lnTo>
                  <a:lnTo>
                    <a:pt x="0" y="101536"/>
                  </a:lnTo>
                  <a:lnTo>
                    <a:pt x="882396" y="101536"/>
                  </a:lnTo>
                  <a:lnTo>
                    <a:pt x="780923" y="0"/>
                  </a:lnTo>
                  <a:close/>
                </a:path>
              </a:pathLst>
            </a:custGeom>
            <a:solidFill>
              <a:srgbClr val="BE6327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5538216" y="5643372"/>
              <a:ext cx="101600" cy="812800"/>
            </a:xfrm>
            <a:custGeom>
              <a:avLst/>
              <a:gdLst/>
              <a:ahLst/>
              <a:cxnLst/>
              <a:rect l="l" t="t" r="r" b="b"/>
              <a:pathLst>
                <a:path w="101600" h="812800">
                  <a:moveTo>
                    <a:pt x="0" y="0"/>
                  </a:moveTo>
                  <a:lnTo>
                    <a:pt x="0" y="812291"/>
                  </a:lnTo>
                  <a:lnTo>
                    <a:pt x="101473" y="710755"/>
                  </a:lnTo>
                  <a:lnTo>
                    <a:pt x="101473" y="1015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4B083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6319139" y="5643372"/>
              <a:ext cx="101600" cy="812800"/>
            </a:xfrm>
            <a:custGeom>
              <a:avLst/>
              <a:gdLst/>
              <a:ahLst/>
              <a:cxnLst/>
              <a:rect l="l" t="t" r="r" b="b"/>
              <a:pathLst>
                <a:path w="101600" h="812800">
                  <a:moveTo>
                    <a:pt x="101473" y="0"/>
                  </a:moveTo>
                  <a:lnTo>
                    <a:pt x="0" y="101536"/>
                  </a:lnTo>
                  <a:lnTo>
                    <a:pt x="0" y="710755"/>
                  </a:lnTo>
                  <a:lnTo>
                    <a:pt x="101473" y="812291"/>
                  </a:lnTo>
                  <a:lnTo>
                    <a:pt x="101473" y="0"/>
                  </a:lnTo>
                  <a:close/>
                </a:path>
              </a:pathLst>
            </a:custGeom>
            <a:solidFill>
              <a:srgbClr val="8E4A1D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5538216" y="5643372"/>
              <a:ext cx="882650" cy="812800"/>
            </a:xfrm>
            <a:custGeom>
              <a:avLst/>
              <a:gdLst/>
              <a:ahLst/>
              <a:cxnLst/>
              <a:rect l="l" t="t" r="r" b="b"/>
              <a:pathLst>
                <a:path w="882650" h="812800">
                  <a:moveTo>
                    <a:pt x="0" y="0"/>
                  </a:moveTo>
                  <a:lnTo>
                    <a:pt x="882396" y="0"/>
                  </a:lnTo>
                  <a:lnTo>
                    <a:pt x="882396" y="812291"/>
                  </a:lnTo>
                  <a:lnTo>
                    <a:pt x="0" y="812291"/>
                  </a:lnTo>
                  <a:lnTo>
                    <a:pt x="0" y="0"/>
                  </a:lnTo>
                  <a:close/>
                </a:path>
                <a:path w="882650" h="812800">
                  <a:moveTo>
                    <a:pt x="0" y="0"/>
                  </a:moveTo>
                  <a:lnTo>
                    <a:pt x="101473" y="101536"/>
                  </a:lnTo>
                </a:path>
                <a:path w="882650" h="812800">
                  <a:moveTo>
                    <a:pt x="0" y="812291"/>
                  </a:moveTo>
                  <a:lnTo>
                    <a:pt x="101473" y="710755"/>
                  </a:lnTo>
                </a:path>
                <a:path w="882650" h="812800">
                  <a:moveTo>
                    <a:pt x="882396" y="0"/>
                  </a:moveTo>
                  <a:lnTo>
                    <a:pt x="780923" y="101536"/>
                  </a:lnTo>
                </a:path>
                <a:path w="882650" h="812800">
                  <a:moveTo>
                    <a:pt x="882396" y="812291"/>
                  </a:moveTo>
                  <a:lnTo>
                    <a:pt x="780923" y="710755"/>
                  </a:lnTo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5639689" y="5744909"/>
            <a:ext cx="679451" cy="432171"/>
          </a:xfrm>
          <a:prstGeom prst="rect">
            <a:avLst/>
          </a:prstGeom>
          <a:solidFill>
            <a:srgbClr val="EC7C30"/>
          </a:solidFill>
          <a:ln w="12192">
            <a:solidFill>
              <a:srgbClr val="41709C"/>
            </a:solidFill>
          </a:ln>
        </p:spPr>
        <p:txBody>
          <a:bodyPr vert="horz" wrap="square" lIns="0" tIns="153671" rIns="0" bIns="0" rtlCol="0">
            <a:spAutoFit/>
          </a:bodyPr>
          <a:lstStyle/>
          <a:p>
            <a:pPr algn="ctr" defTabSz="1219170" rtl="0">
              <a:spcBef>
                <a:spcPts val="1209"/>
              </a:spcBef>
            </a:pPr>
            <a:r>
              <a:rPr kern="1200" dirty="0">
                <a:solidFill>
                  <a:srgbClr val="FFFFFF"/>
                </a:solidFill>
                <a:latin typeface="Carlito"/>
                <a:ea typeface="+mn-ea"/>
                <a:cs typeface="Carlito"/>
              </a:rPr>
              <a:t>5</a:t>
            </a:r>
            <a:endParaRPr kern="120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88074" y="5816906"/>
            <a:ext cx="1389127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sz="2400" b="1" kern="1200" spc="-15" dirty="0">
                <a:solidFill>
                  <a:prstClr val="black"/>
                </a:solidFill>
                <a:latin typeface="Carlito"/>
                <a:ea typeface="+mn-ea"/>
                <a:cs typeface="Carlito"/>
              </a:rPr>
              <a:t>Penutup</a:t>
            </a:r>
            <a:endParaRPr sz="2400" kern="1200" dirty="0">
              <a:solidFill>
                <a:prstClr val="black"/>
              </a:solidFill>
              <a:latin typeface="Carlito"/>
              <a:ea typeface="+mn-ea"/>
              <a:cs typeface="Carlito"/>
            </a:endParaRPr>
          </a:p>
        </p:txBody>
      </p:sp>
      <p:sp>
        <p:nvSpPr>
          <p:cNvPr id="43" name="object 43"/>
          <p:cNvSpPr txBox="1">
            <a:spLocks noGrp="1"/>
          </p:cNvSpPr>
          <p:nvPr>
            <p:ph type="title"/>
          </p:nvPr>
        </p:nvSpPr>
        <p:spPr>
          <a:xfrm>
            <a:off x="5633720" y="108966"/>
            <a:ext cx="2595880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400" dirty="0">
                <a:solidFill>
                  <a:srgbClr val="000000"/>
                </a:solidFill>
                <a:latin typeface="Carlito"/>
                <a:cs typeface="Carlito"/>
              </a:rPr>
              <a:t>ISI</a:t>
            </a:r>
            <a:r>
              <a:rPr sz="5400" spc="-85" dirty="0">
                <a:solidFill>
                  <a:srgbClr val="000000"/>
                </a:solidFill>
                <a:latin typeface="Carlito"/>
                <a:cs typeface="Carlito"/>
              </a:rPr>
              <a:t> </a:t>
            </a:r>
            <a:r>
              <a:rPr sz="5400" spc="-11" dirty="0">
                <a:solidFill>
                  <a:srgbClr val="000000"/>
                </a:solidFill>
                <a:latin typeface="Carlito"/>
                <a:cs typeface="Carlito"/>
              </a:rPr>
              <a:t>R3P</a:t>
            </a:r>
            <a:endParaRPr sz="5400" dirty="0">
              <a:latin typeface="Carlito"/>
              <a:cs typeface="Carlito"/>
            </a:endParaRP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6278156B-4966-A5B9-C8E9-0418C7C50EA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2867" y="55705"/>
            <a:ext cx="531284" cy="6288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5" name="Picture 44" descr="Logo BerAKHLAK">
            <a:extLst>
              <a:ext uri="{FF2B5EF4-FFF2-40B4-BE49-F238E27FC236}">
                <a16:creationId xmlns:a16="http://schemas.microsoft.com/office/drawing/2014/main" id="{5196C2A8-78A3-2310-28A0-AAE6E15F1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9322" y="19050"/>
            <a:ext cx="922678" cy="3510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6" name="Picture 4" descr="Logo EVP">
            <a:extLst>
              <a:ext uri="{FF2B5EF4-FFF2-40B4-BE49-F238E27FC236}">
                <a16:creationId xmlns:a16="http://schemas.microsoft.com/office/drawing/2014/main" id="{68F13AA8-4A2A-B812-FF88-30365942E6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2117" y="457200"/>
            <a:ext cx="531283" cy="241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755888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4651" y="1106424"/>
            <a:ext cx="10972800" cy="555040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761491" y="205232"/>
            <a:ext cx="5607050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2400" b="1" spc="-35" dirty="0">
                <a:solidFill>
                  <a:srgbClr val="BC9000"/>
                </a:solidFill>
                <a:latin typeface="Arial"/>
                <a:cs typeface="Arial"/>
              </a:rPr>
              <a:t>PERKIRAAN</a:t>
            </a:r>
            <a:r>
              <a:rPr sz="2400" b="1" spc="-85" dirty="0">
                <a:solidFill>
                  <a:srgbClr val="BC9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BC9000"/>
                </a:solidFill>
                <a:latin typeface="Arial"/>
                <a:cs typeface="Arial"/>
              </a:rPr>
              <a:t>KEBUTUHAN </a:t>
            </a:r>
            <a:r>
              <a:rPr sz="2400" b="1" spc="-35" dirty="0">
                <a:solidFill>
                  <a:srgbClr val="BC9000"/>
                </a:solidFill>
                <a:latin typeface="Arial"/>
                <a:cs typeface="Arial"/>
              </a:rPr>
              <a:t>BERDASARKAN</a:t>
            </a:r>
            <a:r>
              <a:rPr sz="2400" b="1" spc="35" dirty="0">
                <a:solidFill>
                  <a:srgbClr val="BC9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BC9000"/>
                </a:solidFill>
                <a:latin typeface="Arial"/>
                <a:cs typeface="Arial"/>
              </a:rPr>
              <a:t>KEWENANGAN</a:t>
            </a:r>
            <a:r>
              <a:rPr sz="2400" b="1" spc="204" dirty="0">
                <a:solidFill>
                  <a:srgbClr val="BC9000"/>
                </a:solidFill>
                <a:latin typeface="Arial"/>
                <a:cs typeface="Arial"/>
              </a:rPr>
              <a:t> </a:t>
            </a:r>
            <a:r>
              <a:rPr sz="2400" b="1" spc="-60" dirty="0">
                <a:solidFill>
                  <a:srgbClr val="BC9000"/>
                </a:solidFill>
                <a:latin typeface="Arial"/>
                <a:cs typeface="Arial"/>
              </a:rPr>
              <a:t>ASET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CF39AEE-722C-70E0-D108-F85C11F2A4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145" y="109211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Logo BerAKHLAK">
            <a:extLst>
              <a:ext uri="{FF2B5EF4-FFF2-40B4-BE49-F238E27FC236}">
                <a16:creationId xmlns:a16="http://schemas.microsoft.com/office/drawing/2014/main" id="{17FC78AD-5CA5-222C-4EDF-AA2511EE4F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468" y="56828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ogo EVP">
            <a:extLst>
              <a:ext uri="{FF2B5EF4-FFF2-40B4-BE49-F238E27FC236}">
                <a16:creationId xmlns:a16="http://schemas.microsoft.com/office/drawing/2014/main" id="{5D1F7058-9263-4971-27C7-CFA0782D7B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91" y="652108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280822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94944" y="926591"/>
            <a:ext cx="10893552" cy="5797296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69503" rIns="0" bIns="0" rtlCol="0">
            <a:spAutoFit/>
          </a:bodyPr>
          <a:lstStyle/>
          <a:p>
            <a:pPr marL="675005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BC9000"/>
                </a:solidFill>
                <a:latin typeface="Arial"/>
                <a:cs typeface="Arial"/>
              </a:rPr>
              <a:t>IDENTIFIKASI</a:t>
            </a:r>
            <a:r>
              <a:rPr sz="2400" b="1" spc="235" dirty="0">
                <a:solidFill>
                  <a:srgbClr val="BC9000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BC9000"/>
                </a:solidFill>
                <a:latin typeface="Arial"/>
                <a:cs typeface="Arial"/>
              </a:rPr>
              <a:t>SUMBER</a:t>
            </a:r>
            <a:r>
              <a:rPr sz="2400" b="1" spc="130" dirty="0">
                <a:solidFill>
                  <a:srgbClr val="BC9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BC9000"/>
                </a:solidFill>
                <a:latin typeface="Arial"/>
                <a:cs typeface="Arial"/>
              </a:rPr>
              <a:t>PENDANAAN</a:t>
            </a:r>
            <a:endParaRPr sz="2400">
              <a:latin typeface="Arial"/>
              <a:cs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8DE10D-DC05-0C92-E9E8-5F01C7A009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5016" y="33011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 descr="Logo BerAKHLAK">
            <a:extLst>
              <a:ext uri="{FF2B5EF4-FFF2-40B4-BE49-F238E27FC236}">
                <a16:creationId xmlns:a16="http://schemas.microsoft.com/office/drawing/2014/main" id="{A0F8D54A-9567-87B2-EAA9-7FBF4FDF73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6339" y="-19372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4" descr="Logo EVP">
            <a:extLst>
              <a:ext uri="{FF2B5EF4-FFF2-40B4-BE49-F238E27FC236}">
                <a16:creationId xmlns:a16="http://schemas.microsoft.com/office/drawing/2014/main" id="{5A32183E-D084-B148-E907-A3D9C7BF0F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562" y="575908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234374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39794" y="218314"/>
            <a:ext cx="334073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spcBef>
                <a:spcPts val="100"/>
              </a:spcBef>
            </a:pPr>
            <a:r>
              <a:rPr sz="5400" b="0" spc="-11" dirty="0">
                <a:solidFill>
                  <a:srgbClr val="252525"/>
                </a:solidFill>
              </a:rPr>
              <a:t>Penetapan</a:t>
            </a:r>
            <a:endParaRPr sz="5400"/>
          </a:p>
        </p:txBody>
      </p:sp>
      <p:grpSp>
        <p:nvGrpSpPr>
          <p:cNvPr id="3" name="object 3"/>
          <p:cNvGrpSpPr/>
          <p:nvPr/>
        </p:nvGrpSpPr>
        <p:grpSpPr>
          <a:xfrm>
            <a:off x="906782" y="2162557"/>
            <a:ext cx="10366375" cy="3400425"/>
            <a:chOff x="906780" y="2162555"/>
            <a:chExt cx="10366375" cy="3400425"/>
          </a:xfrm>
        </p:grpSpPr>
        <p:sp>
          <p:nvSpPr>
            <p:cNvPr id="4" name="object 4"/>
            <p:cNvSpPr/>
            <p:nvPr/>
          </p:nvSpPr>
          <p:spPr>
            <a:xfrm>
              <a:off x="909828" y="2162555"/>
              <a:ext cx="10363200" cy="1584960"/>
            </a:xfrm>
            <a:custGeom>
              <a:avLst/>
              <a:gdLst/>
              <a:ahLst/>
              <a:cxnLst/>
              <a:rect l="l" t="t" r="r" b="b"/>
              <a:pathLst>
                <a:path w="10363200" h="1584960">
                  <a:moveTo>
                    <a:pt x="10363200" y="0"/>
                  </a:moveTo>
                  <a:lnTo>
                    <a:pt x="0" y="0"/>
                  </a:lnTo>
                  <a:lnTo>
                    <a:pt x="0" y="1584959"/>
                  </a:lnTo>
                  <a:lnTo>
                    <a:pt x="10363200" y="1584959"/>
                  </a:lnTo>
                  <a:lnTo>
                    <a:pt x="10363200" y="0"/>
                  </a:lnTo>
                  <a:close/>
                </a:path>
              </a:pathLst>
            </a:custGeom>
            <a:solidFill>
              <a:srgbClr val="23A8C2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2994659" y="2171699"/>
              <a:ext cx="8278367" cy="158496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906780" y="3979163"/>
              <a:ext cx="10361930" cy="1583690"/>
            </a:xfrm>
            <a:custGeom>
              <a:avLst/>
              <a:gdLst/>
              <a:ahLst/>
              <a:cxnLst/>
              <a:rect l="l" t="t" r="r" b="b"/>
              <a:pathLst>
                <a:path w="10361930" h="1583689">
                  <a:moveTo>
                    <a:pt x="10361676" y="0"/>
                  </a:moveTo>
                  <a:lnTo>
                    <a:pt x="0" y="0"/>
                  </a:lnTo>
                  <a:lnTo>
                    <a:pt x="0" y="1583436"/>
                  </a:lnTo>
                  <a:lnTo>
                    <a:pt x="10361676" y="1583436"/>
                  </a:lnTo>
                  <a:lnTo>
                    <a:pt x="10361676" y="0"/>
                  </a:lnTo>
                  <a:close/>
                </a:path>
              </a:pathLst>
            </a:custGeom>
            <a:solidFill>
              <a:srgbClr val="2CB8AD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906780" y="3979163"/>
              <a:ext cx="7729728" cy="158343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2797555" y="2435430"/>
            <a:ext cx="6266180" cy="26514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l" defTabSz="1219170" rtl="0">
              <a:spcBef>
                <a:spcPts val="95"/>
              </a:spcBef>
            </a:pPr>
            <a:r>
              <a:rPr sz="4000" b="1" kern="1200" spc="-11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Gubernur/Bupati/Walikota</a:t>
            </a:r>
            <a:endParaRPr sz="4000" kern="1200"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algn="l" defTabSz="1219170" rtl="0"/>
            <a:endParaRPr sz="4400" kern="1200"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algn="l" defTabSz="1219170" rtl="0">
              <a:spcBef>
                <a:spcPts val="45"/>
              </a:spcBef>
            </a:pPr>
            <a:endParaRPr sz="4351" kern="1200">
              <a:solidFill>
                <a:prstClr val="black"/>
              </a:solidFill>
              <a:latin typeface="Arial"/>
              <a:ea typeface="+mn-ea"/>
              <a:cs typeface="Arial"/>
            </a:endParaRPr>
          </a:p>
          <a:p>
            <a:pPr marL="271773" algn="ctr" defTabSz="1219170" rtl="0"/>
            <a:r>
              <a:rPr sz="4400" b="1" kern="1200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Kepala</a:t>
            </a:r>
            <a:r>
              <a:rPr sz="4400" b="1" kern="1200" spc="-25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 </a:t>
            </a:r>
            <a:r>
              <a:rPr sz="4400" b="1" kern="1200" dirty="0">
                <a:solidFill>
                  <a:srgbClr val="FFFFFF"/>
                </a:solidFill>
                <a:latin typeface="Arial"/>
                <a:ea typeface="+mn-ea"/>
                <a:cs typeface="Arial"/>
              </a:rPr>
              <a:t>BNPB</a:t>
            </a:r>
            <a:endParaRPr sz="4400" kern="1200"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957073" y="1117093"/>
            <a:ext cx="10283191" cy="5417185"/>
            <a:chOff x="957072" y="1117091"/>
            <a:chExt cx="10283190" cy="5417185"/>
          </a:xfrm>
        </p:grpSpPr>
        <p:sp>
          <p:nvSpPr>
            <p:cNvPr id="10" name="object 10"/>
            <p:cNvSpPr/>
            <p:nvPr/>
          </p:nvSpPr>
          <p:spPr>
            <a:xfrm>
              <a:off x="9203436" y="3709390"/>
              <a:ext cx="1065276" cy="27739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9229343" y="3735450"/>
              <a:ext cx="963294" cy="175895"/>
            </a:xfrm>
            <a:custGeom>
              <a:avLst/>
              <a:gdLst/>
              <a:ahLst/>
              <a:cxnLst/>
              <a:rect l="l" t="t" r="r" b="b"/>
              <a:pathLst>
                <a:path w="963295" h="175895">
                  <a:moveTo>
                    <a:pt x="652652" y="0"/>
                  </a:moveTo>
                  <a:lnTo>
                    <a:pt x="0" y="18796"/>
                  </a:lnTo>
                  <a:lnTo>
                    <a:pt x="396239" y="175513"/>
                  </a:lnTo>
                  <a:lnTo>
                    <a:pt x="963040" y="160655"/>
                  </a:lnTo>
                  <a:lnTo>
                    <a:pt x="652652" y="0"/>
                  </a:lnTo>
                  <a:close/>
                </a:path>
              </a:pathLst>
            </a:custGeom>
            <a:solidFill>
              <a:srgbClr val="125360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9512807" y="1908047"/>
              <a:ext cx="1338833" cy="2030729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9864852" y="1117091"/>
              <a:ext cx="1375409" cy="928877"/>
            </a:xfrm>
            <a:prstGeom prst="rect">
              <a:avLst/>
            </a:prstGeom>
            <a:blipFill>
              <a:blip r:embed="rId6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2068068" y="3796284"/>
              <a:ext cx="955675" cy="186055"/>
            </a:xfrm>
            <a:custGeom>
              <a:avLst/>
              <a:gdLst/>
              <a:ahLst/>
              <a:cxnLst/>
              <a:rect l="l" t="t" r="r" b="b"/>
              <a:pathLst>
                <a:path w="955675" h="186054">
                  <a:moveTo>
                    <a:pt x="0" y="0"/>
                  </a:moveTo>
                  <a:lnTo>
                    <a:pt x="302768" y="175133"/>
                  </a:lnTo>
                  <a:lnTo>
                    <a:pt x="955548" y="185928"/>
                  </a:lnTo>
                  <a:lnTo>
                    <a:pt x="566801" y="107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8982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1406652" y="3765816"/>
              <a:ext cx="1297686" cy="1980438"/>
            </a:xfrm>
            <a:prstGeom prst="rect">
              <a:avLst/>
            </a:prstGeom>
            <a:blipFill>
              <a:blip r:embed="rId7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957072" y="5605271"/>
              <a:ext cx="1375410" cy="928878"/>
            </a:xfrm>
            <a:prstGeom prst="rect">
              <a:avLst/>
            </a:prstGeom>
            <a:blipFill>
              <a:blip r:embed="rId8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2113788" y="2013203"/>
              <a:ext cx="847725" cy="165100"/>
            </a:xfrm>
            <a:custGeom>
              <a:avLst/>
              <a:gdLst/>
              <a:ahLst/>
              <a:cxnLst/>
              <a:rect l="l" t="t" r="r" b="b"/>
              <a:pathLst>
                <a:path w="847725" h="165100">
                  <a:moveTo>
                    <a:pt x="0" y="0"/>
                  </a:moveTo>
                  <a:lnTo>
                    <a:pt x="268478" y="155067"/>
                  </a:lnTo>
                  <a:lnTo>
                    <a:pt x="847344" y="164592"/>
                  </a:lnTo>
                  <a:lnTo>
                    <a:pt x="502666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25360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1618488" y="1987295"/>
              <a:ext cx="1034034" cy="1338834"/>
            </a:xfrm>
            <a:prstGeom prst="rect">
              <a:avLst/>
            </a:prstGeom>
            <a:blipFill>
              <a:blip r:embed="rId9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9111995" y="5556503"/>
              <a:ext cx="847725" cy="165100"/>
            </a:xfrm>
            <a:custGeom>
              <a:avLst/>
              <a:gdLst/>
              <a:ahLst/>
              <a:cxnLst/>
              <a:rect l="l" t="t" r="r" b="b"/>
              <a:pathLst>
                <a:path w="847725" h="165100">
                  <a:moveTo>
                    <a:pt x="0" y="0"/>
                  </a:moveTo>
                  <a:lnTo>
                    <a:pt x="344677" y="155041"/>
                  </a:lnTo>
                  <a:lnTo>
                    <a:pt x="847344" y="164592"/>
                  </a:lnTo>
                  <a:lnTo>
                    <a:pt x="578865" y="952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08982"/>
            </a:solid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9460991" y="4405896"/>
              <a:ext cx="1032522" cy="1337310"/>
            </a:xfrm>
            <a:prstGeom prst="rect">
              <a:avLst/>
            </a:prstGeom>
            <a:blipFill>
              <a:blip r:embed="rId10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pPr algn="l" defTabSz="1219170" rtl="0"/>
              <a:endParaRPr kern="1200">
                <a:solidFill>
                  <a:prstClr val="black"/>
                </a:solidFill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8276591" y="6019292"/>
            <a:ext cx="317436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defTabSz="1219170" rtl="0">
              <a:spcBef>
                <a:spcPts val="100"/>
              </a:spcBef>
            </a:pPr>
            <a:r>
              <a:rPr sz="2400" b="1" kern="1200" spc="-5" dirty="0">
                <a:solidFill>
                  <a:prstClr val="black"/>
                </a:solidFill>
                <a:latin typeface="Arial"/>
                <a:ea typeface="+mn-ea"/>
                <a:cs typeface="Arial"/>
              </a:rPr>
              <a:t>Sesuai skala</a:t>
            </a:r>
            <a:r>
              <a:rPr sz="2400" b="1" kern="1200" spc="-51" dirty="0">
                <a:solidFill>
                  <a:prstClr val="black"/>
                </a:solidFill>
                <a:latin typeface="Arial"/>
                <a:ea typeface="+mn-ea"/>
                <a:cs typeface="Arial"/>
              </a:rPr>
              <a:t> </a:t>
            </a:r>
            <a:r>
              <a:rPr sz="2400" b="1" kern="1200" spc="-5" dirty="0">
                <a:solidFill>
                  <a:prstClr val="black"/>
                </a:solidFill>
                <a:latin typeface="Arial"/>
                <a:ea typeface="+mn-ea"/>
                <a:cs typeface="Arial"/>
              </a:rPr>
              <a:t>bencana</a:t>
            </a:r>
            <a:endParaRPr sz="2400" kern="1200">
              <a:solidFill>
                <a:prstClr val="black"/>
              </a:solidFill>
              <a:latin typeface="Arial"/>
              <a:ea typeface="+mn-ea"/>
              <a:cs typeface="Arial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C0A9B40B-9B44-AE52-F376-0BF28B20DF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77145" y="109211"/>
            <a:ext cx="744668" cy="8813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 descr="Logo BerAKHLAK">
            <a:extLst>
              <a:ext uri="{FF2B5EF4-FFF2-40B4-BE49-F238E27FC236}">
                <a16:creationId xmlns:a16="http://schemas.microsoft.com/office/drawing/2014/main" id="{4F7BA721-10DB-2E5A-3280-9725D02E7F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8468" y="56828"/>
            <a:ext cx="1293261" cy="492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Logo EVP">
            <a:extLst>
              <a:ext uri="{FF2B5EF4-FFF2-40B4-BE49-F238E27FC236}">
                <a16:creationId xmlns:a16="http://schemas.microsoft.com/office/drawing/2014/main" id="{8D9EEFDC-9A9D-F2A7-A557-8F97B22109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4691" y="652108"/>
            <a:ext cx="744667" cy="338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149303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0267DF-61BE-9342-B27F-F518B0524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902613" y="7203864"/>
            <a:ext cx="3224107" cy="413808"/>
          </a:xfrm>
          <a:prstGeom prst="rect">
            <a:avLst/>
          </a:prstGeom>
        </p:spPr>
        <p:txBody>
          <a:bodyPr vert="horz" lIns="68580" tIns="34290" rIns="68580" bIns="34290"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3B38CFA9-A5B9-4137-B21F-E8D552BC5011}" type="slidenum">
              <a:rPr lang="id-ID" smtClean="0"/>
              <a:pPr/>
              <a:t>44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0D80DE-78DA-644D-A109-87DBC8FC25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17661" y="1301159"/>
            <a:ext cx="6374339" cy="433764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06996F0-94FA-7B6B-EF63-D20D3FE019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8" y="0"/>
            <a:ext cx="57868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272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462C1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353</TotalTime>
  <Words>2827</Words>
  <Application>Microsoft Office PowerPoint</Application>
  <PresentationFormat>Widescreen</PresentationFormat>
  <Paragraphs>455</Paragraphs>
  <Slides>44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66" baseType="lpstr">
      <vt:lpstr>Malgun Gothic</vt:lpstr>
      <vt:lpstr>Aharoni</vt:lpstr>
      <vt:lpstr>Aptos</vt:lpstr>
      <vt:lpstr>Arial</vt:lpstr>
      <vt:lpstr>Arial Black</vt:lpstr>
      <vt:lpstr>Berlin Sans FB Demi</vt:lpstr>
      <vt:lpstr>Calibri</vt:lpstr>
      <vt:lpstr>Calibri Light</vt:lpstr>
      <vt:lpstr>Cambria</vt:lpstr>
      <vt:lpstr>Carlito</vt:lpstr>
      <vt:lpstr>DM Sans</vt:lpstr>
      <vt:lpstr>Eras Bold ITC</vt:lpstr>
      <vt:lpstr>Gill Sans Ultra Bold Condensed</vt:lpstr>
      <vt:lpstr>Hobo Std</vt:lpstr>
      <vt:lpstr>Inter Bold</vt:lpstr>
      <vt:lpstr>Segoe UI Symbol</vt:lpstr>
      <vt:lpstr>Symbol</vt:lpstr>
      <vt:lpstr>Tahoma</vt:lpstr>
      <vt:lpstr>Times New Roman</vt:lpstr>
      <vt:lpstr>Trebuchet MS</vt:lpstr>
      <vt:lpstr>Wingdings</vt:lpstr>
      <vt:lpstr>Office Theme</vt:lpstr>
      <vt:lpstr> MANAJEMEN PEMULIHAN</vt:lpstr>
      <vt:lpstr>PowerPoint Presentation</vt:lpstr>
      <vt:lpstr>PowerPoint Presentation</vt:lpstr>
      <vt:lpstr>PowerPoint Presentation</vt:lpstr>
      <vt:lpstr>PowerPoint Presentation</vt:lpstr>
      <vt:lpstr>Regulasi dan Kebijakan RR</vt:lpstr>
      <vt:lpstr>PowerPoint Presentation</vt:lpstr>
      <vt:lpstr>PowerPoint Presentation</vt:lpstr>
      <vt:lpstr>PENGERTIAN REHABILITASI</vt:lpstr>
      <vt:lpstr>PENGERTIAN REKONSTRUKSI</vt:lpstr>
      <vt:lpstr>EVOLUSI METODOLOGI -JITUPASNA-</vt:lpstr>
      <vt:lpstr>DEFINISI</vt:lpstr>
      <vt:lpstr>KEDUDUKAN R3P</vt:lpstr>
      <vt:lpstr>PENERAPAN KESETARAAN GENDER, DISABILITAS DAN INKLUSI SOSIAL (GENDER EQUALITY, DISABILITY &amp; SOCIAL INCLUSION - GEDSI) DALAM REHABILITASI DAN REKONSTRUKSI PASCABENCANA</vt:lpstr>
      <vt:lpstr>JITUPASNA</vt:lpstr>
      <vt:lpstr>PowerPoint Presentation</vt:lpstr>
      <vt:lpstr>PowerPoint Presentation</vt:lpstr>
      <vt:lpstr>ALUR JITUPASNA</vt:lpstr>
      <vt:lpstr>AKIBAT BENCANA</vt:lpstr>
      <vt:lpstr>TAHAPAN PENYUSUNAN LAPORAN JITUPASNA</vt:lpstr>
      <vt:lpstr>Pelaksanaan JITU Pasna Dilakukan melalui 4 tahapan utama yaitu, persiapan, pengumpulan data, analisis data dan pelaporan.</vt:lpstr>
      <vt:lpstr>Persiapan Penyusunan Kerangka Acuan Kerja</vt:lpstr>
      <vt:lpstr>Pembentukan Tim</vt:lpstr>
      <vt:lpstr>Pengumpulan Data</vt:lpstr>
      <vt:lpstr>Metode Pengumpulan Data</vt:lpstr>
      <vt:lpstr>DATA SEKUNDER</vt:lpstr>
      <vt:lpstr>DATA PRIMER</vt:lpstr>
      <vt:lpstr>Analisis Data</vt:lpstr>
      <vt:lpstr>Analisis Data Penilaian Dampak Bencana</vt:lpstr>
      <vt:lpstr>Analisis Data Perkiraan Kebutuhan</vt:lpstr>
      <vt:lpstr>TRIANGULASI DATA &amp; INFORMASI DALAM PERUMUSAN KEBUTUHAN PEMULIHAN</vt:lpstr>
      <vt:lpstr>Pelaporan</vt:lpstr>
      <vt:lpstr>PowerPoint Presentation</vt:lpstr>
      <vt:lpstr>PowerPoint Presentation</vt:lpstr>
      <vt:lpstr>PowerPoint Presentation</vt:lpstr>
      <vt:lpstr>TAHAPAN PENYUSUNAN R3P</vt:lpstr>
      <vt:lpstr>JANGKA WAKTU BERLAKU R3P: Maksimal 3 TAHUN</vt:lpstr>
      <vt:lpstr>PowerPoint Presentation</vt:lpstr>
      <vt:lpstr>DOKUMEN R3P</vt:lpstr>
      <vt:lpstr>ISI R3P</vt:lpstr>
      <vt:lpstr>PERKIRAAN KEBUTUHAN BERDASARKAN KEWENANGAN ASET</vt:lpstr>
      <vt:lpstr>IDENTIFIKASI SUMBER PENDANAAN</vt:lpstr>
      <vt:lpstr>Penetapan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Abriveno Pitoy</dc:creator>
  <cp:lastModifiedBy>Theodora Eva</cp:lastModifiedBy>
  <cp:revision>20</cp:revision>
  <dcterms:created xsi:type="dcterms:W3CDTF">2024-06-27T03:04:43Z</dcterms:created>
  <dcterms:modified xsi:type="dcterms:W3CDTF">2026-05-19T22:21:32Z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2024-06-26T00:00:00Z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2024-06-27T00:00:00Z</vt:filetime>
  </property>
  <property fmtid="{D5CDD505-2E9C-101B-9397-08002B2CF9AE}" pid="5" name="Producer">
    <vt:lpwstr>Microsoft® PowerPoint® 2013</vt:lpwstr>
  </property>
</Properties>
</file>